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9"/>
  </p:notesMasterIdLst>
  <p:handoutMasterIdLst>
    <p:handoutMasterId r:id="rId350"/>
  </p:handoutMasterIdLst>
  <p:sldIdLst>
    <p:sldId id="256" r:id="rId2"/>
    <p:sldId id="365" r:id="rId3"/>
    <p:sldId id="753" r:id="rId4"/>
    <p:sldId id="754" r:id="rId5"/>
    <p:sldId id="377" r:id="rId6"/>
    <p:sldId id="378" r:id="rId7"/>
    <p:sldId id="550" r:id="rId8"/>
    <p:sldId id="493" r:id="rId9"/>
    <p:sldId id="379" r:id="rId10"/>
    <p:sldId id="516" r:id="rId11"/>
    <p:sldId id="407" r:id="rId12"/>
    <p:sldId id="551" r:id="rId13"/>
    <p:sldId id="408" r:id="rId14"/>
    <p:sldId id="552" r:id="rId15"/>
    <p:sldId id="409" r:id="rId16"/>
    <p:sldId id="410" r:id="rId17"/>
    <p:sldId id="411" r:id="rId18"/>
    <p:sldId id="412" r:id="rId19"/>
    <p:sldId id="413" r:id="rId20"/>
    <p:sldId id="414" r:id="rId21"/>
    <p:sldId id="415" r:id="rId22"/>
    <p:sldId id="416" r:id="rId23"/>
    <p:sldId id="417" r:id="rId24"/>
    <p:sldId id="380" r:id="rId25"/>
    <p:sldId id="553" r:id="rId26"/>
    <p:sldId id="381" r:id="rId27"/>
    <p:sldId id="382" r:id="rId28"/>
    <p:sldId id="554" r:id="rId29"/>
    <p:sldId id="383" r:id="rId30"/>
    <p:sldId id="555" r:id="rId31"/>
    <p:sldId id="384" r:id="rId32"/>
    <p:sldId id="385" r:id="rId33"/>
    <p:sldId id="401" r:id="rId34"/>
    <p:sldId id="386" r:id="rId35"/>
    <p:sldId id="402" r:id="rId36"/>
    <p:sldId id="405" r:id="rId37"/>
    <p:sldId id="387" r:id="rId38"/>
    <p:sldId id="404" r:id="rId39"/>
    <p:sldId id="403" r:id="rId40"/>
    <p:sldId id="557" r:id="rId41"/>
    <p:sldId id="558" r:id="rId42"/>
    <p:sldId id="559" r:id="rId43"/>
    <p:sldId id="560" r:id="rId44"/>
    <p:sldId id="562" r:id="rId45"/>
    <p:sldId id="561" r:id="rId46"/>
    <p:sldId id="556" r:id="rId47"/>
    <p:sldId id="388" r:id="rId48"/>
    <p:sldId id="389" r:id="rId49"/>
    <p:sldId id="563" r:id="rId50"/>
    <p:sldId id="566" r:id="rId51"/>
    <p:sldId id="567" r:id="rId52"/>
    <p:sldId id="568" r:id="rId53"/>
    <p:sldId id="564" r:id="rId54"/>
    <p:sldId id="390" r:id="rId55"/>
    <p:sldId id="391" r:id="rId56"/>
    <p:sldId id="392" r:id="rId57"/>
    <p:sldId id="406" r:id="rId58"/>
    <p:sldId id="569" r:id="rId59"/>
    <p:sldId id="584" r:id="rId60"/>
    <p:sldId id="418" r:id="rId61"/>
    <p:sldId id="576" r:id="rId62"/>
    <p:sldId id="525" r:id="rId63"/>
    <p:sldId id="527" r:id="rId64"/>
    <p:sldId id="528" r:id="rId65"/>
    <p:sldId id="530" r:id="rId66"/>
    <p:sldId id="570" r:id="rId67"/>
    <p:sldId id="579" r:id="rId68"/>
    <p:sldId id="582" r:id="rId69"/>
    <p:sldId id="580" r:id="rId70"/>
    <p:sldId id="581" r:id="rId71"/>
    <p:sldId id="578" r:id="rId72"/>
    <p:sldId id="571" r:id="rId73"/>
    <p:sldId id="577" r:id="rId74"/>
    <p:sldId id="572" r:id="rId75"/>
    <p:sldId id="573" r:id="rId76"/>
    <p:sldId id="583" r:id="rId77"/>
    <p:sldId id="396" r:id="rId78"/>
    <p:sldId id="393" r:id="rId79"/>
    <p:sldId id="397" r:id="rId80"/>
    <p:sldId id="419" r:id="rId81"/>
    <p:sldId id="585" r:id="rId82"/>
    <p:sldId id="586" r:id="rId83"/>
    <p:sldId id="587" r:id="rId84"/>
    <p:sldId id="743" r:id="rId85"/>
    <p:sldId id="588" r:id="rId86"/>
    <p:sldId id="589" r:id="rId87"/>
    <p:sldId id="590" r:id="rId88"/>
    <p:sldId id="591" r:id="rId89"/>
    <p:sldId id="745" r:id="rId90"/>
    <p:sldId id="592" r:id="rId91"/>
    <p:sldId id="593" r:id="rId92"/>
    <p:sldId id="747" r:id="rId93"/>
    <p:sldId id="594" r:id="rId94"/>
    <p:sldId id="595" r:id="rId95"/>
    <p:sldId id="597" r:id="rId96"/>
    <p:sldId id="598" r:id="rId97"/>
    <p:sldId id="744" r:id="rId98"/>
    <p:sldId id="606" r:id="rId99"/>
    <p:sldId id="746" r:id="rId100"/>
    <p:sldId id="565" r:id="rId101"/>
    <p:sldId id="517" r:id="rId102"/>
    <p:sldId id="518" r:id="rId103"/>
    <p:sldId id="519" r:id="rId104"/>
    <p:sldId id="520" r:id="rId105"/>
    <p:sldId id="599" r:id="rId106"/>
    <p:sldId id="521" r:id="rId107"/>
    <p:sldId id="600" r:id="rId108"/>
    <p:sldId id="523" r:id="rId109"/>
    <p:sldId id="546" r:id="rId110"/>
    <p:sldId id="547" r:id="rId111"/>
    <p:sldId id="605" r:id="rId112"/>
    <p:sldId id="608" r:id="rId113"/>
    <p:sldId id="602" r:id="rId114"/>
    <p:sldId id="522" r:id="rId115"/>
    <p:sldId id="524" r:id="rId116"/>
    <p:sldId id="626" r:id="rId117"/>
    <p:sldId id="549" r:id="rId118"/>
    <p:sldId id="614" r:id="rId119"/>
    <p:sldId id="603" r:id="rId120"/>
    <p:sldId id="613" r:id="rId121"/>
    <p:sldId id="604" r:id="rId122"/>
    <p:sldId id="601" r:id="rId123"/>
    <p:sldId id="596" r:id="rId124"/>
    <p:sldId id="622" r:id="rId125"/>
    <p:sldId id="607" r:id="rId126"/>
    <p:sldId id="624" r:id="rId127"/>
    <p:sldId id="621" r:id="rId128"/>
    <p:sldId id="758" r:id="rId129"/>
    <p:sldId id="676" r:id="rId130"/>
    <p:sldId id="629" r:id="rId131"/>
    <p:sldId id="630" r:id="rId132"/>
    <p:sldId id="609" r:id="rId133"/>
    <p:sldId id="612" r:id="rId134"/>
    <p:sldId id="611" r:id="rId135"/>
    <p:sldId id="755" r:id="rId136"/>
    <p:sldId id="757" r:id="rId137"/>
    <p:sldId id="270" r:id="rId138"/>
    <p:sldId id="421" r:id="rId139"/>
    <p:sldId id="741" r:id="rId140"/>
    <p:sldId id="425" r:id="rId141"/>
    <p:sldId id="430" r:id="rId142"/>
    <p:sldId id="431" r:id="rId143"/>
    <p:sldId id="426" r:id="rId144"/>
    <p:sldId id="428" r:id="rId145"/>
    <p:sldId id="427" r:id="rId146"/>
    <p:sldId id="429" r:id="rId147"/>
    <p:sldId id="442" r:id="rId148"/>
    <p:sldId id="432" r:id="rId149"/>
    <p:sldId id="433" r:id="rId150"/>
    <p:sldId id="434" r:id="rId151"/>
    <p:sldId id="435" r:id="rId152"/>
    <p:sldId id="436" r:id="rId153"/>
    <p:sldId id="438" r:id="rId154"/>
    <p:sldId id="437" r:id="rId155"/>
    <p:sldId id="439" r:id="rId156"/>
    <p:sldId id="440" r:id="rId157"/>
    <p:sldId id="441" r:id="rId158"/>
    <p:sldId id="760" r:id="rId159"/>
    <p:sldId id="285" r:id="rId160"/>
    <p:sldId id="443" r:id="rId161"/>
    <p:sldId id="444" r:id="rId162"/>
    <p:sldId id="287" r:id="rId163"/>
    <p:sldId id="288" r:id="rId164"/>
    <p:sldId id="289" r:id="rId165"/>
    <p:sldId id="330" r:id="rId166"/>
    <p:sldId id="291" r:id="rId167"/>
    <p:sldId id="292" r:id="rId168"/>
    <p:sldId id="293" r:id="rId169"/>
    <p:sldId id="448" r:id="rId170"/>
    <p:sldId id="623" r:id="rId171"/>
    <p:sldId id="619" r:id="rId172"/>
    <p:sldId id="618" r:id="rId173"/>
    <p:sldId id="508" r:id="rId174"/>
    <p:sldId id="294" r:id="rId175"/>
    <p:sldId id="295" r:id="rId176"/>
    <p:sldId id="446" r:id="rId177"/>
    <p:sldId id="296" r:id="rId178"/>
    <p:sldId id="297" r:id="rId179"/>
    <p:sldId id="298" r:id="rId180"/>
    <p:sldId id="447" r:id="rId181"/>
    <p:sldId id="300" r:id="rId182"/>
    <p:sldId id="449" r:id="rId183"/>
    <p:sldId id="450" r:id="rId184"/>
    <p:sldId id="451" r:id="rId185"/>
    <p:sldId id="301" r:id="rId186"/>
    <p:sldId id="302" r:id="rId187"/>
    <p:sldId id="303" r:id="rId188"/>
    <p:sldId id="304" r:id="rId189"/>
    <p:sldId id="305" r:id="rId190"/>
    <p:sldId id="452" r:id="rId191"/>
    <p:sldId id="473" r:id="rId192"/>
    <p:sldId id="453" r:id="rId193"/>
    <p:sldId id="465" r:id="rId194"/>
    <p:sldId id="620" r:id="rId195"/>
    <p:sldId id="466" r:id="rId196"/>
    <p:sldId id="625" r:id="rId197"/>
    <p:sldId id="467" r:id="rId198"/>
    <p:sldId id="628" r:id="rId199"/>
    <p:sldId id="468" r:id="rId200"/>
    <p:sldId id="469" r:id="rId201"/>
    <p:sldId id="627" r:id="rId202"/>
    <p:sldId id="470" r:id="rId203"/>
    <p:sldId id="686" r:id="rId204"/>
    <p:sldId id="471" r:id="rId205"/>
    <p:sldId id="454" r:id="rId206"/>
    <p:sldId id="616" r:id="rId207"/>
    <p:sldId id="455" r:id="rId208"/>
    <p:sldId id="456" r:id="rId209"/>
    <p:sldId id="457" r:id="rId210"/>
    <p:sldId id="458" r:id="rId211"/>
    <p:sldId id="474" r:id="rId212"/>
    <p:sldId id="617" r:id="rId213"/>
    <p:sldId id="459" r:id="rId214"/>
    <p:sldId id="308" r:id="rId215"/>
    <p:sldId id="460" r:id="rId216"/>
    <p:sldId id="486" r:id="rId217"/>
    <p:sldId id="462" r:id="rId218"/>
    <p:sldId id="463" r:id="rId219"/>
    <p:sldId id="485" r:id="rId220"/>
    <p:sldId id="631" r:id="rId221"/>
    <p:sldId id="475" r:id="rId222"/>
    <p:sldId id="309" r:id="rId223"/>
    <p:sldId id="311" r:id="rId224"/>
    <p:sldId id="476" r:id="rId225"/>
    <p:sldId id="372" r:id="rId226"/>
    <p:sldId id="312" r:id="rId227"/>
    <p:sldId id="313" r:id="rId228"/>
    <p:sldId id="632" r:id="rId229"/>
    <p:sldId id="509" r:id="rId230"/>
    <p:sldId id="472" r:id="rId231"/>
    <p:sldId id="661" r:id="rId232"/>
    <p:sldId id="370" r:id="rId233"/>
    <p:sldId id="371" r:id="rId234"/>
    <p:sldId id="634" r:id="rId235"/>
    <p:sldId id="633" r:id="rId236"/>
    <p:sldId id="759" r:id="rId237"/>
    <p:sldId id="664" r:id="rId238"/>
    <p:sldId id="662" r:id="rId239"/>
    <p:sldId id="663" r:id="rId240"/>
    <p:sldId id="680" r:id="rId241"/>
    <p:sldId id="682" r:id="rId242"/>
    <p:sldId id="666" r:id="rId243"/>
    <p:sldId id="687" r:id="rId244"/>
    <p:sldId id="667" r:id="rId245"/>
    <p:sldId id="668" r:id="rId246"/>
    <p:sldId id="669" r:id="rId247"/>
    <p:sldId id="678" r:id="rId248"/>
    <p:sldId id="742" r:id="rId249"/>
    <p:sldId id="670" r:id="rId250"/>
    <p:sldId id="671" r:id="rId251"/>
    <p:sldId id="679" r:id="rId252"/>
    <p:sldId id="688" r:id="rId253"/>
    <p:sldId id="672" r:id="rId254"/>
    <p:sldId id="673" r:id="rId255"/>
    <p:sldId id="674" r:id="rId256"/>
    <p:sldId id="675" r:id="rId257"/>
    <p:sldId id="681" r:id="rId258"/>
    <p:sldId id="696" r:id="rId259"/>
    <p:sldId id="703" r:id="rId260"/>
    <p:sldId id="697" r:id="rId261"/>
    <p:sldId id="698" r:id="rId262"/>
    <p:sldId id="699" r:id="rId263"/>
    <p:sldId id="704" r:id="rId264"/>
    <p:sldId id="705" r:id="rId265"/>
    <p:sldId id="706" r:id="rId266"/>
    <p:sldId id="707" r:id="rId267"/>
    <p:sldId id="701" r:id="rId268"/>
    <p:sldId id="700" r:id="rId269"/>
    <p:sldId id="635" r:id="rId270"/>
    <p:sldId id="636" r:id="rId271"/>
    <p:sldId id="637" r:id="rId272"/>
    <p:sldId id="638" r:id="rId273"/>
    <p:sldId id="639" r:id="rId274"/>
    <p:sldId id="640" r:id="rId275"/>
    <p:sldId id="641" r:id="rId276"/>
    <p:sldId id="683" r:id="rId277"/>
    <p:sldId id="684" r:id="rId278"/>
    <p:sldId id="685" r:id="rId279"/>
    <p:sldId id="642" r:id="rId280"/>
    <p:sldId id="643" r:id="rId281"/>
    <p:sldId id="644" r:id="rId282"/>
    <p:sldId id="645" r:id="rId283"/>
    <p:sldId id="646" r:id="rId284"/>
    <p:sldId id="647" r:id="rId285"/>
    <p:sldId id="689" r:id="rId286"/>
    <p:sldId id="690" r:id="rId287"/>
    <p:sldId id="648" r:id="rId288"/>
    <p:sldId id="649" r:id="rId289"/>
    <p:sldId id="650" r:id="rId290"/>
    <p:sldId id="651" r:id="rId291"/>
    <p:sldId id="652" r:id="rId292"/>
    <p:sldId id="657" r:id="rId293"/>
    <p:sldId id="659" r:id="rId294"/>
    <p:sldId id="660" r:id="rId295"/>
    <p:sldId id="727" r:id="rId296"/>
    <p:sldId id="728" r:id="rId297"/>
    <p:sldId id="751" r:id="rId298"/>
    <p:sldId id="729" r:id="rId299"/>
    <p:sldId id="730" r:id="rId300"/>
    <p:sldId id="731" r:id="rId301"/>
    <p:sldId id="732" r:id="rId302"/>
    <p:sldId id="708" r:id="rId303"/>
    <p:sldId id="709" r:id="rId304"/>
    <p:sldId id="710" r:id="rId305"/>
    <p:sldId id="717" r:id="rId306"/>
    <p:sldId id="714" r:id="rId307"/>
    <p:sldId id="715" r:id="rId308"/>
    <p:sldId id="711" r:id="rId309"/>
    <p:sldId id="716" r:id="rId310"/>
    <p:sldId id="733" r:id="rId311"/>
    <p:sldId id="734" r:id="rId312"/>
    <p:sldId id="735" r:id="rId313"/>
    <p:sldId id="736" r:id="rId314"/>
    <p:sldId id="737" r:id="rId315"/>
    <p:sldId id="738" r:id="rId316"/>
    <p:sldId id="739" r:id="rId317"/>
    <p:sldId id="740" r:id="rId318"/>
    <p:sldId id="718" r:id="rId319"/>
    <p:sldId id="477" r:id="rId320"/>
    <p:sldId id="478" r:id="rId321"/>
    <p:sldId id="480" r:id="rId322"/>
    <p:sldId id="481" r:id="rId323"/>
    <p:sldId id="719" r:id="rId324"/>
    <p:sldId id="482" r:id="rId325"/>
    <p:sldId id="483" r:id="rId326"/>
    <p:sldId id="488" r:id="rId327"/>
    <p:sldId id="748" r:id="rId328"/>
    <p:sldId id="749" r:id="rId329"/>
    <p:sldId id="750" r:id="rId330"/>
    <p:sldId id="501" r:id="rId331"/>
    <p:sldId id="502" r:id="rId332"/>
    <p:sldId id="722" r:id="rId333"/>
    <p:sldId id="504" r:id="rId334"/>
    <p:sldId id="723" r:id="rId335"/>
    <p:sldId id="724" r:id="rId336"/>
    <p:sldId id="506" r:id="rId337"/>
    <p:sldId id="507" r:id="rId338"/>
    <p:sldId id="725" r:id="rId339"/>
    <p:sldId id="510" r:id="rId340"/>
    <p:sldId id="511" r:id="rId341"/>
    <p:sldId id="512" r:id="rId342"/>
    <p:sldId id="513" r:id="rId343"/>
    <p:sldId id="514" r:id="rId344"/>
    <p:sldId id="752" r:id="rId345"/>
    <p:sldId id="720" r:id="rId346"/>
    <p:sldId id="721" r:id="rId347"/>
    <p:sldId id="726" r:id="rId34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FF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73610" autoAdjust="0"/>
  </p:normalViewPr>
  <p:slideViewPr>
    <p:cSldViewPr snapToGrid="0">
      <p:cViewPr varScale="1">
        <p:scale>
          <a:sx n="86" d="100"/>
          <a:sy n="86" d="100"/>
        </p:scale>
        <p:origin x="1776" y="90"/>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handoutMaster" Target="handoutMasters/handoutMaster1.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commentAuthors" Target="commentAuthor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theme" Target="theme/theme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tableStyles" Target="tableStyle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n-US" dirty="0"/>
              <a:t>CLA 2017 Preconference - LCGFT and LCDGT</a:t>
            </a:r>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r>
              <a:rPr lang="en-US" dirty="0" smtClean="0"/>
              <a:t>11/2/2017</a:t>
            </a:r>
            <a:endParaRPr lang="en-US" dirty="0"/>
          </a:p>
        </p:txBody>
      </p:sp>
      <p:sp>
        <p:nvSpPr>
          <p:cNvPr id="4" name="Footer Placeholder 3"/>
          <p:cNvSpPr>
            <a:spLocks noGrp="1"/>
          </p:cNvSpPr>
          <p:nvPr>
            <p:ph type="ftr" sz="quarter" idx="2"/>
          </p:nvPr>
        </p:nvSpPr>
        <p:spPr>
          <a:xfrm>
            <a:off x="0" y="8829972"/>
            <a:ext cx="2971800" cy="466433"/>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5" name="Slide Number Placeholder 4"/>
          <p:cNvSpPr>
            <a:spLocks noGrp="1"/>
          </p:cNvSpPr>
          <p:nvPr>
            <p:ph type="sldNum" sz="quarter" idx="3"/>
          </p:nvPr>
        </p:nvSpPr>
        <p:spPr>
          <a:xfrm>
            <a:off x="3884613" y="8829972"/>
            <a:ext cx="2971800" cy="466433"/>
          </a:xfrm>
          <a:prstGeom prst="rect">
            <a:avLst/>
          </a:prstGeom>
        </p:spPr>
        <p:txBody>
          <a:bodyPr vert="horz" lIns="91440" tIns="45720" rIns="91440" bIns="45720" rtlCol="0" anchor="b"/>
          <a:lstStyle>
            <a:lvl1pPr algn="r">
              <a:defRPr sz="1200"/>
            </a:lvl1pPr>
          </a:lstStyle>
          <a:p>
            <a:fld id="{195B2BDC-FB19-472F-976D-8D107596AD30}" type="slidenum">
              <a:rPr lang="en-US" smtClean="0"/>
              <a:t>‹#›</a:t>
            </a:fld>
            <a:endParaRPr lang="en-US"/>
          </a:p>
        </p:txBody>
      </p:sp>
    </p:spTree>
    <p:extLst>
      <p:ext uri="{BB962C8B-B14F-4D97-AF65-F5344CB8AC3E}">
        <p14:creationId xmlns:p14="http://schemas.microsoft.com/office/powerpoint/2010/main" val="57596984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n-US" dirty="0" smtClean="0"/>
              <a:t>CLA 2017 Preconference - LCGFT and LCDGT</a:t>
            </a:r>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r>
              <a:rPr lang="en-US" dirty="0" smtClean="0"/>
              <a:t>11/2/2017</a:t>
            </a:r>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2"/>
            <a:ext cx="2971800" cy="466433"/>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7" name="Slide Number Placeholder 6"/>
          <p:cNvSpPr>
            <a:spLocks noGrp="1"/>
          </p:cNvSpPr>
          <p:nvPr>
            <p:ph type="sldNum" sz="quarter" idx="5"/>
          </p:nvPr>
        </p:nvSpPr>
        <p:spPr>
          <a:xfrm>
            <a:off x="3884613" y="8829972"/>
            <a:ext cx="2971800" cy="466433"/>
          </a:xfrm>
          <a:prstGeom prst="rect">
            <a:avLst/>
          </a:prstGeom>
        </p:spPr>
        <p:txBody>
          <a:bodyPr vert="horz" lIns="91440" tIns="45720" rIns="91440" bIns="45720" rtlCol="0" anchor="b"/>
          <a:lstStyle>
            <a:lvl1pPr algn="r">
              <a:defRPr sz="1200"/>
            </a:lvl1pPr>
          </a:lstStyle>
          <a:p>
            <a:fld id="{93AE828F-B8DA-461A-AE1B-69954E5886E2}" type="slidenum">
              <a:rPr lang="en-US" smtClean="0"/>
              <a:t>‹#›</a:t>
            </a:fld>
            <a:endParaRPr lang="en-US"/>
          </a:p>
        </p:txBody>
      </p:sp>
    </p:spTree>
    <p:extLst>
      <p:ext uri="{BB962C8B-B14F-4D97-AF65-F5344CB8AC3E}">
        <p14:creationId xmlns:p14="http://schemas.microsoft.com/office/powerpoint/2010/main" val="413910966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classificationweb.net/LCDGT/" TargetMode="External"/><Relationship Id="rId2" Type="http://schemas.openxmlformats.org/officeDocument/2006/relationships/slide" Target="../slides/slide175.xml"/><Relationship Id="rId1" Type="http://schemas.openxmlformats.org/officeDocument/2006/relationships/notesMaster" Target="../notesMasters/notesMaster1.xml"/><Relationship Id="rId4" Type="http://schemas.openxmlformats.org/officeDocument/2006/relationships/hyperlink" Target="http://id.loc.gov/" TargetMode="Externa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3" Type="http://schemas.openxmlformats.org/officeDocument/2006/relationships/hyperlink" Target="https://www.loc.gov/standards/sourcelist/index.html" TargetMode="External"/><Relationship Id="rId2" Type="http://schemas.openxmlformats.org/officeDocument/2006/relationships/slide" Target="../slides/slide323.xml"/><Relationship Id="rId1" Type="http://schemas.openxmlformats.org/officeDocument/2006/relationships/notesMaster" Target="../notesMasters/notesMaster1.xml"/><Relationship Id="rId4" Type="http://schemas.openxmlformats.org/officeDocument/2006/relationships/hyperlink" Target="https://www.loc.gov/standards/sourcelist/subject.html" TargetMode="Externa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24814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a:t>
            </a:r>
            <a:r>
              <a:rPr lang="en-US" sz="1200" b="0" kern="1200" dirty="0" smtClean="0">
                <a:solidFill>
                  <a:schemeClr val="tx1"/>
                </a:solidFill>
                <a:effectLst/>
                <a:latin typeface="+mn-lt"/>
                <a:ea typeface="+mn-ea"/>
                <a:cs typeface="+mn-cs"/>
              </a:rPr>
              <a:t>ALA/ALCTS/</a:t>
            </a:r>
            <a:r>
              <a:rPr lang="en-US" sz="1200" b="0" kern="1200" dirty="0" err="1" smtClean="0">
                <a:solidFill>
                  <a:schemeClr val="tx1"/>
                </a:solidFill>
                <a:effectLst/>
                <a:latin typeface="+mn-lt"/>
                <a:ea typeface="+mn-ea"/>
                <a:cs typeface="+mn-cs"/>
              </a:rPr>
              <a:t>CaMMS</a:t>
            </a:r>
            <a:r>
              <a:rPr lang="en-US" sz="1200" b="0" kern="1200" dirty="0" smtClean="0">
                <a:solidFill>
                  <a:schemeClr val="tx1"/>
                </a:solidFill>
                <a:effectLst/>
                <a:latin typeface="+mn-lt"/>
                <a:ea typeface="+mn-ea"/>
                <a:cs typeface="+mn-cs"/>
              </a:rPr>
              <a:t> Subject Analysis Committee Annual Conference, Chicago, Illinois June 24, 2017 Report from the Subcommittee on Genre/Form Implementation (http://connect.ala.org/files/ALA%20Annual%202017%20%20SAC%20GFIS%20Report.docx): “</a:t>
            </a:r>
            <a:r>
              <a:rPr lang="en-US" sz="1200" kern="1200" dirty="0" smtClean="0">
                <a:solidFill>
                  <a:schemeClr val="tx1"/>
                </a:solidFill>
                <a:effectLst/>
                <a:latin typeface="+mn-lt"/>
                <a:ea typeface="+mn-ea"/>
                <a:cs typeface="+mn-cs"/>
              </a:rPr>
              <a:t>The Working Group (WG) on Genre/Form of Videogames selected 75 terms from an initial list of hundreds. The WG proceeded to create authority records, and by the time of ALA Annual they had already created records for 55 of the 75 terms. By ALA Midwinter 2018 the WG plans to add scope notes to authority records for all 75 genre terms. Conceivably the specialists at PSD will not be ready to incorporate the production of this new vocabulary to their current list of priorities in the near future. However the WG on Genre/Form of Videogames has been offered the option of adding the vocabulary to the Open Data Registry under the sponsorship of Online Audiovisual Catalogers (OLAC). In that case the G/F of Videogames would be published under the patronage of the Subject Analysis Committee (SAC) and the sponsorship of OLAC. The source code that would be used in bibliographic records would then be $2 </a:t>
            </a:r>
            <a:r>
              <a:rPr lang="en-US" sz="1200" kern="1200" dirty="0" err="1" smtClean="0">
                <a:solidFill>
                  <a:schemeClr val="tx1"/>
                </a:solidFill>
                <a:effectLst/>
                <a:latin typeface="+mn-lt"/>
                <a:ea typeface="+mn-ea"/>
                <a:cs typeface="+mn-cs"/>
              </a:rPr>
              <a:t>olac</a:t>
            </a:r>
            <a:r>
              <a:rPr lang="en-US" sz="1200" kern="1200" dirty="0" smtClean="0">
                <a:solidFill>
                  <a:schemeClr val="tx1"/>
                </a:solidFill>
                <a:effectLst/>
                <a:latin typeface="+mn-lt"/>
                <a:ea typeface="+mn-ea"/>
                <a:cs typeface="+mn-cs"/>
              </a:rPr>
              <a:t>. There might still be a chance that PSD will make a favorable decision by the time ALA Midwinter 2018 opens.”</a:t>
            </a:r>
          </a:p>
          <a:p>
            <a:endParaRPr lang="en-US" sz="1200" b="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428653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7259368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term</a:t>
            </a:r>
            <a:r>
              <a:rPr lang="en-US" baseline="0" dirty="0" smtClean="0"/>
              <a:t> Literature is unlikely to be used very much, since more specific terms will generally be available.  The scope not for it says: Collections of literary works that are composed of multiple genres and/or forms to which more specific headings such as </a:t>
            </a:r>
            <a:r>
              <a:rPr lang="en-US" b="1" baseline="0" dirty="0" smtClean="0"/>
              <a:t>Lyric poetry</a:t>
            </a:r>
            <a:r>
              <a:rPr lang="en-US" baseline="0" dirty="0" smtClean="0"/>
              <a:t> or </a:t>
            </a:r>
            <a:r>
              <a:rPr lang="en-US" b="1" baseline="0" dirty="0" smtClean="0"/>
              <a:t>Science fiction </a:t>
            </a:r>
            <a:r>
              <a:rPr lang="en-US" baseline="0" dirty="0" smtClean="0"/>
              <a:t>cannot be applied.</a:t>
            </a:r>
          </a:p>
          <a:p>
            <a:endParaRPr lang="en-US" baseline="0" dirty="0" smtClean="0"/>
          </a:p>
          <a:p>
            <a:r>
              <a:rPr lang="en-US" baseline="0" dirty="0" smtClean="0"/>
              <a:t>All of the terms below </a:t>
            </a:r>
            <a:r>
              <a:rPr lang="en-US" b="1" baseline="0" dirty="0" smtClean="0"/>
              <a:t>Literature</a:t>
            </a:r>
            <a:r>
              <a:rPr lang="en-US" b="0" baseline="0" dirty="0" smtClean="0"/>
              <a:t> may be used for both collections and individual works.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097746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611449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7224023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a:t>
            </a:r>
            <a:r>
              <a:rPr lang="en-US" baseline="0" dirty="0" smtClean="0"/>
              <a:t> stories: stories that contain other stories</a:t>
            </a:r>
          </a:p>
          <a:p>
            <a:r>
              <a:rPr lang="en-US" baseline="0" dirty="0" err="1" smtClean="0"/>
              <a:t>Metadramas</a:t>
            </a:r>
            <a:r>
              <a:rPr lang="en-US" baseline="0" dirty="0" smtClean="0"/>
              <a:t>: drama that self-consciously calls attention to its own fictional status as a theatrical pretense, often through the use of a play-within-a-play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291239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Fiction.</a:t>
            </a:r>
            <a:r>
              <a:rPr lang="en-US" sz="1200" kern="1200" dirty="0" smtClean="0">
                <a:solidFill>
                  <a:schemeClr val="tx1"/>
                </a:solidFill>
                <a:effectLst/>
                <a:latin typeface="+mn-lt"/>
                <a:ea typeface="+mn-ea"/>
                <a:cs typeface="+mn-cs"/>
              </a:rPr>
              <a:t>  In addition to terms assigned in accordance with the guidelines in J 110, assign a term that indicates the length of the resource when it is readily apparent (e.g., Novels; Novellas; Short stories; Flash fiction).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Flash fiction: very short fiction of just a page or two; short</a:t>
            </a:r>
            <a:r>
              <a:rPr lang="en-US" sz="1200" kern="1200" baseline="0" dirty="0" smtClean="0">
                <a:solidFill>
                  <a:schemeClr val="tx1"/>
                </a:solidFill>
                <a:effectLst/>
                <a:latin typeface="+mn-lt"/>
                <a:ea typeface="+mn-ea"/>
                <a:cs typeface="+mn-cs"/>
              </a:rPr>
              <a:t> stories of extreme brevity.</a:t>
            </a:r>
            <a:endParaRPr lang="en-US" sz="1200" kern="1200" dirty="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6004487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a:t>
            </a:r>
            <a:r>
              <a:rPr lang="en-US" baseline="0" dirty="0" smtClean="0"/>
              <a:t> of short stories.  No specific literary genres/forms are identified other than the length of the fiction.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974148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short story.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712321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326494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compilation of flash fiction by Chinese authors.  Flash fiction</a:t>
            </a:r>
            <a:r>
              <a:rPr lang="en-US" baseline="0" dirty="0" smtClean="0"/>
              <a:t> are stories that are very short, no more than a page or two in length.  It is also known as </a:t>
            </a:r>
            <a:r>
              <a:rPr lang="en-US" baseline="0" dirty="0" err="1" smtClean="0"/>
              <a:t>microfiction</a:t>
            </a:r>
            <a:r>
              <a:rPr lang="en-US" baseline="0" dirty="0" smtClean="0"/>
              <a:t>, short-short stories, and sudden fiction.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243040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833361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compilation of works by different authors, issued as an annual publication, so here we have literature genre/form terms and a general term.  For the fiction</a:t>
            </a:r>
            <a:r>
              <a:rPr lang="en-US" baseline="0" dirty="0" smtClean="0"/>
              <a:t> aspect, two terms are given, one for the genre (horror) and one for the length (short stories).</a:t>
            </a:r>
            <a:endParaRPr lang="en-US" dirty="0" smtClean="0"/>
          </a:p>
          <a:p>
            <a:endParaRPr lang="en-US" dirty="0" smtClean="0"/>
          </a:p>
          <a:p>
            <a:r>
              <a:rPr lang="en-US" i="1" dirty="0" smtClean="0"/>
              <a:t>Genre/Form</a:t>
            </a:r>
            <a:r>
              <a:rPr lang="en-US" i="1" baseline="0" dirty="0" smtClean="0"/>
              <a:t> Terms Manual </a:t>
            </a:r>
            <a:r>
              <a:rPr lang="en-US" baseline="0" dirty="0" smtClean="0"/>
              <a:t>J 235 Literature</a:t>
            </a:r>
          </a:p>
          <a:p>
            <a:endParaRPr lang="en-US" baseline="0" dirty="0" smtClean="0"/>
          </a:p>
          <a:p>
            <a:r>
              <a:rPr lang="en-US" baseline="0" dirty="0" smtClean="0"/>
              <a:t>1. Fiction. In addition to terms assigned in accordance with the guidelines in J 110, assign a term that indicates the length of the resource when it is readily apparent (e.g., </a:t>
            </a:r>
            <a:r>
              <a:rPr lang="en-US" b="1" baseline="0" dirty="0" smtClean="0"/>
              <a:t>Novels</a:t>
            </a:r>
            <a:r>
              <a:rPr lang="en-US" b="0" baseline="0" dirty="0" smtClean="0"/>
              <a:t>; </a:t>
            </a:r>
            <a:r>
              <a:rPr lang="en-US" b="1" baseline="0" dirty="0" smtClean="0"/>
              <a:t>Novellas</a:t>
            </a:r>
            <a:r>
              <a:rPr lang="en-US" b="0" baseline="0" dirty="0" smtClean="0"/>
              <a:t>; </a:t>
            </a:r>
            <a:r>
              <a:rPr lang="en-US" b="1" baseline="0" dirty="0" smtClean="0"/>
              <a:t>Short stories</a:t>
            </a:r>
            <a:r>
              <a:rPr lang="en-US" b="0" baseline="0" dirty="0" smtClean="0"/>
              <a:t>; </a:t>
            </a:r>
            <a:r>
              <a:rPr lang="en-US" b="1" baseline="0" dirty="0" smtClean="0"/>
              <a:t>Flash fiction</a:t>
            </a:r>
            <a:r>
              <a:rPr lang="en-US" b="0" baseline="0" dirty="0" smtClean="0"/>
              <a: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7109927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by </a:t>
            </a:r>
            <a:r>
              <a:rPr lang="en-US" smtClean="0"/>
              <a:t>one author.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678344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poem.</a:t>
            </a:r>
          </a:p>
          <a:p>
            <a:endParaRPr lang="en-US" dirty="0" smtClean="0"/>
          </a:p>
          <a:p>
            <a:r>
              <a:rPr lang="en-US" dirty="0" smtClean="0"/>
              <a:t>LCGFT Manual</a:t>
            </a:r>
            <a:r>
              <a:rPr lang="en-US" baseline="0" dirty="0" smtClean="0"/>
              <a:t> J 235: “</a:t>
            </a:r>
            <a:r>
              <a:rPr lang="en-US" sz="1200" kern="1200" dirty="0" smtClean="0">
                <a:solidFill>
                  <a:schemeClr val="tx1"/>
                </a:solidFill>
                <a:effectLst/>
                <a:latin typeface="+mn-lt"/>
                <a:ea typeface="+mn-ea"/>
                <a:cs typeface="+mn-cs"/>
              </a:rPr>
              <a:t>If the genre or form of a poem or collection of poetry is known to the cataloger due to the cataloger’s academic or cultural background, etc., one or more genre/form terms may be assigned to represent the genre or form.”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363338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journal that</a:t>
            </a:r>
            <a:r>
              <a:rPr lang="en-US" baseline="0" dirty="0" smtClean="0"/>
              <a:t> publishes two kinds of poetry.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100816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both a literature genre/form term and a general term.  The broad term </a:t>
            </a:r>
            <a:r>
              <a:rPr lang="en-US" b="1" dirty="0" smtClean="0"/>
              <a:t>Poetry</a:t>
            </a:r>
            <a:r>
              <a:rPr lang="en-US" b="0" dirty="0" smtClean="0"/>
              <a:t> is used, as the collection contains a large</a:t>
            </a:r>
            <a:r>
              <a:rPr lang="en-US" b="0" baseline="0" dirty="0" smtClean="0"/>
              <a:t> variety of different types of poems.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630856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243617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146320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082390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501376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0298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Keyword search of genre/form authority records in OCLC </a:t>
            </a:r>
            <a:r>
              <a:rPr lang="en-US" dirty="0" err="1" smtClean="0"/>
              <a:t>Connexion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841703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8590986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924160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360459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Science fiction comics. $2 </a:t>
            </a:r>
            <a:r>
              <a:rPr lang="en-US" dirty="0" err="1" smtClean="0"/>
              <a:t>lcgft</a:t>
            </a:r>
            <a:endParaRPr lang="en-US" dirty="0" smtClean="0"/>
          </a:p>
          <a:p>
            <a:r>
              <a:rPr lang="en-US" dirty="0" smtClean="0"/>
              <a:t>655 _7 Graphic novels. $2 </a:t>
            </a:r>
            <a:r>
              <a:rPr lang="en-US" dirty="0" err="1" smtClean="0"/>
              <a:t>lcgft</a:t>
            </a:r>
            <a:endParaRPr lang="en-US" dirty="0" smtClean="0"/>
          </a:p>
          <a:p>
            <a:r>
              <a:rPr lang="en-US" dirty="0" smtClean="0"/>
              <a:t>655 _7 Comics adaptations. $2 </a:t>
            </a:r>
            <a:r>
              <a:rPr lang="en-US" dirty="0" err="1" smtClean="0"/>
              <a:t>lcgft</a:t>
            </a:r>
            <a:endParaRPr lang="en-US" dirty="0" smtClean="0"/>
          </a:p>
          <a:p>
            <a:endParaRPr lang="en-US" dirty="0" smtClean="0"/>
          </a:p>
          <a:p>
            <a:r>
              <a:rPr lang="en-US" dirty="0" smtClean="0"/>
              <a:t>LCGFT</a:t>
            </a:r>
            <a:r>
              <a:rPr lang="en-US" baseline="0" dirty="0" smtClean="0"/>
              <a:t> has </a:t>
            </a:r>
            <a:r>
              <a:rPr lang="en-US" b="1" baseline="0" dirty="0" smtClean="0"/>
              <a:t>Time-travel fiction</a:t>
            </a:r>
            <a:r>
              <a:rPr lang="en-US" baseline="0" dirty="0" smtClean="0"/>
              <a:t>, but this may only be used for fiction (novels, short stories, etc.).  Based on that term as a pattern, a SACO proposal could probably be made to establish </a:t>
            </a:r>
            <a:r>
              <a:rPr lang="en-US" b="1" baseline="0" dirty="0" smtClean="0"/>
              <a:t>Time-travel comics</a:t>
            </a:r>
            <a:r>
              <a:rPr lang="en-US"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538904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Dystopian fiction. $2 </a:t>
            </a:r>
            <a:r>
              <a:rPr lang="en-US" dirty="0" err="1" smtClean="0"/>
              <a:t>lcgft</a:t>
            </a:r>
            <a:endParaRPr lang="en-US" dirty="0" smtClean="0"/>
          </a:p>
          <a:p>
            <a:r>
              <a:rPr lang="en-US" dirty="0" smtClean="0"/>
              <a:t>655 _7 Political fiction. $2 </a:t>
            </a:r>
            <a:r>
              <a:rPr lang="en-US" dirty="0" err="1" smtClean="0"/>
              <a:t>lcgft</a:t>
            </a:r>
            <a:endParaRPr lang="en-US" dirty="0" smtClean="0"/>
          </a:p>
          <a:p>
            <a:r>
              <a:rPr lang="en-US" dirty="0" smtClean="0"/>
              <a:t>655 _7 Religious fiction. $2</a:t>
            </a:r>
            <a:r>
              <a:rPr lang="en-US" baseline="0" dirty="0" smtClean="0"/>
              <a:t> </a:t>
            </a:r>
            <a:r>
              <a:rPr lang="en-US" baseline="0" dirty="0" err="1" smtClean="0"/>
              <a:t>lcgft</a:t>
            </a:r>
            <a:endParaRPr lang="en-US" dirty="0" smtClean="0"/>
          </a:p>
          <a:p>
            <a:r>
              <a:rPr lang="en-US" dirty="0" smtClean="0"/>
              <a:t>655 _7 Novels. $2 </a:t>
            </a:r>
            <a:r>
              <a:rPr lang="en-US" dirty="0" err="1" smtClean="0"/>
              <a:t>lcgft</a:t>
            </a:r>
            <a:endParaRPr lang="en-US" dirty="0" smtClean="0"/>
          </a:p>
          <a:p>
            <a:endParaRPr lang="en-US" dirty="0" smtClean="0"/>
          </a:p>
          <a:p>
            <a:r>
              <a:rPr lang="en-US" dirty="0" smtClean="0"/>
              <a:t>Note: large print is a manifestation element, so it is not eligible</a:t>
            </a:r>
            <a:r>
              <a:rPr lang="en-US" baseline="0" dirty="0" smtClean="0"/>
              <a:t> to be in LCGFT.  If a cataloger wanted, they could assign:</a:t>
            </a:r>
          </a:p>
          <a:p>
            <a:endParaRPr lang="en-US" baseline="0" dirty="0" smtClean="0"/>
          </a:p>
          <a:p>
            <a:r>
              <a:rPr lang="en-US" dirty="0" smtClean="0"/>
              <a:t>655 _0 Large type books.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8202133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Poetry. $2 </a:t>
            </a:r>
            <a:r>
              <a:rPr lang="en-US" baseline="0" dirty="0" err="1" smtClean="0"/>
              <a:t>lcgft</a:t>
            </a:r>
            <a:endParaRPr lang="en-US" baseline="0" dirty="0" smtClean="0"/>
          </a:p>
          <a:p>
            <a:endParaRPr lang="en-US" baseline="0" dirty="0" smtClean="0"/>
          </a:p>
          <a:p>
            <a:r>
              <a:rPr lang="en-US" baseline="0" dirty="0" smtClean="0"/>
              <a:t>There is nothing to indicate that the poems are of specific types and catalogers are not required to examine each poem and try to determine what kind(s) they are.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714971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Poetry.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821428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a:t>
            </a:r>
            <a:r>
              <a:rPr lang="en-US" baseline="0" dirty="0" smtClean="0"/>
              <a:t> One-act plays.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414613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Novels. $2 </a:t>
            </a:r>
            <a:r>
              <a:rPr lang="en-US" dirty="0" err="1" smtClean="0"/>
              <a:t>lcgft</a:t>
            </a:r>
            <a:endParaRPr lang="en-US" dirty="0" smtClean="0"/>
          </a:p>
          <a:p>
            <a:r>
              <a:rPr lang="en-US" dirty="0" smtClean="0"/>
              <a:t>655 _7  Satirical literature. $2 </a:t>
            </a:r>
            <a:r>
              <a:rPr lang="en-US" dirty="0" err="1" smtClean="0"/>
              <a:t>lcgft</a:t>
            </a:r>
            <a:endParaRPr lang="en-US" dirty="0" smtClean="0"/>
          </a:p>
          <a:p>
            <a:r>
              <a:rPr lang="en-US" dirty="0" smtClean="0"/>
              <a:t>655 _7  Political fiction. $2 </a:t>
            </a:r>
            <a:r>
              <a:rPr lang="en-US" dirty="0" err="1" smtClean="0"/>
              <a:t>lcgft</a:t>
            </a:r>
            <a:endParaRPr lang="en-US" dirty="0"/>
          </a:p>
        </p:txBody>
      </p:sp>
      <p:sp>
        <p:nvSpPr>
          <p:cNvPr id="4" name="Header Placeholder 3"/>
          <p:cNvSpPr>
            <a:spLocks noGrp="1"/>
          </p:cNvSpPr>
          <p:nvPr>
            <p:ph type="hdr" sz="quarter" idx="10"/>
          </p:nvPr>
        </p:nvSpPr>
        <p:spPr/>
        <p:txBody>
          <a:bodyPr/>
          <a:lstStyle/>
          <a:p>
            <a:r>
              <a:rPr lang="en-US" smtClean="0"/>
              <a:t>CLA 2017 Preconference - LCGFT and LCDGT</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128</a:t>
            </a:fld>
            <a:endParaRPr lang="en-US"/>
          </a:p>
        </p:txBody>
      </p:sp>
      <p:sp>
        <p:nvSpPr>
          <p:cNvPr id="7" name="Date Placeholder 6"/>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534804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Spoken word poetry. $2</a:t>
            </a:r>
            <a:r>
              <a:rPr lang="en-US" baseline="0" dirty="0" smtClean="0"/>
              <a:t> </a:t>
            </a:r>
            <a:r>
              <a:rPr lang="en-US" baseline="0" dirty="0" err="1" smtClean="0"/>
              <a:t>lcgft</a:t>
            </a:r>
            <a:endParaRPr lang="en-US" baseline="0" dirty="0" smtClean="0"/>
          </a:p>
          <a:p>
            <a:r>
              <a:rPr lang="en-US" baseline="0" dirty="0" smtClean="0"/>
              <a:t>655 _7  Narrative poetry.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9977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 authority record</a:t>
            </a:r>
            <a:r>
              <a:rPr lang="en-US" baseline="0" dirty="0" smtClean="0"/>
              <a:t> in OCLC </a:t>
            </a:r>
            <a:r>
              <a:rPr lang="en-US" baseline="0" dirty="0" err="1" smtClean="0"/>
              <a:t>Connexion</a:t>
            </a:r>
            <a:r>
              <a:rPr lang="en-US" baseline="0" dirty="0" smtClean="0"/>
              <a:t> Client.</a:t>
            </a:r>
          </a:p>
          <a:p>
            <a:endParaRPr lang="en-US" baseline="0" dirty="0" smtClean="0"/>
          </a:p>
          <a:p>
            <a:r>
              <a:rPr lang="en-US" baseline="0" dirty="0" smtClean="0"/>
              <a:t>When viewing authority records, be sure to check if there is a scope note (field 680).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511044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Essays. $2 </a:t>
            </a:r>
            <a:r>
              <a:rPr lang="en-US" dirty="0" err="1" smtClean="0"/>
              <a:t>lcgft</a:t>
            </a:r>
            <a:endParaRPr lang="en-US" dirty="0" smtClean="0"/>
          </a:p>
          <a:p>
            <a:r>
              <a:rPr lang="en-US" dirty="0" smtClean="0"/>
              <a:t>655 _7</a:t>
            </a:r>
            <a:r>
              <a:rPr lang="en-US" baseline="0" dirty="0" smtClean="0"/>
              <a:t>  Autobiographies. $2 </a:t>
            </a:r>
            <a:r>
              <a:rPr lang="en-US" baseline="0" dirty="0" err="1" smtClean="0"/>
              <a:t>lcgft</a:t>
            </a:r>
            <a:endParaRPr lang="en-US" baseline="0" dirty="0" smtClean="0"/>
          </a:p>
          <a:p>
            <a:r>
              <a:rPr lang="en-US" baseline="0" dirty="0" smtClean="0"/>
              <a:t>655 _7  Poetry.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7064529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Short stories.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268193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_7 $3 The rape of the lock: $a Mock-heroic poetry. $2 </a:t>
            </a:r>
            <a:r>
              <a:rPr lang="en-US" dirty="0" err="1" smtClean="0"/>
              <a:t>lcgft</a:t>
            </a:r>
            <a:endParaRPr lang="en-US" dirty="0" smtClean="0"/>
          </a:p>
          <a:p>
            <a:r>
              <a:rPr lang="en-US" dirty="0" smtClean="0"/>
              <a:t>655 _7 $3 The rape of the lock: $a Narrative poetry. $2 </a:t>
            </a:r>
            <a:r>
              <a:rPr lang="en-US" dirty="0" err="1" smtClean="0"/>
              <a:t>lcgft</a:t>
            </a:r>
            <a:endParaRPr lang="en-US" dirty="0" smtClean="0"/>
          </a:p>
          <a:p>
            <a:r>
              <a:rPr lang="en-US" dirty="0" smtClean="0"/>
              <a:t>655 _7 $3 An essay on man: $a Didactic poetry. $2 </a:t>
            </a:r>
            <a:r>
              <a:rPr lang="en-US" dirty="0" err="1" smtClean="0"/>
              <a:t>lcgft</a:t>
            </a:r>
            <a:endParaRPr lang="en-US" dirty="0" smtClean="0"/>
          </a:p>
          <a:p>
            <a:r>
              <a:rPr lang="en-US" dirty="0" smtClean="0"/>
              <a:t>655 _7 $3 An essay on man: $a Epistolary poetry. $2 </a:t>
            </a:r>
            <a:r>
              <a:rPr lang="en-US" dirty="0" err="1" smtClean="0"/>
              <a:t>lcgft</a:t>
            </a:r>
            <a:endParaRPr lang="en-US" dirty="0" smtClean="0"/>
          </a:p>
          <a:p>
            <a:endParaRPr lang="en-US" dirty="0" smtClean="0"/>
          </a:p>
          <a:p>
            <a:r>
              <a:rPr lang="en-US" dirty="0" smtClean="0"/>
              <a:t>Note: </a:t>
            </a:r>
            <a:r>
              <a:rPr lang="en-US" i="1" dirty="0" smtClean="0"/>
              <a:t>Philosophical poetry</a:t>
            </a:r>
            <a:r>
              <a:rPr lang="en-US" i="0" dirty="0" smtClean="0"/>
              <a:t> is not established in LCGFT, but it</a:t>
            </a:r>
            <a:r>
              <a:rPr lang="en-US" i="0" baseline="0" dirty="0" smtClean="0"/>
              <a:t> could possibly be proposed through SACO.  LCGFT already has </a:t>
            </a:r>
            <a:r>
              <a:rPr lang="en-US" i="1" baseline="0" dirty="0" smtClean="0"/>
              <a:t>Philosophical fiction</a:t>
            </a:r>
            <a:r>
              <a:rPr lang="en-US" i="0" baseline="0" dirty="0" smtClean="0"/>
              <a:t>.</a:t>
            </a:r>
            <a:endParaRPr lang="en-US" i="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25763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CliffsNotes website: https://www.cliffsnotes.com/literature/c/candide/critical-essays/alexander-popes-essay-on-man</a:t>
            </a:r>
          </a:p>
          <a:p>
            <a:endParaRPr lang="en-US" dirty="0" smtClean="0"/>
          </a:p>
          <a:p>
            <a:r>
              <a:rPr lang="en-US" dirty="0" smtClean="0"/>
              <a:t>ANSWER:</a:t>
            </a:r>
          </a:p>
          <a:p>
            <a:endParaRPr lang="en-US" dirty="0" smtClean="0"/>
          </a:p>
          <a:p>
            <a:r>
              <a:rPr lang="en-US" dirty="0" smtClean="0"/>
              <a:t>655 _7 $3 The rape of the lock: $a Mock-heroic poetry. $2 </a:t>
            </a:r>
            <a:r>
              <a:rPr lang="en-US" dirty="0" err="1" smtClean="0"/>
              <a:t>lcgft</a:t>
            </a:r>
            <a:endParaRPr lang="en-US" dirty="0" smtClean="0"/>
          </a:p>
          <a:p>
            <a:r>
              <a:rPr lang="en-US" dirty="0" smtClean="0"/>
              <a:t>655 _7 $3 The rape of the lock: $a Narrative poetry. $2 </a:t>
            </a:r>
            <a:r>
              <a:rPr lang="en-US" dirty="0" err="1" smtClean="0"/>
              <a:t>lcgft</a:t>
            </a:r>
            <a:endParaRPr lang="en-US" dirty="0" smtClean="0"/>
          </a:p>
          <a:p>
            <a:r>
              <a:rPr lang="en-US" dirty="0" smtClean="0"/>
              <a:t>655 _7 $3 An essay on man: $a Didactic poetry. $2 </a:t>
            </a:r>
            <a:r>
              <a:rPr lang="en-US" dirty="0" err="1" smtClean="0"/>
              <a:t>lcgft</a:t>
            </a:r>
            <a:endParaRPr lang="en-US" dirty="0" smtClean="0"/>
          </a:p>
          <a:p>
            <a:r>
              <a:rPr lang="en-US" dirty="0" smtClean="0"/>
              <a:t>655 _7 $3 An essay on man: $a Epistolary poetry. $2 </a:t>
            </a:r>
            <a:r>
              <a:rPr lang="en-US" dirty="0" err="1" smtClean="0"/>
              <a:t>lcgft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a:t>
            </a:r>
            <a:r>
              <a:rPr lang="en-US" i="1" dirty="0" smtClean="0"/>
              <a:t>Philosophical poetry</a:t>
            </a:r>
            <a:r>
              <a:rPr lang="en-US" i="0" dirty="0" smtClean="0"/>
              <a:t> is not established in LCGFT, but it</a:t>
            </a:r>
            <a:r>
              <a:rPr lang="en-US" i="0" baseline="0" dirty="0" smtClean="0"/>
              <a:t> could possibly be proposed through SACO.  LCGFT already has </a:t>
            </a:r>
            <a:r>
              <a:rPr lang="en-US" i="1" baseline="0" dirty="0" smtClean="0"/>
              <a:t>Philosophical fiction</a:t>
            </a:r>
            <a:r>
              <a:rPr lang="en-US" i="0" baseline="0" dirty="0" smtClean="0"/>
              <a:t>.</a:t>
            </a:r>
            <a:endParaRPr lang="en-US" i="1" dirty="0" smtClean="0"/>
          </a:p>
          <a:p>
            <a:endParaRPr lang="en-US" dirty="0" smtClean="0"/>
          </a:p>
          <a:p>
            <a:endParaRPr lang="en-US" dirty="0" smtClean="0"/>
          </a:p>
          <a:p>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093160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The Victorian Web: http://www.victorianweb.org/previctorian/pope/man.html</a:t>
            </a:r>
          </a:p>
          <a:p>
            <a:endParaRPr lang="en-US" dirty="0" smtClean="0"/>
          </a:p>
          <a:p>
            <a:r>
              <a:rPr lang="en-US" dirty="0" smtClean="0"/>
              <a:t>ANSWER:</a:t>
            </a:r>
          </a:p>
          <a:p>
            <a:endParaRPr lang="en-US" dirty="0" smtClean="0"/>
          </a:p>
          <a:p>
            <a:r>
              <a:rPr lang="en-US" dirty="0" smtClean="0"/>
              <a:t>655 _7 $3 The rape of the lock: $a Mock-heroic poetry. $2 </a:t>
            </a:r>
            <a:r>
              <a:rPr lang="en-US" dirty="0" err="1" smtClean="0"/>
              <a:t>lcgft</a:t>
            </a:r>
            <a:endParaRPr lang="en-US" dirty="0" smtClean="0"/>
          </a:p>
          <a:p>
            <a:r>
              <a:rPr lang="en-US" dirty="0" smtClean="0"/>
              <a:t>655 _7 $3 The rape of the lock: $a Narrative poetry. $2 </a:t>
            </a:r>
            <a:r>
              <a:rPr lang="en-US" dirty="0" err="1" smtClean="0"/>
              <a:t>lcgft</a:t>
            </a:r>
            <a:endParaRPr lang="en-US" dirty="0" smtClean="0"/>
          </a:p>
          <a:p>
            <a:r>
              <a:rPr lang="en-US" dirty="0" smtClean="0"/>
              <a:t>655 _7 $3 An essay on man: $a Didactic poetry. $2 </a:t>
            </a:r>
            <a:r>
              <a:rPr lang="en-US" dirty="0" err="1" smtClean="0"/>
              <a:t>lcgft</a:t>
            </a:r>
            <a:endParaRPr lang="en-US" dirty="0" smtClean="0"/>
          </a:p>
          <a:p>
            <a:r>
              <a:rPr lang="en-US" dirty="0" smtClean="0"/>
              <a:t>655 _7 $3 An essay on man: $a Epistolary poetry. $2 </a:t>
            </a:r>
            <a:r>
              <a:rPr lang="en-US" dirty="0" err="1" smtClean="0"/>
              <a:t>lcgft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a:t>
            </a:r>
            <a:r>
              <a:rPr lang="en-US" i="1" dirty="0" smtClean="0"/>
              <a:t>Philosophical poetry</a:t>
            </a:r>
            <a:r>
              <a:rPr lang="en-US" i="0" dirty="0" smtClean="0"/>
              <a:t> is not established in LCGFT, but it</a:t>
            </a:r>
            <a:r>
              <a:rPr lang="en-US" i="0" baseline="0" dirty="0" smtClean="0"/>
              <a:t> could possibly be proposed through SACO.  LCGFT already has </a:t>
            </a:r>
            <a:r>
              <a:rPr lang="en-US" i="1" baseline="0" dirty="0" smtClean="0"/>
              <a:t>Philosophical fiction</a:t>
            </a:r>
            <a:r>
              <a:rPr lang="en-US" i="0" baseline="0" dirty="0" smtClean="0"/>
              <a:t>.</a:t>
            </a:r>
            <a:endParaRPr lang="en-US" i="1"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815092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Comics (Graphic works) $2 </a:t>
            </a:r>
            <a:r>
              <a:rPr lang="en-US" baseline="0" dirty="0" err="1" smtClean="0"/>
              <a:t>lcgft</a:t>
            </a:r>
            <a:endParaRPr lang="en-US" baseline="0" dirty="0" smtClean="0"/>
          </a:p>
          <a:p>
            <a:r>
              <a:rPr lang="en-US" baseline="0" dirty="0" smtClean="0"/>
              <a:t>655 _7  Excerpts.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4" name="Header Placeholder 3"/>
          <p:cNvSpPr>
            <a:spLocks noGrp="1"/>
          </p:cNvSpPr>
          <p:nvPr>
            <p:ph type="hdr" sz="quarter" idx="10"/>
          </p:nvPr>
        </p:nvSpPr>
        <p:spPr/>
        <p:txBody>
          <a:bodyPr/>
          <a:lstStyle/>
          <a:p>
            <a:r>
              <a:rPr lang="en-US" smtClean="0"/>
              <a:t>CLA 2017 Preconference - LCGFT and LCDGT</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135</a:t>
            </a:fld>
            <a:endParaRPr lang="en-US"/>
          </a:p>
        </p:txBody>
      </p:sp>
      <p:sp>
        <p:nvSpPr>
          <p:cNvPr id="7" name="Date Placeholder 6"/>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592328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Sports fiction. $2 </a:t>
            </a:r>
            <a:r>
              <a:rPr lang="en-US" dirty="0" err="1" smtClean="0"/>
              <a:t>lcgft</a:t>
            </a:r>
            <a:endParaRPr lang="en-US" dirty="0" smtClean="0"/>
          </a:p>
          <a:p>
            <a:r>
              <a:rPr lang="en-US" dirty="0" smtClean="0"/>
              <a:t>655 _7  Short stories. $2 </a:t>
            </a:r>
            <a:r>
              <a:rPr lang="en-US" dirty="0" err="1" smtClean="0"/>
              <a:t>lcgft</a:t>
            </a:r>
            <a:endParaRPr lang="en-US" dirty="0" smtClean="0"/>
          </a:p>
          <a:p>
            <a:r>
              <a:rPr lang="en-US" dirty="0" smtClean="0"/>
              <a:t>655 _7  Novellas. $2 </a:t>
            </a:r>
            <a:r>
              <a:rPr lang="en-US" dirty="0" err="1" smtClean="0"/>
              <a:t>lcgft</a:t>
            </a:r>
            <a:endParaRPr lang="en-US" dirty="0" smtClean="0"/>
          </a:p>
          <a:p>
            <a:r>
              <a:rPr lang="en-US" dirty="0" smtClean="0"/>
              <a:t>655 _7</a:t>
            </a:r>
            <a:r>
              <a:rPr lang="en-US" baseline="0" dirty="0" smtClean="0"/>
              <a:t>  Creative nonfiction. $2 </a:t>
            </a:r>
            <a:r>
              <a:rPr lang="en-US" baseline="0" dirty="0" err="1" smtClean="0"/>
              <a:t>lcgft</a:t>
            </a:r>
            <a:endParaRPr lang="en-US" dirty="0" smtClean="0"/>
          </a:p>
          <a:p>
            <a:r>
              <a:rPr lang="en-US" dirty="0" smtClean="0"/>
              <a:t>655 _7  Periodicals. $2 </a:t>
            </a:r>
            <a:r>
              <a:rPr lang="en-US" dirty="0" err="1" smtClean="0"/>
              <a:t>lcgft</a:t>
            </a:r>
            <a:endParaRPr lang="en-US" dirty="0"/>
          </a:p>
        </p:txBody>
      </p:sp>
      <p:sp>
        <p:nvSpPr>
          <p:cNvPr id="4" name="Header Placeholder 3"/>
          <p:cNvSpPr>
            <a:spLocks noGrp="1"/>
          </p:cNvSpPr>
          <p:nvPr>
            <p:ph type="hdr" sz="quarter" idx="10"/>
          </p:nvPr>
        </p:nvSpPr>
        <p:spPr/>
        <p:txBody>
          <a:bodyPr/>
          <a:lstStyle/>
          <a:p>
            <a:r>
              <a:rPr lang="en-US" smtClean="0"/>
              <a:t>CLA 2017 Preconference - LCGFT and LCDGT</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136</a:t>
            </a:fld>
            <a:endParaRPr lang="en-US"/>
          </a:p>
        </p:txBody>
      </p:sp>
      <p:sp>
        <p:nvSpPr>
          <p:cNvPr id="7" name="Date Placeholder 6"/>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30656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887026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and second</a:t>
            </a:r>
            <a:r>
              <a:rPr lang="en-US" baseline="0" dirty="0" smtClean="0"/>
              <a:t> </a:t>
            </a:r>
            <a:r>
              <a:rPr lang="en-US" dirty="0" err="1" smtClean="0"/>
              <a:t>subbullets</a:t>
            </a:r>
            <a:r>
              <a:rPr lang="en-US" dirty="0" smtClean="0"/>
              <a:t>: </a:t>
            </a: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 terms describe audiences, not genres or forms, and are provided in LCGFT as exceptions.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terms </a:t>
            </a:r>
            <a:r>
              <a:rPr lang="en-US" sz="1200" b="1" kern="1200" dirty="0" smtClean="0">
                <a:solidFill>
                  <a:schemeClr val="tx1"/>
                </a:solidFill>
                <a:effectLst/>
                <a:latin typeface="+mn-lt"/>
                <a:ea typeface="+mn-ea"/>
                <a:cs typeface="+mn-cs"/>
              </a:rPr>
              <a:t>Video recordings for the hearing impaired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Video recordings for people with visual disabilities</a:t>
            </a:r>
            <a:r>
              <a:rPr lang="en-US" sz="1200" kern="1200" dirty="0" smtClean="0">
                <a:solidFill>
                  <a:schemeClr val="tx1"/>
                </a:solidFill>
                <a:effectLst/>
                <a:latin typeface="+mn-lt"/>
                <a:ea typeface="+mn-ea"/>
                <a:cs typeface="+mn-cs"/>
              </a:rPr>
              <a:t>, which likewise refer to audiences, are also provided as exceptions. Individual libraries may choose to develop local policies to assign them instead of, or in addition to, the above required terms. </a:t>
            </a: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270536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OLAC’s </a:t>
            </a:r>
            <a:r>
              <a:rPr lang="en-US" sz="1200" i="1" kern="1200" dirty="0" smtClean="0">
                <a:solidFill>
                  <a:schemeClr val="tx1"/>
                </a:solidFill>
                <a:effectLst/>
                <a:latin typeface="+mn-lt"/>
                <a:ea typeface="+mn-ea"/>
                <a:cs typeface="+mn-cs"/>
              </a:rPr>
              <a:t>Library of Congress Genre-Form</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Thesaurus (LCGFT) for Moving Images: Best Practices </a:t>
            </a:r>
            <a:r>
              <a:rPr lang="en-US" sz="1200"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December 13, 2011)</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Terms</a:t>
            </a:r>
            <a:r>
              <a:rPr lang="pt-BR" sz="1200" kern="1200" baseline="0" dirty="0" smtClean="0">
                <a:solidFill>
                  <a:schemeClr val="tx1"/>
                </a:solidFill>
                <a:effectLst/>
                <a:latin typeface="+mn-lt"/>
                <a:ea typeface="+mn-ea"/>
                <a:cs typeface="+mn-cs"/>
              </a:rPr>
              <a:t> may be assigned from the same hierarchy:  “</a:t>
            </a:r>
            <a:r>
              <a:rPr lang="en-US" sz="1200" kern="1200" dirty="0" smtClean="0">
                <a:solidFill>
                  <a:schemeClr val="tx1"/>
                </a:solidFill>
                <a:effectLst/>
                <a:latin typeface="+mn-lt"/>
                <a:ea typeface="+mn-ea"/>
                <a:cs typeface="+mn-cs"/>
              </a:rPr>
              <a:t>First, OPACs,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neither do a good job of guiding the user through the syndetic structure nor make it easy to search both the larger category (e.g., Comedy films) and all</a:t>
            </a:r>
          </a:p>
          <a:p>
            <a:r>
              <a:rPr lang="en-US" sz="1200" kern="1200" dirty="0" smtClean="0">
                <a:solidFill>
                  <a:schemeClr val="tx1"/>
                </a:solidFill>
                <a:effectLst/>
                <a:latin typeface="+mn-lt"/>
                <a:ea typeface="+mn-ea"/>
                <a:cs typeface="+mn-cs"/>
              </a:rPr>
              <a:t>of its subcategories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(e.g., Screwball comedy films, Parody films) at one time. Assigning terms at different levels would make it easier for users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do comprehensive 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“Secondly, with topical headings, some specificity is lost by using broader headings in addition to headings that are specific to the item because it becomes impossible to retrieve items solely on the general, broader topic (e.g., if a library used Psychology as a subject heading on all psychology-related works as opposed to only general overviews). Genre terms are not specific in this same way. Specialized types of comedies are not lesser members of the general category of comedy.”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Fiction films/Nonfiction films and Fiction television programs/Nonfiction television programs: Though these terms may not seem useful for direct searching, they have great potential as search limits or in faceted interfaces, particularly when combined with genres that are not inherently either fiction or nonfiction, such as Biographical films.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Filmed or televised performances are considered recordings of events, and, therefore, nonfiction. For unclear cases,</a:t>
            </a:r>
            <a:r>
              <a:rPr lang="en-US" sz="1200" kern="1200" baseline="0" dirty="0" smtClean="0">
                <a:solidFill>
                  <a:schemeClr val="tx1"/>
                </a:solidFill>
                <a:effectLst/>
                <a:latin typeface="+mn-lt"/>
                <a:ea typeface="+mn-ea"/>
                <a:cs typeface="+mn-cs"/>
              </a:rPr>
              <a:t> u</a:t>
            </a:r>
            <a:r>
              <a:rPr lang="en-US" sz="1200" kern="1200" dirty="0" smtClean="0">
                <a:solidFill>
                  <a:schemeClr val="tx1"/>
                </a:solidFill>
                <a:effectLst/>
                <a:latin typeface="+mn-lt"/>
                <a:ea typeface="+mn-ea"/>
                <a:cs typeface="+mn-cs"/>
              </a:rPr>
              <a:t>se cataloger judgment, taking into consideration the intent of the filmmakers and the likely perception of the audience.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Short films vs. Feature films: Do not apply to film serials, materials that were originally made for television, recordings of events such as lectures or conferences, instructional materials, live performances, unedited footage, or materials intended primarily as visual or conceptual art. When in doubt,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apply the term.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33397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a:t>
            </a:r>
            <a:endParaRPr lang="en-US" dirty="0" smtClean="0"/>
          </a:p>
          <a:p>
            <a:endParaRPr lang="en-US" dirty="0" smtClean="0"/>
          </a:p>
          <a:p>
            <a:r>
              <a:rPr lang="en-US" dirty="0" smtClean="0"/>
              <a:t>Browse</a:t>
            </a:r>
            <a:r>
              <a:rPr lang="en-US" baseline="0" dirty="0" smtClean="0"/>
              <a:t> search of genre/form authority records in OCLC </a:t>
            </a:r>
            <a:r>
              <a:rPr lang="en-US" baseline="0" dirty="0" err="1" smtClean="0"/>
              <a:t>Connexion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027718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460912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74421436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4614988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656422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2137834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2527908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9187188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brand new recording issued on vinyl.  To bring out the fact that this is vocal music, Songs is included in the LCGFT terms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868148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Note</a:t>
            </a:r>
            <a:r>
              <a:rPr lang="en-US" dirty="0" smtClean="0"/>
              <a:t>: one could</a:t>
            </a:r>
            <a:r>
              <a:rPr lang="en-US" baseline="0" dirty="0" smtClean="0"/>
              <a:t> use $3 in the 655s to specify which pieces are which genre/form.</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0106046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3875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66688847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306747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9811503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2753118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a:t>
            </a:r>
            <a:r>
              <a:rPr lang="en-US" b="1" dirty="0" smtClean="0"/>
              <a:t>Special Applications and Instructions</a:t>
            </a:r>
            <a:r>
              <a:rPr lang="en-US" b="0" dirty="0" smtClean="0"/>
              <a:t> section of chapter 4 of </a:t>
            </a:r>
            <a:r>
              <a:rPr lang="en-US" b="0" i="1" dirty="0" smtClean="0"/>
              <a:t>Cartographic</a:t>
            </a:r>
            <a:r>
              <a:rPr lang="en-US" b="0" i="1" baseline="0" dirty="0" smtClean="0"/>
              <a:t> Resources Manual </a:t>
            </a:r>
            <a:r>
              <a:rPr lang="en-US" b="0" baseline="0" dirty="0" smtClean="0"/>
              <a:t>for additional instructions on special kinds of cartographic resources.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29456606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221704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59168631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4230818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949004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LCGFT</a:t>
            </a:r>
            <a:r>
              <a:rPr lang="en-US" baseline="0" dirty="0" smtClean="0"/>
              <a:t> term </a:t>
            </a:r>
            <a:r>
              <a:rPr lang="en-US" i="1" baseline="0" dirty="0" smtClean="0"/>
              <a:t>Cartographic materials for people with visual disabilities</a:t>
            </a:r>
            <a:r>
              <a:rPr lang="en-US" i="0" baseline="0" dirty="0" smtClean="0"/>
              <a:t> is one of those exceptional terms that includes an audience.  It’s possible that in the future these will be cancelled or changed to some other form, such as </a:t>
            </a:r>
            <a:r>
              <a:rPr lang="en-US" i="1" baseline="0" dirty="0" smtClean="0"/>
              <a:t>Tactile cartographic materials</a:t>
            </a:r>
            <a:r>
              <a:rPr lang="en-US" i="0" baseline="0" dirty="0" smtClean="0"/>
              <a:t>.</a:t>
            </a:r>
            <a:endParaRPr lang="en-US" i="1" dirty="0"/>
          </a:p>
        </p:txBody>
      </p:sp>
      <p:sp>
        <p:nvSpPr>
          <p:cNvPr id="4" name="Header Placeholder 3"/>
          <p:cNvSpPr>
            <a:spLocks noGrp="1"/>
          </p:cNvSpPr>
          <p:nvPr>
            <p:ph type="hdr" sz="quarter" idx="10"/>
          </p:nvPr>
        </p:nvSpPr>
        <p:spPr/>
        <p:txBody>
          <a:bodyPr/>
          <a:lstStyle/>
          <a:p>
            <a:r>
              <a:rPr lang="en-US" smtClean="0"/>
              <a:t>CLA 2017 Preconference - LCGFT and LCDGT</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158</a:t>
            </a:fld>
            <a:endParaRPr lang="en-US"/>
          </a:p>
        </p:txBody>
      </p:sp>
      <p:sp>
        <p:nvSpPr>
          <p:cNvPr id="7" name="Date Placeholder 6"/>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6829925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63409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 search results for “Rock</a:t>
            </a:r>
            <a:r>
              <a:rPr lang="en-US" baseline="0" dirty="0" smtClean="0"/>
              <a:t> operas”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0637229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a:t>
            </a:r>
            <a:r>
              <a:rPr lang="en-US" i="1" dirty="0" smtClean="0"/>
              <a:t>Introduction to Library of Congress Demographic Group Terms:</a:t>
            </a:r>
          </a:p>
          <a:p>
            <a:endParaRPr lang="en-US" dirty="0" smtClean="0"/>
          </a:p>
          <a:p>
            <a:r>
              <a:rPr lang="en-US" sz="1200" kern="1200" dirty="0" smtClean="0">
                <a:solidFill>
                  <a:schemeClr val="tx1"/>
                </a:solidFill>
                <a:effectLst/>
                <a:latin typeface="+mn-lt"/>
                <a:ea typeface="+mn-ea"/>
                <a:cs typeface="+mn-cs"/>
              </a:rPr>
              <a:t>“When LCGFT is fully implemented, LCSH form headings – including those that include both form and audience, or form and creator/contributor characteristics – will no longer be assigned to resources that are </a:t>
            </a:r>
          </a:p>
          <a:p>
            <a:r>
              <a:rPr lang="en-US" sz="1200" kern="1200" dirty="0" smtClean="0">
                <a:solidFill>
                  <a:schemeClr val="tx1"/>
                </a:solidFill>
                <a:effectLst/>
                <a:latin typeface="+mn-lt"/>
                <a:ea typeface="+mn-ea"/>
                <a:cs typeface="+mn-cs"/>
              </a:rPr>
              <a:t>for particular audiences, or by members of a particular demographic group. Those headings will be reserved for topical resources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those resources.”</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885359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0720478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2901463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292412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160772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0385358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274806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 There currently is no collective term in LCDGT for Native Americans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207814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86280716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There are other ways to record the gender.</a:t>
            </a:r>
            <a:r>
              <a:rPr lang="en-US" baseline="0" dirty="0" smtClean="0"/>
              <a:t>  For example (shown on the next slide):</a:t>
            </a:r>
          </a:p>
          <a:p>
            <a:endParaRPr lang="en-US" baseline="0" dirty="0" smtClean="0"/>
          </a:p>
          <a:p>
            <a:pPr marL="0" indent="0">
              <a:buNone/>
            </a:pPr>
            <a:r>
              <a:rPr lang="en-US" dirty="0" smtClean="0">
                <a:solidFill>
                  <a:srgbClr val="FF0000"/>
                </a:solidFill>
              </a:rPr>
              <a:t>386 __  </a:t>
            </a:r>
            <a:r>
              <a:rPr lang="en-US" dirty="0" smtClean="0">
                <a:solidFill>
                  <a:srgbClr val="7030A0"/>
                </a:solidFill>
              </a:rPr>
              <a:t>$3 Escalation: obscene </a:t>
            </a:r>
            <a:r>
              <a:rPr lang="en-US" dirty="0" smtClean="0">
                <a:solidFill>
                  <a:srgbClr val="FF0000"/>
                </a:solidFill>
              </a:rPr>
              <a:t>$a Austrians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The </a:t>
            </a:r>
            <a:r>
              <a:rPr lang="en-US" dirty="0" err="1" smtClean="0">
                <a:solidFill>
                  <a:srgbClr val="7030A0"/>
                </a:solidFill>
              </a:rPr>
              <a:t>propsmaster</a:t>
            </a:r>
            <a:r>
              <a:rPr lang="en-US" dirty="0" smtClean="0">
                <a:solidFill>
                  <a:srgbClr val="7030A0"/>
                </a:solidFill>
              </a:rPr>
              <a:t> </a:t>
            </a:r>
            <a:r>
              <a:rPr lang="en-US" dirty="0" smtClean="0">
                <a:solidFill>
                  <a:srgbClr val="FF0000"/>
                </a:solidFill>
              </a:rPr>
              <a:t>$a Serbs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Hand in hand </a:t>
            </a:r>
            <a:r>
              <a:rPr lang="en-US" dirty="0" smtClean="0">
                <a:solidFill>
                  <a:srgbClr val="FF0000"/>
                </a:solidFill>
              </a:rPr>
              <a:t>$a Swedes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a:t>
            </a:r>
            <a:r>
              <a:rPr lang="en-US" baseline="0" dirty="0" smtClean="0">
                <a:solidFill>
                  <a:srgbClr val="FF0000"/>
                </a:solidFill>
              </a:rPr>
              <a:t>  $3 </a:t>
            </a:r>
            <a:r>
              <a:rPr lang="en-US" dirty="0" smtClean="0">
                <a:solidFill>
                  <a:srgbClr val="7030A0"/>
                </a:solidFill>
              </a:rPr>
              <a:t>Escalation: obscene ;</a:t>
            </a:r>
            <a:r>
              <a:rPr lang="en-US" baseline="0" dirty="0" smtClean="0">
                <a:solidFill>
                  <a:srgbClr val="7030A0"/>
                </a:solidFill>
              </a:rPr>
              <a:t> The </a:t>
            </a:r>
            <a:r>
              <a:rPr lang="en-US" baseline="0" dirty="0" err="1" smtClean="0">
                <a:solidFill>
                  <a:srgbClr val="7030A0"/>
                </a:solidFill>
              </a:rPr>
              <a:t>propsmaster</a:t>
            </a:r>
            <a:r>
              <a:rPr lang="en-US" baseline="0" dirty="0" smtClean="0">
                <a:solidFill>
                  <a:srgbClr val="7030A0"/>
                </a:solidFill>
              </a:rPr>
              <a:t> $a Men $2 </a:t>
            </a:r>
            <a:r>
              <a:rPr lang="en-US" baseline="0" dirty="0" err="1" smtClean="0">
                <a:solidFill>
                  <a:srgbClr val="7030A0"/>
                </a:solidFill>
              </a:rPr>
              <a:t>lcdgt</a:t>
            </a:r>
            <a:endParaRPr lang="en-US" dirty="0" smtClean="0">
              <a:solidFill>
                <a:srgbClr val="FF0000"/>
              </a:solidFill>
            </a:endParaRPr>
          </a:p>
          <a:p>
            <a:r>
              <a:rPr lang="en-US" dirty="0" smtClean="0">
                <a:solidFill>
                  <a:srgbClr val="FF0000"/>
                </a:solidFill>
              </a:rPr>
              <a:t>386 __  </a:t>
            </a:r>
            <a:r>
              <a:rPr lang="en-US" dirty="0" smtClean="0">
                <a:solidFill>
                  <a:srgbClr val="7030A0"/>
                </a:solidFill>
              </a:rPr>
              <a:t>$3 Hand in hand $a Women</a:t>
            </a:r>
            <a:r>
              <a:rPr lang="en-US" baseline="0" dirty="0" smtClean="0">
                <a:solidFill>
                  <a:srgbClr val="7030A0"/>
                </a:solidFill>
              </a:rPr>
              <a:t> $2 </a:t>
            </a:r>
            <a:r>
              <a:rPr lang="en-US" baseline="0" dirty="0" err="1" smtClean="0">
                <a:solidFill>
                  <a:srgbClr val="7030A0"/>
                </a:solidFill>
              </a:rPr>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7644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Cataloger’s Desktop now includes searching of Classification Web, provided that you</a:t>
            </a:r>
            <a:r>
              <a:rPr lang="en-US" baseline="0" dirty="0" smtClean="0"/>
              <a:t> have a Class Web subscription.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1050726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7030A0"/>
                </a:solidFill>
              </a:rPr>
              <a:t>An alternative way to record the same characteristics.  There is no one correct way, and there is presently no best practice, although LC practice is to use only one demographic group term per field.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4903326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Will commonly be used for music by composers with</a:t>
            </a:r>
            <a:r>
              <a:rPr lang="en-US" baseline="0" dirty="0" smtClean="0"/>
              <a:t> different characteristics.</a:t>
            </a:r>
          </a:p>
          <a:p>
            <a:endParaRPr lang="en-US" baseline="0" dirty="0" smtClean="0"/>
          </a:p>
          <a:p>
            <a:r>
              <a:rPr lang="en-US" baseline="0" dirty="0" smtClean="0"/>
              <a:t>No subfield $3 necessary for the final 386, because all of the compositions are by men.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712667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If</a:t>
            </a:r>
            <a:r>
              <a:rPr lang="en-US" baseline="0" dirty="0" smtClean="0"/>
              <a:t> gender was important, it could be included as another subfield $a in the 386 fields, the 386 fields could be doubled, or the $</a:t>
            </a:r>
            <a:r>
              <a:rPr lang="en-US" baseline="0" dirty="0" err="1" smtClean="0"/>
              <a:t>i</a:t>
            </a:r>
            <a:r>
              <a:rPr lang="en-US" baseline="0" dirty="0" smtClean="0"/>
              <a:t> could be repeated:</a:t>
            </a:r>
          </a:p>
          <a:p>
            <a:endParaRPr lang="en-US" baseline="0" dirty="0" smtClean="0"/>
          </a:p>
          <a:p>
            <a:r>
              <a:rPr lang="en-US" baseline="0" dirty="0" smtClean="0"/>
              <a:t>386 __ $</a:t>
            </a:r>
            <a:r>
              <a:rPr lang="en-US" baseline="0" dirty="0" err="1" smtClean="0"/>
              <a:t>i</a:t>
            </a:r>
            <a:r>
              <a:rPr lang="en-US" baseline="0" dirty="0" smtClean="0"/>
              <a:t> Composer $</a:t>
            </a:r>
            <a:r>
              <a:rPr lang="en-US" baseline="0" dirty="0" err="1" smtClean="0"/>
              <a:t>i</a:t>
            </a:r>
            <a:r>
              <a:rPr lang="en-US" baseline="0" dirty="0" smtClean="0"/>
              <a:t> Instrumentalist (piano) $</a:t>
            </a:r>
            <a:r>
              <a:rPr lang="en-US" baseline="0" dirty="0" err="1" smtClean="0"/>
              <a:t>i</a:t>
            </a:r>
            <a:r>
              <a:rPr lang="en-US" baseline="0" dirty="0" smtClean="0"/>
              <a:t> Conductor: $a Men $2 </a:t>
            </a:r>
            <a:r>
              <a:rPr lang="en-US" baseline="0" dirty="0" err="1" smtClean="0"/>
              <a:t>lcdgt</a:t>
            </a:r>
            <a:endParaRPr lang="en-US" baseline="0" dirty="0" smtClean="0"/>
          </a:p>
          <a:p>
            <a:r>
              <a:rPr lang="en-US" baseline="0" dirty="0" smtClean="0"/>
              <a:t>386 __ $</a:t>
            </a:r>
            <a:r>
              <a:rPr lang="en-US" baseline="0" dirty="0" err="1" smtClean="0"/>
              <a:t>i</a:t>
            </a:r>
            <a:r>
              <a:rPr lang="en-US" baseline="0" dirty="0" smtClean="0"/>
              <a:t> Instrumentalist (</a:t>
            </a:r>
            <a:r>
              <a:rPr lang="en-US" baseline="0" dirty="0" err="1" smtClean="0"/>
              <a:t>ondes</a:t>
            </a:r>
            <a:r>
              <a:rPr lang="en-US" baseline="0" dirty="0" smtClean="0"/>
              <a:t> </a:t>
            </a:r>
            <a:r>
              <a:rPr lang="en-US" baseline="0" dirty="0" err="1" smtClean="0"/>
              <a:t>Martenot</a:t>
            </a:r>
            <a:r>
              <a:rPr lang="en-US" baseline="0" dirty="0" smtClean="0"/>
              <a:t>): $a Women $2 </a:t>
            </a:r>
            <a:r>
              <a:rPr lang="en-US" baseline="0" dirty="0" err="1" smtClean="0"/>
              <a:t>lcdgt</a:t>
            </a:r>
            <a:endParaRPr lang="en-US" dirty="0" smtClean="0"/>
          </a:p>
          <a:p>
            <a:endParaRPr lang="en-US" dirty="0" smtClean="0"/>
          </a:p>
          <a:p>
            <a:r>
              <a:rPr lang="en-US" dirty="0" smtClean="0"/>
              <a:t>Sanseis: third generation Japanese-Americans</a:t>
            </a:r>
          </a:p>
          <a:p>
            <a:endParaRPr lang="en-US" dirty="0" smtClean="0"/>
          </a:p>
          <a:p>
            <a:r>
              <a:rPr lang="en-US" i="1" dirty="0" smtClean="0"/>
              <a:t>Note:</a:t>
            </a:r>
            <a:r>
              <a:rPr lang="en-US" dirty="0" smtClean="0"/>
              <a:t> In August 2017, OCLC installed its 2017 OCLC-MARC</a:t>
            </a:r>
            <a:r>
              <a:rPr lang="en-US" baseline="0" dirty="0" smtClean="0"/>
              <a:t> Update, which was supposed to include implementation of $</a:t>
            </a:r>
            <a:r>
              <a:rPr lang="en-US" baseline="0" dirty="0" err="1" smtClean="0"/>
              <a:t>i</a:t>
            </a:r>
            <a:r>
              <a:rPr lang="en-US" baseline="0" dirty="0" smtClean="0"/>
              <a:t> in fields 370 and 386.  However, </a:t>
            </a:r>
            <a:r>
              <a:rPr lang="en-US" baseline="0" dirty="0" err="1" smtClean="0"/>
              <a:t>Connexion</a:t>
            </a:r>
            <a:r>
              <a:rPr lang="en-US" baseline="0" dirty="0" smtClean="0"/>
              <a:t> is not currently validating this new subfield.  OCLC will fix this some time in 2018.</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9001472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 Relationship</a:t>
            </a:r>
            <a:r>
              <a:rPr lang="en-US" dirty="0" smtClean="0"/>
              <a:t> </a:t>
            </a:r>
          </a:p>
          <a:p>
            <a:r>
              <a:rPr lang="en-US" dirty="0" smtClean="0"/>
              <a:t>Code or URI that specifies the relationship from the entity described in the record to the entity referenced in the field. </a:t>
            </a:r>
          </a:p>
          <a:p>
            <a:endParaRPr lang="en-US" dirty="0" smtClean="0"/>
          </a:p>
          <a:p>
            <a:r>
              <a:rPr lang="en-US" dirty="0" smtClean="0"/>
              <a:t>In August 2017, OCLC installed its 2017 OCLC-MARC Update, and subfield $4</a:t>
            </a:r>
            <a:r>
              <a:rPr lang="en-US" baseline="0" dirty="0" smtClean="0"/>
              <a:t> can now be added to all fields in which it has been included in the MARC format.  However, $</a:t>
            </a:r>
            <a:r>
              <a:rPr lang="en-US" baseline="0" dirty="0" err="1" smtClean="0"/>
              <a:t>i</a:t>
            </a:r>
            <a:r>
              <a:rPr lang="en-US" baseline="0" dirty="0" smtClean="0"/>
              <a:t> is not currently validating in </a:t>
            </a:r>
            <a:r>
              <a:rPr lang="en-US" baseline="0" dirty="0" err="1" smtClean="0"/>
              <a:t>Connexion</a:t>
            </a:r>
            <a:r>
              <a:rPr lang="en-US" baseline="0" dirty="0" smtClean="0"/>
              <a:t>.  OCLC will fix the validation problem some time in 2018.</a:t>
            </a:r>
          </a:p>
          <a:p>
            <a:endParaRPr lang="en-US" baseline="0" dirty="0" smtClean="0"/>
          </a:p>
          <a:p>
            <a:r>
              <a:rPr lang="en-US" baseline="0" dirty="0" smtClean="0"/>
              <a:t>The PCC Task Group on URIs in MARC will be making some recommendations and best practices for including URIs in records.  Stay tuned…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53619745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6293902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primary source for access to the approved LCDGT terms is Classification Web.  The terms </a:t>
            </a:r>
            <a:r>
              <a:rPr lang="en-US" sz="1200" kern="1200" baseline="0" dirty="0" smtClean="0">
                <a:solidFill>
                  <a:schemeClr val="tx1"/>
                </a:solidFill>
                <a:effectLst/>
                <a:latin typeface="+mn-lt"/>
                <a:ea typeface="+mn-ea"/>
                <a:cs typeface="+mn-cs"/>
              </a:rPr>
              <a:t>can now also be searched in Cataloger’s Desktop if you also have a Classification Web subscription.  There is a PDF file compiled annually posted on the LCDGT Manual web page.  </a:t>
            </a:r>
            <a:r>
              <a:rPr lang="en-US" dirty="0" smtClean="0"/>
              <a:t>Authority records in MARC UTF-8 format may be freely downloaded from </a:t>
            </a:r>
            <a:r>
              <a:rPr lang="en-US" dirty="0" smtClean="0">
                <a:hlinkClick r:id="rId3"/>
              </a:rPr>
              <a:t>http://classificationweb.net/LCDGT/</a:t>
            </a:r>
            <a:r>
              <a:rPr lang="en-US" dirty="0" smtClean="0"/>
              <a:t>, and they are also available for download in a variety of formats from LC’s Linked Data Service, </a:t>
            </a:r>
            <a:r>
              <a:rPr lang="en-US" dirty="0" smtClean="0">
                <a:hlinkClick r:id="rId4"/>
              </a:rPr>
              <a:t>http://id.loc.gov</a:t>
            </a:r>
            <a:r>
              <a:rPr lang="en-US" dirty="0" smtClean="0"/>
              <a:t>.</a:t>
            </a:r>
            <a:r>
              <a:rPr lang="en-US" sz="1200" kern="1200" dirty="0" smtClean="0">
                <a:solidFill>
                  <a:schemeClr val="tx1"/>
                </a:solidFill>
                <a:effectLst/>
                <a:latin typeface="+mn-lt"/>
                <a:ea typeface="+mn-ea"/>
                <a:cs typeface="+mn-cs"/>
              </a:rPr>
              <a:t>  Hopefully</a:t>
            </a:r>
            <a:r>
              <a:rPr lang="en-US" sz="1200" kern="1200" baseline="0" dirty="0" smtClean="0">
                <a:solidFill>
                  <a:schemeClr val="tx1"/>
                </a:solidFill>
                <a:effectLst/>
                <a:latin typeface="+mn-lt"/>
                <a:ea typeface="+mn-ea"/>
                <a:cs typeface="+mn-cs"/>
              </a:rPr>
              <a:t>, with enough interest, people will convince OCLC to make the terms available through </a:t>
            </a:r>
            <a:r>
              <a:rPr lang="en-US" sz="1200" kern="1200" baseline="0" dirty="0" err="1" smtClean="0">
                <a:solidFill>
                  <a:schemeClr val="tx1"/>
                </a:solidFill>
                <a:effectLst/>
                <a:latin typeface="+mn-lt"/>
                <a:ea typeface="+mn-ea"/>
                <a:cs typeface="+mn-cs"/>
              </a:rPr>
              <a:t>Connexion</a:t>
            </a:r>
            <a:r>
              <a:rPr lang="en-US" sz="1200" kern="1200" baseline="0" dirty="0" smtClean="0">
                <a:solidFill>
                  <a:schemeClr val="tx1"/>
                </a:solidFill>
                <a:effectLst/>
                <a:latin typeface="+mn-lt"/>
                <a:ea typeface="+mn-ea"/>
                <a:cs typeface="+mn-cs"/>
              </a:rPr>
              <a:t>, so you can search the authorities there.</a:t>
            </a:r>
            <a:endParaRPr lang="en-US" sz="1200" kern="1200" dirty="0" smtClean="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7759601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448989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LCSH some class of persons headings</a:t>
            </a:r>
            <a:r>
              <a:rPr lang="en-US" sz="1200" kern="1200" baseline="0" dirty="0" smtClean="0">
                <a:solidFill>
                  <a:schemeClr val="tx1"/>
                </a:solidFill>
                <a:effectLst/>
                <a:latin typeface="+mn-lt"/>
                <a:ea typeface="+mn-ea"/>
                <a:cs typeface="+mn-cs"/>
              </a:rPr>
              <a:t> are formed by adding subdivisions to a main heading: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Breast $x Cancer $x Patients</a:t>
            </a:r>
          </a:p>
          <a:p>
            <a:r>
              <a:rPr lang="en-US" sz="1200" kern="1200" baseline="0" dirty="0" smtClean="0">
                <a:solidFill>
                  <a:schemeClr val="tx1"/>
                </a:solidFill>
                <a:effectLst/>
                <a:latin typeface="+mn-lt"/>
                <a:ea typeface="+mn-ea"/>
                <a:cs typeface="+mn-cs"/>
              </a:rPr>
              <a:t>Bookstores $x Employees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no subdivided terms in LCDGT.  All terms are formed in direct order as plural nouns.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Terms for Native American tribes are formed the same way in LCDGT</a:t>
            </a:r>
            <a:r>
              <a:rPr lang="en-US" sz="1200" kern="1200" baseline="0" dirty="0" smtClean="0">
                <a:solidFill>
                  <a:schemeClr val="tx1"/>
                </a:solidFill>
                <a:effectLst/>
                <a:latin typeface="+mn-lt"/>
                <a:ea typeface="+mn-ea"/>
                <a:cs typeface="+mn-cs"/>
              </a:rPr>
              <a:t> as they are for other groups around the world. The term for the tribe or ethnic group is qualified by a qualifier in the form “([</a:t>
            </a:r>
            <a:r>
              <a:rPr lang="en-US" sz="1200" kern="1200" baseline="0" dirty="0" err="1" smtClean="0">
                <a:solidFill>
                  <a:schemeClr val="tx1"/>
                </a:solidFill>
                <a:effectLst/>
                <a:latin typeface="+mn-lt"/>
                <a:ea typeface="+mn-ea"/>
                <a:cs typeface="+mn-cs"/>
              </a:rPr>
              <a:t>demonym</a:t>
            </a:r>
            <a:r>
              <a:rPr lang="en-US" sz="1200" kern="1200" baseline="0" dirty="0" smtClean="0">
                <a:solidFill>
                  <a:schemeClr val="tx1"/>
                </a:solidFill>
                <a:effectLst/>
                <a:latin typeface="+mn-lt"/>
                <a:ea typeface="+mn-ea"/>
                <a:cs typeface="+mn-cs"/>
              </a:rPr>
              <a:t>] people)”.  Hence “Cherokee (North American people)” and “Basques (European people)” and “Bengali (South Asian people)”.  This provides consistency throughout the vocabulary and is less North American-centric.</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593186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via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551368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76289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0357456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28656075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record for LCDGT term Academic librarians</a:t>
            </a:r>
            <a:r>
              <a:rPr lang="en-US" baseline="0" dirty="0" smtClean="0"/>
              <a:t> viewed in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8699233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  </a:t>
            </a:r>
          </a:p>
          <a:p>
            <a:endParaRPr lang="en-US" baseline="0" dirty="0" smtClean="0"/>
          </a:p>
          <a:p>
            <a:r>
              <a:rPr lang="en-US" baseline="0" dirty="0" smtClean="0"/>
              <a:t>In this screenshot, I am searching for the term “Academic librarians”.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8388137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0423769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4656391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the 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7402710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9192803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5061965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 display after clicking on the Gender Group link</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25815282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00386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This is a screenshot</a:t>
            </a:r>
            <a:r>
              <a:rPr lang="en-US" baseline="0" dirty="0" smtClean="0"/>
              <a:t> from PDF file of the </a:t>
            </a:r>
            <a:r>
              <a:rPr lang="en-US" dirty="0" smtClean="0"/>
              <a:t>2017 Edition of the </a:t>
            </a:r>
            <a:r>
              <a:rPr lang="en-US" i="1" dirty="0" smtClean="0"/>
              <a:t>Library of Congress Genre/Form Terms for Library and Archival Materials</a:t>
            </a:r>
            <a:r>
              <a:rPr lang="en-US" dirty="0" smtClean="0"/>
              <a:t> (LCGFT).  You will notice that our example,</a:t>
            </a:r>
            <a:r>
              <a:rPr lang="en-US" baseline="0" dirty="0" smtClean="0"/>
              <a:t> “Rock operas,” is not here.  This illustrates the drawback of using the PDF file, as it is only compiled once a year, at the beginning of the year.  Any terms added after will not be found in the PDF list until the following year.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9447382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PDF file of LCDGT on the LCDGT Manual website.  This is only updated annually.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8626647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Netanel</a:t>
            </a:r>
            <a:r>
              <a:rPr lang="en-US" dirty="0" smtClean="0"/>
              <a:t> </a:t>
            </a:r>
            <a:r>
              <a:rPr lang="en-US" dirty="0" err="1" smtClean="0"/>
              <a:t>Ganin</a:t>
            </a:r>
            <a:r>
              <a:rPr lang="en-US" baseline="0" dirty="0" smtClean="0"/>
              <a:t> (former of Brandeis University, now at Library of Congress </a:t>
            </a:r>
            <a:r>
              <a:rPr lang="en-US" dirty="0" smtClean="0"/>
              <a:t>National Audio-Visual Conservation Center)</a:t>
            </a:r>
            <a:r>
              <a:rPr lang="en-US" baseline="0" dirty="0" smtClean="0"/>
              <a:t> is generating an alphabetical list of the terms for those who don’t have access to Classification Web.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8855491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and changed demographic terms are published</a:t>
            </a:r>
            <a:r>
              <a:rPr lang="en-US" baseline="0" dirty="0" smtClean="0"/>
              <a:t> on the LC Subject Headings Monthly Lists at http://www.loc.gov/aba/cataloging/subject/weeklylists/ or https://classificationweb.net/approved-subjects/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63432866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LCDGT Manual,</a:t>
            </a:r>
            <a:r>
              <a:rPr lang="en-US" baseline="0" dirty="0" smtClean="0"/>
              <a:t> currently in a draft edition, is the source for guidelines and principles for assigning and establishing LCDGT terms.  The manual is available in PDF form online.  The final version, expected some time in 2018, will probably also be available through Cataloger’s Desktop.</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6944224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Manual web page.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1360478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for Cooperative Cataloging has not yet announced</a:t>
            </a:r>
            <a:r>
              <a:rPr lang="en-US" baseline="0" dirty="0" smtClean="0"/>
              <a:t> a particular practice or best practice.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5339767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480</a:t>
            </a:r>
          </a:p>
          <a:p>
            <a:endParaRPr lang="en-US" dirty="0" smtClean="0"/>
          </a:p>
          <a:p>
            <a:r>
              <a:rPr lang="en-US" dirty="0" smtClean="0"/>
              <a:t>1.</a:t>
            </a:r>
            <a:r>
              <a:rPr lang="en-US" baseline="0" dirty="0" smtClean="0"/>
              <a:t> b. </a:t>
            </a:r>
            <a:r>
              <a:rPr lang="en-US" sz="1200" b="1" kern="1200" dirty="0" smtClean="0">
                <a:solidFill>
                  <a:schemeClr val="tx1"/>
                </a:solidFill>
                <a:effectLst/>
                <a:latin typeface="+mn-lt"/>
                <a:ea typeface="+mn-ea"/>
                <a:cs typeface="+mn-cs"/>
              </a:rPr>
              <a:t>Implicit indication of intended Audience</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Assign one or more terms that describe the intended audience and that come readily to mind from a superficial review of the resource, including the subject matter, format, etc. Assign such terms with caution, since even resources that seem to have a relatively narrow inferred audience may be useful to a wide variety of readers, depending on the viewpoints of the readers. In case of doubt, do </a:t>
            </a:r>
            <a:r>
              <a:rPr lang="en-US" sz="1200" kern="1200" smtClean="0">
                <a:solidFill>
                  <a:schemeClr val="tx1"/>
                </a:solidFill>
                <a:effectLst/>
                <a:latin typeface="+mn-lt"/>
                <a:ea typeface="+mn-ea"/>
                <a:cs typeface="+mn-cs"/>
              </a:rPr>
              <a:t>not include </a:t>
            </a:r>
            <a:r>
              <a:rPr lang="en-US" sz="1200" kern="1200" dirty="0" smtClean="0">
                <a:solidFill>
                  <a:schemeClr val="tx1"/>
                </a:solidFill>
                <a:effectLst/>
                <a:latin typeface="+mn-lt"/>
                <a:ea typeface="+mn-ea"/>
                <a:cs typeface="+mn-cs"/>
              </a:rPr>
              <a:t>terms for audiences that are only inferred.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5399581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Avoid assigning terms based on a photograph or picture of the creator, or based on the creator’s name, because they can be misleading regarding age, ethnicity, gender, etc. Gendered titles such as Ms., Mr., or </a:t>
            </a:r>
            <a:r>
              <a:rPr lang="en-US" sz="1200" kern="1200" dirty="0" err="1" smtClean="0">
                <a:solidFill>
                  <a:schemeClr val="tx1"/>
                </a:solidFill>
                <a:effectLst/>
                <a:latin typeface="+mn-lt"/>
                <a:ea typeface="+mn-ea"/>
                <a:cs typeface="+mn-cs"/>
              </a:rPr>
              <a:t>Dottoressa</a:t>
            </a:r>
            <a:r>
              <a:rPr lang="en-US" sz="1200" kern="1200" dirty="0" smtClean="0">
                <a:solidFill>
                  <a:schemeClr val="tx1"/>
                </a:solidFill>
                <a:effectLst/>
                <a:latin typeface="+mn-lt"/>
                <a:ea typeface="+mn-ea"/>
                <a:cs typeface="+mn-cs"/>
              </a:rPr>
              <a:t> (i.e., an Italian title for a female university graduate) may be useful in assigning terms describing gender, but they must be used with caution, as must pronouns such as he, she, and their equivalents in other languages.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7325068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all named Michael.  </a:t>
            </a:r>
          </a:p>
          <a:p>
            <a:endParaRPr lang="en-US" dirty="0" smtClean="0"/>
          </a:p>
          <a:p>
            <a:r>
              <a:rPr lang="en-US" dirty="0" smtClean="0"/>
              <a:t>Michael</a:t>
            </a:r>
            <a:r>
              <a:rPr lang="en-US" baseline="0" dirty="0" smtClean="0"/>
              <a:t> Learned, actress from the TV show The </a:t>
            </a:r>
            <a:r>
              <a:rPr lang="en-US" baseline="0" dirty="0" err="1" smtClean="0"/>
              <a:t>Waltons</a:t>
            </a:r>
            <a:endParaRPr lang="en-US" baseline="0" dirty="0" smtClean="0"/>
          </a:p>
          <a:p>
            <a:r>
              <a:rPr lang="en-US" baseline="0" dirty="0" smtClean="0"/>
              <a:t>Michael Steele, bassist and guitarist in bands such as </a:t>
            </a:r>
            <a:r>
              <a:rPr lang="en-US" dirty="0" smtClean="0"/>
              <a:t>The Bangles and The Runaways</a:t>
            </a:r>
          </a:p>
          <a:p>
            <a:r>
              <a:rPr lang="en-US" dirty="0" smtClean="0"/>
              <a:t>Michael</a:t>
            </a:r>
            <a:r>
              <a:rPr lang="en-US" baseline="0" dirty="0" smtClean="0"/>
              <a:t> Burnham, fictional character on </a:t>
            </a:r>
            <a:r>
              <a:rPr lang="en-US" i="1" baseline="0" dirty="0" smtClean="0"/>
              <a:t>Star Trek: Discovery, </a:t>
            </a:r>
            <a:r>
              <a:rPr lang="en-US" baseline="0" dirty="0" smtClean="0"/>
              <a:t>portrayed by American actress </a:t>
            </a:r>
            <a:r>
              <a:rPr lang="en-US" baseline="0" dirty="0" err="1" smtClean="0"/>
              <a:t>Sonequa</a:t>
            </a:r>
            <a:r>
              <a:rPr lang="en-US" baseline="0" dirty="0" smtClean="0"/>
              <a:t> Martin-Green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3258422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9879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7397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64695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78198669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2748313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4696601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80322261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anyone ever come to the reference/information desk and ask “do you have any music by composers?” or “do you have any novels by authors?”?   Of course not, so adding a creator characteristic that is identical to the format of the resource being cataloged seems redundant and unnecessary.   On the other hand, a user might ask if we have any novels written by composers, or music composed by poets.  So in those kinds of situations, by all means add the characteristic for which the person is better known.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8354726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possible 385 that could be useful here, especially since LCGFT does not have the term </a:t>
            </a:r>
            <a:r>
              <a:rPr lang="en-US" b="1" baseline="0" dirty="0" smtClean="0"/>
              <a:t>Family films</a:t>
            </a:r>
            <a:r>
              <a:rPr lang="en-US" baseline="0" dirty="0" smtClean="0"/>
              <a:t>:</a:t>
            </a:r>
          </a:p>
          <a:p>
            <a:endParaRPr lang="en-US" baseline="0" dirty="0" smtClean="0"/>
          </a:p>
          <a:p>
            <a:r>
              <a:rPr lang="en-US" baseline="0" dirty="0" smtClean="0"/>
              <a:t>385   </a:t>
            </a:r>
            <a:r>
              <a:rPr lang="en-US" b="0" dirty="0" smtClean="0"/>
              <a:t>Families $2 </a:t>
            </a:r>
            <a:r>
              <a:rPr lang="en-US" b="0" dirty="0" err="1" smtClean="0"/>
              <a:t>lcdgt</a:t>
            </a:r>
            <a:endParaRPr lang="en-US" b="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1764776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Audn</a:t>
            </a:r>
            <a:r>
              <a:rPr lang="en-US" baseline="0" dirty="0" smtClean="0"/>
              <a:t> (008-22): c = Pre-adolescent</a:t>
            </a:r>
          </a:p>
          <a:p>
            <a:endParaRPr lang="en-US" baseline="0" dirty="0" smtClean="0"/>
          </a:p>
          <a:p>
            <a:r>
              <a:rPr lang="en-US" baseline="0" dirty="0" smtClean="0"/>
              <a:t>[You can’t have a presentation without a fart joke, right?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897261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7927517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9860770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t>
            </a:r>
            <a:r>
              <a:rPr lang="en-US" b="1" dirty="0" smtClean="0"/>
              <a:t>Spanish students</a:t>
            </a:r>
            <a:r>
              <a:rPr lang="en-US" b="0" dirty="0" smtClean="0"/>
              <a:t> is not yet established in LCDGT.  If a library were</a:t>
            </a:r>
            <a:r>
              <a:rPr lang="en-US" b="0" baseline="0" dirty="0" smtClean="0"/>
              <a:t> cataloging this resource, they would probably want to propose this term through SACO.  The omission of $2 in the first 385 field shows that the term is currently uncontrolled.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86276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64842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385 field contains</a:t>
            </a:r>
            <a:r>
              <a:rPr lang="en-US" baseline="0" dirty="0" smtClean="0"/>
              <a:t> a term taken from LCSH, because the needed term was not found in LCDGT.  It could be proposed for LCDGT through SACO.  This atlas contains both large print and braille, so its audience is both blind persons and people with limited sight.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7803610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8002001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9118776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 work.</a:t>
            </a:r>
          </a:p>
          <a:p>
            <a:endParaRPr lang="en-US" dirty="0" smtClean="0"/>
          </a:p>
          <a:p>
            <a:r>
              <a:rPr lang="en-US" dirty="0" smtClean="0"/>
              <a:t>Note: the third 386, Civil rights workers, is not yet in LCDGT.  The LCSH term has</a:t>
            </a:r>
            <a:r>
              <a:rPr lang="en-US" baseline="0" dirty="0" smtClean="0"/>
              <a:t> been recorded, but it could be proposed through SACO to be added to 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65130268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compilation of short stories by Californian women.  </a:t>
            </a:r>
            <a:r>
              <a:rPr lang="en-US" dirty="0" smtClean="0"/>
              <a:t>Currently, LC does not accept proposals for </a:t>
            </a:r>
            <a:r>
              <a:rPr lang="en-US" dirty="0" err="1" smtClean="0"/>
              <a:t>demonyms</a:t>
            </a:r>
            <a:r>
              <a:rPr lang="en-US" dirty="0" smtClean="0"/>
              <a:t> below the level of a state or province, that is, </a:t>
            </a:r>
            <a:r>
              <a:rPr lang="en-US" dirty="0" err="1" smtClean="0"/>
              <a:t>demonyms</a:t>
            </a:r>
            <a:r>
              <a:rPr lang="en-US" dirty="0" smtClean="0"/>
              <a:t> for local places like cities.  There’s nothing that prevents</a:t>
            </a:r>
            <a:r>
              <a:rPr lang="en-US" baseline="0" dirty="0" smtClean="0"/>
              <a:t> you, however, from recording an uncontrolled term, should you decide that is important for access.  Simply record the term without a subfield $2.  Another option is to record the local place in the 370 subfield $g (place of origin of work or expression).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users looking for American short stories would probably also want to retrieve this collection, it might also be beneficial to include a 386 for Americans as well.</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79586811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sound recording of jazz by a Lithuanian composer, performed by a Lithuanian jazz quartet.</a:t>
            </a:r>
          </a:p>
          <a:p>
            <a:endParaRPr lang="en-US" dirty="0" smtClean="0"/>
          </a:p>
          <a:p>
            <a:r>
              <a:rPr lang="en-US" dirty="0" smtClean="0"/>
              <a:t>Another way to do this:</a:t>
            </a:r>
          </a:p>
          <a:p>
            <a:endParaRPr lang="en-US" dirty="0" smtClean="0"/>
          </a:p>
          <a:p>
            <a:r>
              <a:rPr lang="en-US" dirty="0" smtClean="0"/>
              <a:t>386 __ $</a:t>
            </a:r>
            <a:r>
              <a:rPr lang="en-US" dirty="0" err="1" smtClean="0"/>
              <a:t>i</a:t>
            </a:r>
            <a:r>
              <a:rPr lang="en-US" dirty="0" smtClean="0"/>
              <a:t> Composer:</a:t>
            </a:r>
            <a:r>
              <a:rPr lang="en-US" baseline="0" dirty="0" smtClean="0"/>
              <a:t> $a Lithuanians $2 </a:t>
            </a:r>
            <a:r>
              <a:rPr lang="en-US" baseline="0" dirty="0" err="1" smtClean="0"/>
              <a:t>lcdgt</a:t>
            </a:r>
            <a:endParaRPr lang="en-US" baseline="0" dirty="0" smtClean="0"/>
          </a:p>
          <a:p>
            <a:r>
              <a:rPr lang="en-US" baseline="0" dirty="0" smtClean="0"/>
              <a:t>386 __ $</a:t>
            </a:r>
            <a:r>
              <a:rPr lang="en-US" baseline="0" dirty="0" err="1" smtClean="0"/>
              <a:t>i</a:t>
            </a:r>
            <a:r>
              <a:rPr lang="en-US" baseline="0" dirty="0" smtClean="0"/>
              <a:t> Performer: $a Lithuanians $2 </a:t>
            </a:r>
            <a:r>
              <a:rPr lang="en-US" baseline="0" dirty="0" err="1" smtClean="0"/>
              <a:t>lcdgt</a:t>
            </a:r>
            <a:endParaRPr lang="en-US" baseline="0" dirty="0" smtClean="0"/>
          </a:p>
          <a:p>
            <a:endParaRPr lang="en-US" baseline="0" dirty="0" smtClean="0"/>
          </a:p>
          <a:p>
            <a:r>
              <a:rPr lang="en-US" baseline="0" dirty="0" smtClean="0"/>
              <a:t>or even</a:t>
            </a:r>
          </a:p>
          <a:p>
            <a:endParaRPr lang="en-US" baseline="0" dirty="0" smtClean="0"/>
          </a:p>
          <a:p>
            <a:r>
              <a:rPr lang="en-US" baseline="0" dirty="0" smtClean="0"/>
              <a:t>386 __ $</a:t>
            </a:r>
            <a:r>
              <a:rPr lang="en-US" baseline="0" dirty="0" err="1" smtClean="0"/>
              <a:t>i</a:t>
            </a:r>
            <a:r>
              <a:rPr lang="en-US" baseline="0" dirty="0" smtClean="0"/>
              <a:t> Composer, $</a:t>
            </a:r>
            <a:r>
              <a:rPr lang="en-US" baseline="0" dirty="0" err="1" smtClean="0"/>
              <a:t>i</a:t>
            </a:r>
            <a:r>
              <a:rPr lang="en-US" baseline="0" dirty="0" smtClean="0"/>
              <a:t> Performer: $a Lithuanians $2 </a:t>
            </a:r>
            <a:r>
              <a:rPr lang="en-US"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5921317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4865126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of Russian music by different male composers.  The</a:t>
            </a:r>
            <a:r>
              <a:rPr lang="en-US" baseline="0" dirty="0" smtClean="0"/>
              <a:t> optional use of subfield $</a:t>
            </a:r>
            <a:r>
              <a:rPr lang="en-US" baseline="0" dirty="0" err="1" smtClean="0"/>
              <a:t>i</a:t>
            </a:r>
            <a:r>
              <a:rPr lang="en-US" baseline="0" dirty="0" smtClean="0"/>
              <a:t> is shown.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5568024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symphony was written when the composer</a:t>
            </a:r>
            <a:r>
              <a:rPr lang="en-US" baseline="0" dirty="0" smtClean="0"/>
              <a:t> was 13. The quintet when he was 12.  The slide illustrates the application of both subfields $3 and $</a:t>
            </a:r>
            <a:r>
              <a:rPr lang="en-US" baseline="0" dirty="0" err="1" smtClean="0"/>
              <a:t>i</a:t>
            </a:r>
            <a:r>
              <a:rPr lang="en-US" baseline="0" dirty="0" smtClean="0"/>
              <a:t>.</a:t>
            </a:r>
          </a:p>
          <a:p>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6162394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t>
            </a:r>
            <a:r>
              <a:rPr lang="en-US" b="0" dirty="0" smtClean="0"/>
              <a:t>slide showing how $</a:t>
            </a:r>
            <a:r>
              <a:rPr lang="en-US" b="0" dirty="0" err="1" smtClean="0"/>
              <a:t>i</a:t>
            </a:r>
            <a:r>
              <a:rPr lang="en-US" b="0" dirty="0" smtClean="0"/>
              <a:t> and $3 may be combined if necessary.</a:t>
            </a:r>
          </a:p>
          <a:p>
            <a:endParaRPr lang="en-US" dirty="0" smtClean="0"/>
          </a:p>
          <a:p>
            <a:r>
              <a:rPr lang="en-US" dirty="0" smtClean="0"/>
              <a:t>Linda Wang is String Chair and Professor of Violin at University of Denver's Lamont School of Music</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I’ve included both Coloradans and Americans in the last 386 because users might just be looking for any American regardless</a:t>
            </a:r>
            <a:r>
              <a:rPr lang="en-US" baseline="0" dirty="0" smtClean="0"/>
              <a:t> of state.</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554381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of Congress</a:t>
            </a:r>
            <a:r>
              <a:rPr lang="en-US" baseline="0" dirty="0" smtClean="0"/>
              <a:t> Authorities also includes authority records for LCGFT as well as LCSH.</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3332506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a:t>
            </a:r>
            <a:r>
              <a:rPr lang="en-US" sz="1000" baseline="0" dirty="0" smtClean="0"/>
              <a:t>individual work.  In this example, the cataloger has chose to record the demographic group codes in subfield $n in addition to the LCDGT terms.  Both audience (385) and creator/contributor characteristics (386) have been recorded.  In this example the creator (Lindgren) and the contributor (Nyman) are both Swedish women.  The translator (another contributor) is unnamed.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8632164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Although</a:t>
            </a:r>
            <a:r>
              <a:rPr lang="en-US" sz="1000" baseline="0" dirty="0" smtClean="0"/>
              <a:t> there is some meaning in overlap between the age group “Preteens” and the educational level groups recorded here, because the terms are from different categories, they can all be recorded.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940050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serial for teenagers, written by Americans.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23700411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Fields 385</a:t>
            </a:r>
            <a:r>
              <a:rPr lang="en-US" sz="1000" baseline="0" dirty="0" smtClean="0"/>
              <a:t> and 386 are also authorized in work and expression authority records.</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1284196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Note that the term “Revolutionaries” is not yet found in LCDGT.  A SACO library could propose it, but the slide shows the term taken from LCSH.   The last term,</a:t>
            </a:r>
            <a:r>
              <a:rPr lang="en-US" sz="1000" baseline="0" dirty="0" smtClean="0"/>
              <a:t> </a:t>
            </a:r>
            <a:r>
              <a:rPr lang="en-US" sz="1000" dirty="0" err="1" smtClean="0">
                <a:solidFill>
                  <a:srgbClr val="FF0000"/>
                </a:solidFill>
              </a:rPr>
              <a:t>Zhongguo</a:t>
            </a:r>
            <a:r>
              <a:rPr lang="en-US" sz="1000" dirty="0" smtClean="0">
                <a:solidFill>
                  <a:srgbClr val="FF0000"/>
                </a:solidFill>
              </a:rPr>
              <a:t> gong </a:t>
            </a:r>
            <a:r>
              <a:rPr lang="en-US" sz="1000" dirty="0" err="1" smtClean="0">
                <a:solidFill>
                  <a:srgbClr val="FF0000"/>
                </a:solidFill>
              </a:rPr>
              <a:t>chan</a:t>
            </a:r>
            <a:r>
              <a:rPr lang="en-US" sz="1000" dirty="0" smtClean="0">
                <a:solidFill>
                  <a:srgbClr val="FF0000"/>
                </a:solidFill>
              </a:rPr>
              <a:t> dang members, is not</a:t>
            </a:r>
            <a:r>
              <a:rPr lang="en-US" sz="1000" baseline="0" dirty="0" smtClean="0">
                <a:solidFill>
                  <a:srgbClr val="FF0000"/>
                </a:solidFill>
              </a:rPr>
              <a:t> yet established but has been proposed through SACO.</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8877411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First subject heading assigned to this work:</a:t>
            </a:r>
          </a:p>
          <a:p>
            <a:endParaRPr lang="en-US" sz="1000" dirty="0" smtClean="0"/>
          </a:p>
          <a:p>
            <a:r>
              <a:rPr lang="en-US" sz="1000" dirty="0" smtClean="0"/>
              <a:t>650 _0 Swahili language $v Conversation and phrase books $x English.</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7099995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The authority record shown in this slide is for an anthology of music by North American Indians and Eskimos.    Again, SACO proposals should be made for ethnic groups not yet in LCDGT.</a:t>
            </a:r>
          </a:p>
          <a:p>
            <a:r>
              <a:rPr lang="en-US" sz="1000" baseline="0" dirty="0" smtClean="0"/>
              <a:t>The slide shows the use of repeatable subfield $a.  However, LC policy is to repeat the field.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529974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Example of a series authority</a:t>
            </a:r>
            <a:r>
              <a:rPr lang="en-US" sz="1000" baseline="0" dirty="0" smtClean="0"/>
              <a:t> record with a creator characteristic added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84747568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illustration of using different controlled vocabularies for creators.  The inclusion</a:t>
            </a:r>
            <a:r>
              <a:rPr lang="en-US" sz="1000" baseline="0" dirty="0" smtClean="0"/>
              <a:t> of $n is optional.</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9600420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showing the use of 386 $</a:t>
            </a:r>
            <a:r>
              <a:rPr lang="en-US" dirty="0" err="1" smtClean="0"/>
              <a:t>i</a:t>
            </a:r>
            <a:r>
              <a:rPr lang="en-US" dirty="0" smtClean="0"/>
              <a:t> and</a:t>
            </a:r>
            <a:r>
              <a:rPr lang="en-US" baseline="0" dirty="0" smtClean="0"/>
              <a:t> $4 </a:t>
            </a:r>
            <a:r>
              <a:rPr lang="en-US" dirty="0" smtClean="0"/>
              <a:t>(subfields not yet implemented by NACO) to indicate the nationality</a:t>
            </a:r>
            <a:r>
              <a:rPr lang="en-US" baseline="0" dirty="0" smtClean="0"/>
              <a:t> and gender of the translator.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17755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896685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a:t>
            </a:r>
            <a:r>
              <a:rPr lang="en-US" dirty="0" smtClean="0"/>
              <a:t>385 and</a:t>
            </a:r>
            <a:r>
              <a:rPr lang="en-US" baseline="0" dirty="0" smtClean="0"/>
              <a:t> 386 are only valid in work and expression authority records.  For attributes of persons that don’t fit in any of the other MARC 3XX fields in the authority format, field 368 $c (Other Attributes of Person or Corporate Body) can be used in a personal name authority record.   In the example shown in the slide, this person’s nationality has been recorded in 368 $c.</a:t>
            </a:r>
          </a:p>
          <a:p>
            <a:endParaRPr lang="en-US" baseline="0" dirty="0" smtClean="0"/>
          </a:p>
          <a:p>
            <a:r>
              <a:rPr lang="en-US" baseline="0" dirty="0" smtClean="0"/>
              <a:t>374 - Profession/Occupation</a:t>
            </a:r>
          </a:p>
          <a:p>
            <a:r>
              <a:rPr lang="en-US" baseline="0" dirty="0" smtClean="0"/>
              <a:t>375 - Gender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9915321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52101514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66090383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385   Children $2 </a:t>
            </a:r>
            <a:r>
              <a:rPr lang="en-US" dirty="0" err="1" smtClean="0"/>
              <a:t>lcdgt</a:t>
            </a:r>
            <a:endParaRPr lang="en-US" dirty="0" smtClean="0"/>
          </a:p>
          <a:p>
            <a:r>
              <a:rPr lang="en-US" dirty="0" smtClean="0"/>
              <a:t>    386   Chinese $2 </a:t>
            </a:r>
            <a:r>
              <a:rPr lang="en-US" dirty="0" err="1" smtClean="0"/>
              <a:t>lcdgt</a:t>
            </a:r>
            <a:endParaRPr lang="en-US" dirty="0" smtClean="0"/>
          </a:p>
          <a:p>
            <a:endParaRPr lang="en-US" dirty="0" smtClean="0"/>
          </a:p>
          <a:p>
            <a:r>
              <a:rPr lang="en-US" dirty="0" smtClean="0"/>
              <a:t>2. 385</a:t>
            </a:r>
            <a:r>
              <a:rPr lang="en-US" baseline="0" dirty="0" smtClean="0"/>
              <a:t>   Japanese speakers $2 </a:t>
            </a:r>
            <a:r>
              <a:rPr lang="en-US" baseline="0" dirty="0" err="1" smtClean="0"/>
              <a:t>lcdgt</a:t>
            </a:r>
            <a:endParaRPr lang="en-US" baseline="0" dirty="0" smtClean="0"/>
          </a:p>
          <a:p>
            <a:endParaRPr lang="en-US" baseline="0" dirty="0" smtClean="0"/>
          </a:p>
          <a:p>
            <a:pPr marL="0" indent="0">
              <a:buNone/>
            </a:pPr>
            <a:r>
              <a:rPr lang="en-US" baseline="0" dirty="0" smtClean="0"/>
              <a:t>3. 385  Restaurant employees $2 </a:t>
            </a:r>
            <a:r>
              <a:rPr lang="en-US" baseline="0" dirty="0" err="1" smtClean="0"/>
              <a:t>lcdgt</a:t>
            </a:r>
            <a:endParaRPr lang="en-US" baseline="0" dirty="0" smtClean="0"/>
          </a:p>
          <a:p>
            <a:pPr marL="0" indent="0">
              <a:buNone/>
            </a:pPr>
            <a:r>
              <a:rPr lang="en-US" baseline="0" dirty="0" smtClean="0"/>
              <a:t>    385  Hotel employees $2 </a:t>
            </a:r>
            <a:r>
              <a:rPr lang="en-US" baseline="0" dirty="0" err="1" smtClean="0"/>
              <a:t>lcdgt</a:t>
            </a:r>
            <a:endParaRPr lang="en-US" baseline="0" dirty="0" smtClean="0"/>
          </a:p>
          <a:p>
            <a:pPr marL="0" indent="0">
              <a:buNone/>
            </a:pPr>
            <a:r>
              <a:rPr lang="en-US" baseline="0" dirty="0" smtClean="0"/>
              <a:t>    385  Korean speakers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4. 386  Koreans $2 </a:t>
            </a:r>
            <a:r>
              <a:rPr lang="en-US" baseline="0" dirty="0" err="1" smtClean="0"/>
              <a:t>lcdgt</a:t>
            </a:r>
            <a:endParaRPr lang="en-US" baseline="0" dirty="0" smtClean="0"/>
          </a:p>
          <a:p>
            <a:pPr marL="0" indent="0">
              <a:buNone/>
            </a:pPr>
            <a:r>
              <a:rPr lang="en-US" baseline="0" dirty="0" smtClean="0"/>
              <a:t>    386  Women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5. 386  Japanese $2 </a:t>
            </a:r>
            <a:r>
              <a:rPr lang="en-US" baseline="0" dirty="0" err="1" smtClean="0"/>
              <a:t>lcdgt</a:t>
            </a:r>
            <a:endParaRPr lang="en-US" baseline="0" dirty="0" smtClean="0"/>
          </a:p>
          <a:p>
            <a:pPr marL="0" indent="0">
              <a:buNone/>
            </a:pPr>
            <a:r>
              <a:rPr lang="en-US" baseline="0" dirty="0" smtClean="0"/>
              <a:t>    386  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6. 385 Teenagers $2 </a:t>
            </a:r>
            <a:r>
              <a:rPr lang="en-US" baseline="0" dirty="0" err="1" smtClean="0"/>
              <a:t>lcdgt</a:t>
            </a:r>
            <a:r>
              <a:rPr lang="en-US" baseline="0" dirty="0" smtClean="0"/>
              <a:t> </a:t>
            </a:r>
          </a:p>
          <a:p>
            <a:pPr marL="0" indent="0">
              <a:buNone/>
            </a:pPr>
            <a:r>
              <a:rPr lang="en-US" baseline="0" dirty="0" smtClean="0"/>
              <a:t>   386  Americans $2 </a:t>
            </a:r>
            <a:r>
              <a:rPr lang="en-US" baseline="0" dirty="0" err="1" smtClean="0"/>
              <a:t>lcdgt</a:t>
            </a:r>
            <a:endParaRPr lang="en-US" baseline="0" dirty="0" smtClean="0"/>
          </a:p>
          <a:p>
            <a:pPr marL="0" indent="0">
              <a:buNone/>
            </a:pPr>
            <a:r>
              <a:rPr lang="en-US" baseline="0" dirty="0" smtClean="0"/>
              <a:t>   386  Chinese Americans $2 </a:t>
            </a:r>
            <a:r>
              <a:rPr lang="en-US" baseline="0" dirty="0" err="1" smtClean="0"/>
              <a:t>lcdgt</a:t>
            </a:r>
            <a:endParaRPr lang="en-US" baseline="0" dirty="0" smtClean="0"/>
          </a:p>
          <a:p>
            <a:pPr marL="0" indent="0">
              <a:buNone/>
            </a:pPr>
            <a:r>
              <a:rPr lang="en-US" baseline="0" dirty="0" smtClean="0"/>
              <a:t>   386  Buddhists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7. 385  Children $2 </a:t>
            </a:r>
            <a:r>
              <a:rPr lang="en-US" baseline="0" dirty="0" err="1" smtClean="0"/>
              <a:t>lcdgt</a:t>
            </a:r>
            <a:endParaRPr lang="en-US" baseline="0" dirty="0" smtClean="0"/>
          </a:p>
          <a:p>
            <a:pPr marL="0" indent="0">
              <a:buNone/>
            </a:pPr>
            <a:r>
              <a:rPr lang="en-US" baseline="0" dirty="0" smtClean="0"/>
              <a:t>    386  Monks $2 </a:t>
            </a:r>
            <a:r>
              <a:rPr lang="en-US" baseline="0" dirty="0" err="1" smtClean="0"/>
              <a:t>lcdgt</a:t>
            </a:r>
            <a:endParaRPr lang="en-US" baseline="0" dirty="0" smtClean="0"/>
          </a:p>
          <a:p>
            <a:pPr marL="0" indent="0">
              <a:buNone/>
            </a:pPr>
            <a:r>
              <a:rPr lang="en-US" baseline="0" dirty="0" smtClean="0"/>
              <a:t>    386  Zen Buddhists $2 </a:t>
            </a:r>
            <a:r>
              <a:rPr lang="en-US" baseline="0" dirty="0" err="1" smtClean="0"/>
              <a:t>lcdgt</a:t>
            </a:r>
            <a:endParaRPr lang="en-US" baseline="0" dirty="0" smtClean="0"/>
          </a:p>
          <a:p>
            <a:pPr marL="0" indent="0">
              <a:buNone/>
            </a:pPr>
            <a:r>
              <a:rPr lang="en-US" baseline="0" dirty="0" smtClean="0"/>
              <a:t>    386  Japanese Canadians $2 </a:t>
            </a:r>
            <a:r>
              <a:rPr lang="en-US" baseline="0" dirty="0" err="1" smtClean="0"/>
              <a:t>lcdgt</a:t>
            </a:r>
            <a:endParaRPr lang="en-US" baseline="0" dirty="0" smtClean="0"/>
          </a:p>
          <a:p>
            <a:pPr marL="0" indent="0">
              <a:buNone/>
            </a:pPr>
            <a:r>
              <a:rPr lang="en-US" baseline="0" dirty="0" smtClean="0"/>
              <a:t>    386  British Columbians $2 </a:t>
            </a:r>
            <a:r>
              <a:rPr lang="en-US" baseline="0" dirty="0" err="1" smtClean="0"/>
              <a:t>lcdgt</a:t>
            </a:r>
            <a:endParaRPr lang="en-US" baseline="0" dirty="0" smtClean="0"/>
          </a:p>
          <a:p>
            <a:pPr marL="0" indent="0">
              <a:buNone/>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1468335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84315381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__ $n age $a Children $2 </a:t>
            </a:r>
            <a:r>
              <a:rPr lang="en-US" dirty="0" err="1" smtClean="0"/>
              <a:t>lcdgt</a:t>
            </a:r>
            <a:endParaRPr lang="en-US" dirty="0" smtClean="0"/>
          </a:p>
          <a:p>
            <a:r>
              <a:rPr lang="en-US" dirty="0" smtClean="0"/>
              <a:t>386 __ $n </a:t>
            </a:r>
            <a:r>
              <a:rPr lang="en-US" dirty="0" err="1" smtClean="0"/>
              <a:t>nat</a:t>
            </a:r>
            <a:r>
              <a:rPr lang="en-US" dirty="0" smtClean="0"/>
              <a:t> $a Guatemalans $2 </a:t>
            </a:r>
            <a:r>
              <a:rPr lang="en-US" dirty="0" err="1" smtClean="0"/>
              <a:t>lcdgt</a:t>
            </a:r>
            <a:endParaRPr lang="en-US" dirty="0" smtClean="0"/>
          </a:p>
          <a:p>
            <a:endParaRPr lang="en-US" dirty="0" smtClean="0"/>
          </a:p>
          <a:p>
            <a:r>
              <a:rPr lang="en-US" dirty="0" smtClean="0"/>
              <a:t>perhaps</a:t>
            </a:r>
            <a:r>
              <a:rPr lang="en-US" baseline="0" dirty="0" smtClean="0"/>
              <a:t> also:  386 __ $n </a:t>
            </a:r>
            <a:r>
              <a:rPr lang="en-US" baseline="0" dirty="0" err="1" smtClean="0"/>
              <a:t>soc</a:t>
            </a:r>
            <a:r>
              <a:rPr lang="en-US" baseline="0" dirty="0" smtClean="0"/>
              <a:t> $a </a:t>
            </a:r>
            <a:r>
              <a:rPr lang="en-US" dirty="0" smtClean="0"/>
              <a:t>Homeless people $2 </a:t>
            </a:r>
            <a:r>
              <a:rPr lang="en-US" dirty="0" err="1" smtClean="0"/>
              <a:t>lcdgt</a:t>
            </a:r>
            <a:endParaRPr lang="en-US" dirty="0" smtClean="0"/>
          </a:p>
          <a:p>
            <a:endParaRPr lang="en-US" dirty="0" smtClean="0"/>
          </a:p>
          <a:p>
            <a:r>
              <a:rPr lang="en-US" i="1" dirty="0" smtClean="0"/>
              <a:t>Note:  </a:t>
            </a:r>
            <a:r>
              <a:rPr lang="en-US" dirty="0" smtClean="0"/>
              <a:t>Including $n is optional.</a:t>
            </a:r>
            <a:r>
              <a:rPr lang="en-US" baseline="0" dirty="0" smtClean="0"/>
              <a:t>  The remaining answers do not show it.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9344801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Preteens $2 </a:t>
            </a:r>
            <a:r>
              <a:rPr lang="en-US" dirty="0" err="1" smtClean="0"/>
              <a:t>lcdgt</a:t>
            </a:r>
            <a:endParaRPr lang="en-US" dirty="0" smtClean="0"/>
          </a:p>
          <a:p>
            <a:r>
              <a:rPr lang="en-US" dirty="0" smtClean="0"/>
              <a:t>385   Third grade students $a Fourth grade students $a Fifth grade students $a Sixth grade students $2 </a:t>
            </a:r>
            <a:r>
              <a:rPr lang="en-US" dirty="0" err="1" smtClean="0"/>
              <a:t>lcdgt</a:t>
            </a:r>
            <a:endParaRPr lang="en-US" dirty="0" smtClean="0"/>
          </a:p>
          <a:p>
            <a:r>
              <a:rPr lang="en-US" dirty="0" smtClean="0"/>
              <a:t>386   Men $2 </a:t>
            </a:r>
            <a:r>
              <a:rPr lang="en-US" dirty="0" err="1" smtClean="0"/>
              <a:t>lcdgt</a:t>
            </a:r>
            <a:endParaRPr lang="en-US" dirty="0" smtClean="0"/>
          </a:p>
          <a:p>
            <a:r>
              <a:rPr lang="en-US" dirty="0" smtClean="0"/>
              <a:t>386   English $a Britons $2 </a:t>
            </a:r>
            <a:r>
              <a:rPr lang="en-US" dirty="0" err="1" smtClean="0"/>
              <a:t>lcdgt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Note:</a:t>
            </a:r>
            <a:r>
              <a:rPr lang="en-US" dirty="0" smtClean="0"/>
              <a:t> Somerset is a county in</a:t>
            </a:r>
            <a:r>
              <a:rPr lang="en-US" baseline="0" dirty="0" smtClean="0"/>
              <a:t> England and a SACO proposal has been made to establish the </a:t>
            </a:r>
            <a:r>
              <a:rPr lang="en-US" baseline="0" dirty="0" err="1" smtClean="0"/>
              <a:t>demonym</a:t>
            </a:r>
            <a:r>
              <a:rPr lang="en-US" baseline="0" dirty="0" smtClean="0"/>
              <a:t> for it, </a:t>
            </a:r>
            <a:r>
              <a:rPr lang="en-US" b="1" dirty="0" err="1" smtClean="0"/>
              <a:t>Somersetonians</a:t>
            </a:r>
            <a:r>
              <a:rPr lang="en-US" dirty="0" smtClean="0"/>
              <a:t>,</a:t>
            </a:r>
            <a:r>
              <a:rPr lang="en-US" baseline="0" dirty="0" smtClean="0"/>
              <a:t> in LCDGT.  In the meantime, </a:t>
            </a:r>
            <a:r>
              <a:rPr lang="en-US" b="1" baseline="0" dirty="0" smtClean="0"/>
              <a:t>English</a:t>
            </a:r>
            <a:r>
              <a:rPr lang="en-US" b="0" baseline="0" dirty="0" smtClean="0"/>
              <a:t> would be sufficient.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Contrary to what it says in the draft LCGFT Manual, I think it may be desirable in some cases to record two </a:t>
            </a:r>
            <a:r>
              <a:rPr lang="en-US" b="0" baseline="0" dirty="0" err="1" smtClean="0"/>
              <a:t>demonyms</a:t>
            </a:r>
            <a:r>
              <a:rPr lang="en-US" b="0" baseline="0" dirty="0" smtClean="0"/>
              <a:t> from the same hierarchy.  </a:t>
            </a:r>
            <a:r>
              <a:rPr lang="en-US" b="1" baseline="0" dirty="0" smtClean="0"/>
              <a:t>English</a:t>
            </a:r>
            <a:r>
              <a:rPr lang="en-US" b="0" baseline="0" dirty="0" smtClean="0"/>
              <a:t> and </a:t>
            </a:r>
            <a:r>
              <a:rPr lang="en-US" b="1" baseline="0" dirty="0" smtClean="0"/>
              <a:t>Britons</a:t>
            </a:r>
            <a:r>
              <a:rPr lang="en-US" b="0" baseline="0" dirty="0" smtClean="0"/>
              <a:t> is one of those.  Having both terms allows a user to limit to either.  We don’t yet know how users will want to search and limit, so providing both is, I think, helpful and prudent.  Another similar example could be a region within a country and the country itself (e.g., </a:t>
            </a:r>
            <a:r>
              <a:rPr lang="en-US" b="1" baseline="0" dirty="0" smtClean="0"/>
              <a:t>Californians</a:t>
            </a:r>
            <a:r>
              <a:rPr lang="en-US" b="0" baseline="0" dirty="0" smtClean="0"/>
              <a:t> and </a:t>
            </a:r>
            <a:r>
              <a:rPr lang="en-US" b="1" baseline="0" dirty="0" smtClean="0"/>
              <a:t>Americans</a:t>
            </a:r>
            <a:r>
              <a:rPr lang="en-US" b="0" baseline="0" dirty="0" smtClean="0"/>
              <a:t>; </a:t>
            </a:r>
            <a:r>
              <a:rPr lang="en-US" b="1" baseline="0" dirty="0" smtClean="0"/>
              <a:t>Ontarians</a:t>
            </a:r>
            <a:r>
              <a:rPr lang="en-US" b="0" baseline="0" dirty="0" smtClean="0"/>
              <a:t> and </a:t>
            </a:r>
            <a:r>
              <a:rPr lang="en-US" b="1" baseline="0" dirty="0" smtClean="0"/>
              <a:t>Canadians</a:t>
            </a:r>
            <a:r>
              <a:rPr lang="en-US" b="0" baseline="0" dirty="0" smtClean="0"/>
              <a:t>).</a:t>
            </a:r>
            <a:endParaRPr lang="en-US" b="1"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70134533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a:t>
            </a:r>
            <a:r>
              <a:rPr lang="en-US" baseline="0" dirty="0" smtClean="0"/>
              <a:t>   Gay men $2 </a:t>
            </a:r>
            <a:r>
              <a:rPr lang="en-US" baseline="0" dirty="0" err="1" smtClean="0"/>
              <a:t>lcdgt</a:t>
            </a:r>
            <a:endParaRPr lang="en-US" baseline="0" dirty="0" smtClean="0"/>
          </a:p>
          <a:p>
            <a:r>
              <a:rPr lang="en-US" dirty="0" smtClean="0"/>
              <a:t>386   Britons $2 </a:t>
            </a:r>
            <a:r>
              <a:rPr lang="en-US" dirty="0" err="1" smtClean="0"/>
              <a:t>lcdgt</a:t>
            </a:r>
            <a:endParaRPr lang="en-US" dirty="0" smtClean="0"/>
          </a:p>
          <a:p>
            <a:pPr marL="0" indent="0">
              <a:buNone/>
            </a:pPr>
            <a:r>
              <a:rPr lang="en-US" dirty="0" smtClean="0"/>
              <a:t>386</a:t>
            </a:r>
            <a:r>
              <a:rPr lang="en-US" baseline="0" dirty="0" smtClean="0"/>
              <a:t>   Americans $2 </a:t>
            </a:r>
            <a:r>
              <a:rPr lang="en-US" baseline="0" dirty="0" err="1" smtClean="0"/>
              <a:t>lcdgt</a:t>
            </a:r>
            <a:endParaRPr lang="en-US" baseline="0" dirty="0" smtClean="0"/>
          </a:p>
          <a:p>
            <a:pPr marL="0" indent="0">
              <a:buNone/>
            </a:pPr>
            <a:r>
              <a:rPr lang="en-US" dirty="0" smtClean="0"/>
              <a:t>386   Men $2 </a:t>
            </a:r>
            <a:r>
              <a:rPr lang="en-US" dirty="0" err="1" smtClean="0"/>
              <a:t>lcdgt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71276034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translation: Testimonies of the post-Auschwitz in today's Jewish-French literature: children of survivors and survivors-children.</a:t>
            </a:r>
          </a:p>
          <a:p>
            <a:endParaRPr lang="en-US" dirty="0" smtClean="0"/>
          </a:p>
          <a:p>
            <a:r>
              <a:rPr lang="en-US" dirty="0" smtClean="0"/>
              <a:t>ANSWER:</a:t>
            </a:r>
          </a:p>
          <a:p>
            <a:endParaRPr lang="en-US" dirty="0" smtClean="0"/>
          </a:p>
          <a:p>
            <a:r>
              <a:rPr lang="en-US" dirty="0" smtClean="0"/>
              <a:t>386   Children of Holocaust survivors $2 </a:t>
            </a:r>
            <a:r>
              <a:rPr lang="en-US" dirty="0" err="1" smtClean="0"/>
              <a:t>lcdgt</a:t>
            </a:r>
            <a:endParaRPr lang="en-US" dirty="0" smtClean="0"/>
          </a:p>
          <a:p>
            <a:r>
              <a:rPr lang="en-US" dirty="0" smtClean="0"/>
              <a:t>386   Holocaust survivors $2 </a:t>
            </a:r>
            <a:r>
              <a:rPr lang="en-US" dirty="0" err="1" smtClean="0"/>
              <a:t>lcdgt</a:t>
            </a:r>
            <a:endParaRPr lang="en-US" dirty="0" smtClean="0"/>
          </a:p>
          <a:p>
            <a:r>
              <a:rPr lang="en-US" dirty="0" smtClean="0"/>
              <a:t>386   Jews $2 </a:t>
            </a:r>
            <a:r>
              <a:rPr lang="en-US" dirty="0" err="1" smtClean="0"/>
              <a:t>lcdgt</a:t>
            </a:r>
            <a:endParaRPr lang="en-US" dirty="0" smtClean="0"/>
          </a:p>
          <a:p>
            <a:r>
              <a:rPr lang="en-US" dirty="0" smtClean="0"/>
              <a:t>386   French $2 </a:t>
            </a:r>
            <a:r>
              <a:rPr lang="en-US"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2556674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Piano students $2 </a:t>
            </a:r>
            <a:r>
              <a:rPr lang="en-US" dirty="0" err="1" smtClean="0"/>
              <a:t>lcdgt</a:t>
            </a:r>
            <a:endParaRPr lang="en-US" dirty="0" smtClean="0"/>
          </a:p>
          <a:p>
            <a:endParaRPr lang="en-US" dirty="0" smtClean="0"/>
          </a:p>
          <a:p>
            <a:r>
              <a:rPr lang="en-US" dirty="0" smtClean="0"/>
              <a:t>There isn’t </a:t>
            </a:r>
            <a:r>
              <a:rPr lang="en-US" baseline="0" dirty="0" smtClean="0"/>
              <a:t>any information about the author, so you can’t provide any 386 fields.  Perhaps: 386  Men $2 </a:t>
            </a:r>
            <a:r>
              <a:rPr lang="en-US"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27996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67254915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Preteens $2 </a:t>
            </a:r>
            <a:r>
              <a:rPr lang="en-US" dirty="0" err="1" smtClean="0"/>
              <a:t>lcdgt</a:t>
            </a:r>
            <a:endParaRPr lang="en-US" dirty="0" smtClean="0"/>
          </a:p>
          <a:p>
            <a:r>
              <a:rPr lang="en-US" baseline="0" dirty="0" smtClean="0"/>
              <a:t>385   Middle school students $2 </a:t>
            </a:r>
            <a:r>
              <a:rPr lang="en-US" baseline="0" dirty="0" err="1" smtClean="0"/>
              <a:t>lcdgt</a:t>
            </a:r>
            <a:endParaRPr lang="en-US" baseline="0" dirty="0" smtClean="0"/>
          </a:p>
          <a:p>
            <a:r>
              <a:rPr lang="en-US" baseline="0" dirty="0" smtClean="0"/>
              <a:t>386   Californians $2 </a:t>
            </a:r>
            <a:r>
              <a:rPr lang="en-US" baseline="0" dirty="0" err="1" smtClean="0"/>
              <a:t>lcdgt</a:t>
            </a:r>
            <a:r>
              <a:rPr lang="en-US" baseline="0" dirty="0" smtClean="0"/>
              <a:t>    </a:t>
            </a:r>
            <a:r>
              <a:rPr lang="en-US" i="1" baseline="0" dirty="0" smtClean="0"/>
              <a:t>and perhaps also 386  Americans $2 </a:t>
            </a:r>
            <a:r>
              <a:rPr lang="en-US" i="1" baseline="0" dirty="0" err="1" smtClean="0"/>
              <a:t>lcdgt</a:t>
            </a:r>
            <a:endParaRPr lang="en-US" i="1" baseline="0" dirty="0" smtClean="0"/>
          </a:p>
          <a:p>
            <a:r>
              <a:rPr lang="en-US" baseline="0" dirty="0" smtClean="0"/>
              <a:t>386   Women $2 </a:t>
            </a:r>
            <a:r>
              <a:rPr lang="en-US" baseline="0" dirty="0" err="1" smtClean="0"/>
              <a:t>lcdgt</a:t>
            </a:r>
            <a:endParaRPr lang="en-US" baseline="0" dirty="0" smtClean="0"/>
          </a:p>
          <a:p>
            <a:endParaRPr lang="en-US" baseline="0" dirty="0" smtClean="0"/>
          </a:p>
          <a:p>
            <a:r>
              <a:rPr lang="en-US" baseline="0" dirty="0" smtClean="0"/>
              <a:t>Also possibly: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386   Southern Californians   </a:t>
            </a:r>
            <a:r>
              <a:rPr lang="en-US" i="1" baseline="0" dirty="0" smtClean="0"/>
              <a:t>or</a:t>
            </a:r>
            <a:r>
              <a:rPr lang="en-US" i="0" baseline="0" dirty="0" smtClean="0"/>
              <a:t>   Southern Californians $2 local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[could be added as an uncontrolled term; not yet eligible for inclusion in LCDGT]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8995469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Chinese Americans</a:t>
            </a:r>
            <a:r>
              <a:rPr lang="en-US" baseline="0" dirty="0" smtClean="0"/>
              <a:t> $2 </a:t>
            </a:r>
            <a:r>
              <a:rPr lang="en-US" baseline="0" dirty="0" err="1" smtClean="0"/>
              <a:t>lcdgt</a:t>
            </a:r>
            <a:endParaRPr lang="en-US" dirty="0" smtClean="0"/>
          </a:p>
          <a:p>
            <a:r>
              <a:rPr lang="en-US" dirty="0" smtClean="0"/>
              <a:t>386   Americans $2 </a:t>
            </a:r>
            <a:r>
              <a:rPr lang="en-US" dirty="0" err="1" smtClean="0"/>
              <a:t>lcdgt</a:t>
            </a:r>
            <a:endParaRPr lang="en-US" dirty="0" smtClean="0"/>
          </a:p>
          <a:p>
            <a:r>
              <a:rPr lang="en-US" dirty="0" smtClean="0"/>
              <a:t>386   Men $2 </a:t>
            </a:r>
            <a:r>
              <a:rPr lang="en-US" dirty="0" err="1" smtClean="0"/>
              <a:t>lcdgt</a:t>
            </a:r>
            <a:endParaRPr lang="en-US" dirty="0" smtClean="0"/>
          </a:p>
          <a:p>
            <a:r>
              <a:rPr lang="en-US" dirty="0" smtClean="0"/>
              <a:t>386   Music teachers $2 </a:t>
            </a:r>
            <a:r>
              <a:rPr lang="en-US" dirty="0" err="1" smtClean="0"/>
              <a:t>lcdgt</a:t>
            </a:r>
            <a:endParaRPr lang="en-US" dirty="0" smtClean="0"/>
          </a:p>
          <a:p>
            <a:r>
              <a:rPr lang="en-US" dirty="0" smtClean="0"/>
              <a:t>386   University and college faculty members $2 </a:t>
            </a:r>
            <a:r>
              <a:rPr lang="en-US" dirty="0" err="1" smtClean="0"/>
              <a:t>lcdgt</a:t>
            </a:r>
            <a:endParaRPr lang="en-US" dirty="0" smtClean="0"/>
          </a:p>
          <a:p>
            <a:endParaRPr lang="en-US" dirty="0" smtClean="0"/>
          </a:p>
          <a:p>
            <a:r>
              <a:rPr lang="en-US" dirty="0" smtClean="0"/>
              <a:t>A</a:t>
            </a:r>
            <a:r>
              <a:rPr lang="en-US" baseline="0" dirty="0" smtClean="0"/>
              <a:t> more specific term instead of Music teachers would be one that’s already in LCSH: Composition teachers (Music).  This has been proposed through SACO but is not yet approved.</a:t>
            </a:r>
          </a:p>
          <a:p>
            <a:endParaRPr lang="en-US" baseline="0" dirty="0" smtClean="0"/>
          </a:p>
          <a:p>
            <a:r>
              <a:rPr lang="en-US" i="1" dirty="0" smtClean="0"/>
              <a:t>Note:</a:t>
            </a:r>
            <a:r>
              <a:rPr lang="en-US" dirty="0" smtClean="0"/>
              <a:t> Dr. Zhou has been a United States citizen since 1999.  Cf. https://conservatory.umkc.edu/faculty.cfm?r=152C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6055987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b="0" dirty="0" smtClean="0"/>
              <a:t>386   Wisconsinites $2 </a:t>
            </a:r>
            <a:r>
              <a:rPr lang="en-US" b="0" dirty="0" err="1" smtClean="0"/>
              <a:t>lcdgt</a:t>
            </a:r>
            <a:endParaRPr lang="en-US" b="0" dirty="0" smtClean="0"/>
          </a:p>
          <a:p>
            <a:r>
              <a:rPr lang="en-US" b="0" i="1" dirty="0" smtClean="0"/>
              <a:t>perhaps also 386  Americans $2 </a:t>
            </a:r>
            <a:r>
              <a:rPr lang="en-US" b="0" i="1" dirty="0" err="1" smtClean="0"/>
              <a:t>lcdgt</a:t>
            </a:r>
            <a:endParaRPr lang="en-US" b="0" i="1" dirty="0" smtClean="0"/>
          </a:p>
          <a:p>
            <a:endParaRPr lang="en-US" b="0" dirty="0" smtClean="0"/>
          </a:p>
          <a:p>
            <a:r>
              <a:rPr lang="en-US" b="0" dirty="0" smtClean="0"/>
              <a:t>Could also add an uncontrolled term:</a:t>
            </a:r>
          </a:p>
          <a:p>
            <a:endParaRPr lang="en-US" b="0" dirty="0" smtClean="0"/>
          </a:p>
          <a:p>
            <a:r>
              <a:rPr lang="en-US" b="0" dirty="0" smtClean="0"/>
              <a:t>386   Milwaukeeans  </a:t>
            </a:r>
            <a:r>
              <a:rPr lang="en-US" b="0" i="1" dirty="0" smtClean="0"/>
              <a:t>or  </a:t>
            </a:r>
            <a:r>
              <a:rPr lang="en-US" b="0" i="0" dirty="0" smtClean="0"/>
              <a:t>Milwaukeeans $2 local</a:t>
            </a:r>
            <a:endParaRPr lang="en-US" b="0" dirty="0" smtClean="0"/>
          </a:p>
          <a:p>
            <a:endParaRPr lang="en-US" b="0" dirty="0"/>
          </a:p>
          <a:p>
            <a:r>
              <a:rPr lang="en-US" b="0" dirty="0" smtClean="0"/>
              <a:t>and/or:</a:t>
            </a:r>
          </a:p>
          <a:p>
            <a:endParaRPr lang="en-US" b="0" dirty="0" smtClean="0"/>
          </a:p>
          <a:p>
            <a:r>
              <a:rPr lang="en-US" b="0" dirty="0" smtClean="0"/>
              <a:t>370</a:t>
            </a:r>
            <a:r>
              <a:rPr lang="en-US" b="0" baseline="0" dirty="0" smtClean="0"/>
              <a:t>   $g Milwaukee (Wis.) $2 </a:t>
            </a:r>
            <a:r>
              <a:rPr lang="en-US" b="0" baseline="0" dirty="0" err="1" smtClean="0"/>
              <a:t>naf</a:t>
            </a:r>
            <a:endParaRPr lang="en-US" b="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707336936"/>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Children $2 </a:t>
            </a:r>
            <a:r>
              <a:rPr lang="en-US" dirty="0" err="1" smtClean="0"/>
              <a:t>lcdgt</a:t>
            </a:r>
            <a:endParaRPr lang="en-US" dirty="0" smtClean="0"/>
          </a:p>
          <a:p>
            <a:r>
              <a:rPr lang="en-US" dirty="0" smtClean="0"/>
              <a:t>385   English speakers $2 </a:t>
            </a:r>
            <a:r>
              <a:rPr lang="en-US" dirty="0" err="1" smtClean="0"/>
              <a:t>lcdgt</a:t>
            </a:r>
            <a:endParaRPr lang="en-US" dirty="0" smtClean="0"/>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5370994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a:t>
            </a:r>
            <a:r>
              <a:rPr lang="en-US" baseline="0" dirty="0" smtClean="0"/>
              <a:t>   African Americans $2 </a:t>
            </a:r>
            <a:r>
              <a:rPr lang="en-US" baseline="0" dirty="0" err="1" smtClean="0"/>
              <a:t>lcdgt</a:t>
            </a:r>
            <a:endParaRPr lang="en-US" baseline="0" dirty="0" smtClean="0"/>
          </a:p>
          <a:p>
            <a:r>
              <a:rPr lang="en-US" dirty="0" smtClean="0"/>
              <a:t>385   Californians $2 </a:t>
            </a:r>
            <a:r>
              <a:rPr lang="en-US" dirty="0" err="1" smtClean="0"/>
              <a:t>lcdgt</a:t>
            </a:r>
            <a:endParaRPr lang="en-US" dirty="0" smtClean="0"/>
          </a:p>
          <a:p>
            <a:r>
              <a:rPr lang="en-US" dirty="0" smtClean="0"/>
              <a:t>and</a:t>
            </a:r>
            <a:r>
              <a:rPr lang="en-US" baseline="0" dirty="0" smtClean="0"/>
              <a:t> perhaps uncontrolled 385  </a:t>
            </a:r>
            <a:r>
              <a:rPr lang="en-US" baseline="0" dirty="0" err="1" smtClean="0"/>
              <a:t>Angelenos</a:t>
            </a:r>
            <a:r>
              <a:rPr lang="en-US" baseline="0" dirty="0" smtClean="0"/>
              <a:t>   </a:t>
            </a:r>
            <a:r>
              <a:rPr lang="en-US" i="1" baseline="0" dirty="0" smtClean="0"/>
              <a:t>or</a:t>
            </a:r>
            <a:r>
              <a:rPr lang="en-US" i="0" baseline="0" dirty="0" smtClean="0"/>
              <a:t>   </a:t>
            </a:r>
            <a:r>
              <a:rPr lang="en-US" i="0" baseline="0" dirty="0" err="1" smtClean="0"/>
              <a:t>Angelenos</a:t>
            </a:r>
            <a:r>
              <a:rPr lang="en-US" i="0" baseline="0" dirty="0" smtClean="0"/>
              <a:t> $2 local</a:t>
            </a:r>
            <a:endParaRPr lang="en-US" baseline="0" dirty="0" smtClean="0"/>
          </a:p>
          <a:p>
            <a:endParaRPr lang="en-US" baseline="0" dirty="0" smtClean="0"/>
          </a:p>
          <a:p>
            <a:r>
              <a:rPr lang="en-US" baseline="0" dirty="0" smtClean="0"/>
              <a:t>Perhaps also creator/contributors:</a:t>
            </a:r>
          </a:p>
          <a:p>
            <a:endParaRPr lang="en-US" baseline="0" dirty="0" smtClean="0"/>
          </a:p>
          <a:p>
            <a:r>
              <a:rPr lang="en-US" baseline="0" dirty="0" smtClean="0"/>
              <a:t>386   African Americans $2 </a:t>
            </a:r>
            <a:r>
              <a:rPr lang="en-US" baseline="0" dirty="0" err="1" smtClean="0"/>
              <a:t>lcdgt</a:t>
            </a:r>
            <a:endParaRPr lang="en-US" baseline="0" dirty="0" smtClean="0"/>
          </a:p>
          <a:p>
            <a:r>
              <a:rPr lang="en-US" dirty="0" smtClean="0"/>
              <a:t>386   Californians $2</a:t>
            </a:r>
            <a:r>
              <a:rPr lang="en-US" baseline="0" dirty="0" smtClean="0"/>
              <a:t> </a:t>
            </a:r>
            <a:r>
              <a:rPr lang="en-US" baseline="0" dirty="0" err="1" smtClean="0"/>
              <a:t>lcdgt</a:t>
            </a:r>
            <a:endParaRPr lang="en-US" baseline="0" dirty="0" smtClean="0"/>
          </a:p>
          <a:p>
            <a:r>
              <a:rPr lang="en-US" dirty="0" smtClean="0"/>
              <a:t>and perhaps 386  </a:t>
            </a:r>
            <a:r>
              <a:rPr lang="en-US" dirty="0" err="1" smtClean="0"/>
              <a:t>Angelenos</a:t>
            </a:r>
            <a:r>
              <a:rPr lang="en-US" dirty="0" smtClean="0"/>
              <a:t>   </a:t>
            </a:r>
            <a:r>
              <a:rPr lang="en-US" i="1" baseline="0" dirty="0" smtClean="0"/>
              <a:t>or</a:t>
            </a:r>
            <a:r>
              <a:rPr lang="en-US" i="0" baseline="0" dirty="0" smtClean="0"/>
              <a:t>   </a:t>
            </a:r>
            <a:r>
              <a:rPr lang="en-US" i="0" baseline="0" dirty="0" err="1" smtClean="0"/>
              <a:t>Angelenos</a:t>
            </a:r>
            <a:r>
              <a:rPr lang="en-US" i="0" baseline="0" dirty="0" smtClean="0"/>
              <a:t> $2 local</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600827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a:t>
            </a:r>
            <a:r>
              <a:rPr lang="en-US" baseline="0" dirty="0" smtClean="0"/>
              <a:t>   African Americans $2 </a:t>
            </a:r>
            <a:r>
              <a:rPr lang="en-US" baseline="0" dirty="0" err="1" smtClean="0"/>
              <a:t>lcdgt</a:t>
            </a:r>
            <a:endParaRPr lang="en-US" baseline="0" dirty="0" smtClean="0"/>
          </a:p>
          <a:p>
            <a:r>
              <a:rPr lang="en-US" dirty="0" smtClean="0"/>
              <a:t>385   Californians $2 </a:t>
            </a:r>
            <a:r>
              <a:rPr lang="en-US" dirty="0" err="1" smtClean="0"/>
              <a:t>lcdgt</a:t>
            </a:r>
            <a:endParaRPr lang="en-US" dirty="0" smtClean="0"/>
          </a:p>
          <a:p>
            <a:endParaRPr lang="en-US" dirty="0" smtClean="0"/>
          </a:p>
          <a:p>
            <a:r>
              <a:rPr lang="en-US" dirty="0" smtClean="0"/>
              <a:t>and</a:t>
            </a:r>
            <a:r>
              <a:rPr lang="en-US" baseline="0" dirty="0" smtClean="0"/>
              <a:t> perhaps uncontrolled 385  </a:t>
            </a:r>
            <a:r>
              <a:rPr lang="en-US" baseline="0" dirty="0" err="1" smtClean="0"/>
              <a:t>Angelenos</a:t>
            </a:r>
            <a:r>
              <a:rPr lang="en-US" baseline="0" dirty="0" smtClean="0"/>
              <a:t>   </a:t>
            </a:r>
            <a:r>
              <a:rPr lang="en-US" i="1" baseline="0" dirty="0" smtClean="0"/>
              <a:t>or</a:t>
            </a:r>
            <a:r>
              <a:rPr lang="en-US" i="0" baseline="0" dirty="0" smtClean="0"/>
              <a:t>   </a:t>
            </a:r>
            <a:r>
              <a:rPr lang="en-US" i="0" baseline="0" dirty="0" err="1" smtClean="0"/>
              <a:t>Angelenos</a:t>
            </a:r>
            <a:r>
              <a:rPr lang="en-US" i="0" baseline="0" dirty="0" smtClean="0"/>
              <a:t> $2 local</a:t>
            </a:r>
            <a:endParaRPr lang="en-US" baseline="0" dirty="0" smtClean="0"/>
          </a:p>
          <a:p>
            <a:endParaRPr lang="en-US" baseline="0" dirty="0" smtClean="0"/>
          </a:p>
          <a:p>
            <a:r>
              <a:rPr lang="en-US" baseline="0" dirty="0" smtClean="0"/>
              <a:t>Perhaps also creator/contributors:</a:t>
            </a:r>
          </a:p>
          <a:p>
            <a:endParaRPr lang="en-US" baseline="0" dirty="0" smtClean="0"/>
          </a:p>
          <a:p>
            <a:r>
              <a:rPr lang="en-US" baseline="0" dirty="0" smtClean="0"/>
              <a:t>386   African Americans $2 </a:t>
            </a:r>
            <a:r>
              <a:rPr lang="en-US" baseline="0" dirty="0" err="1" smtClean="0"/>
              <a:t>lcdgt</a:t>
            </a:r>
            <a:endParaRPr lang="en-US" baseline="0" dirty="0" smtClean="0"/>
          </a:p>
          <a:p>
            <a:r>
              <a:rPr lang="en-US" dirty="0" smtClean="0"/>
              <a:t>386   Californians $2</a:t>
            </a:r>
            <a:r>
              <a:rPr lang="en-US" baseline="0" dirty="0" smtClean="0"/>
              <a:t> </a:t>
            </a:r>
            <a:r>
              <a:rPr lang="en-US" baseline="0" dirty="0" err="1" smtClean="0"/>
              <a:t>lcdgt</a:t>
            </a:r>
            <a:endParaRPr lang="en-US" baseline="0" dirty="0" smtClean="0"/>
          </a:p>
          <a:p>
            <a:r>
              <a:rPr lang="en-US" dirty="0" smtClean="0"/>
              <a:t> and perhaps 386  </a:t>
            </a:r>
            <a:r>
              <a:rPr lang="en-US" dirty="0" err="1" smtClean="0"/>
              <a:t>Angelenos</a:t>
            </a:r>
            <a:r>
              <a:rPr lang="en-US" dirty="0" smtClean="0"/>
              <a:t>   </a:t>
            </a:r>
            <a:r>
              <a:rPr lang="en-US" i="1" baseline="0" dirty="0" smtClean="0"/>
              <a:t>or</a:t>
            </a:r>
            <a:r>
              <a:rPr lang="en-US" i="0" baseline="0" dirty="0" smtClean="0"/>
              <a:t>   </a:t>
            </a:r>
            <a:r>
              <a:rPr lang="en-US" i="0" baseline="0" dirty="0" err="1" smtClean="0"/>
              <a:t>Angelenos</a:t>
            </a:r>
            <a:r>
              <a:rPr lang="en-US" i="0" baseline="0" dirty="0" smtClean="0"/>
              <a:t> $2 local</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546272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Irish $2 </a:t>
            </a:r>
            <a:r>
              <a:rPr lang="en-US" dirty="0" err="1" smtClean="0"/>
              <a:t>lcdgt</a:t>
            </a:r>
            <a:endParaRPr lang="en-US" dirty="0" smtClean="0"/>
          </a:p>
          <a:p>
            <a:r>
              <a:rPr lang="en-US" dirty="0" smtClean="0"/>
              <a:t>386    Irish (Republic of Ireland) $2 </a:t>
            </a:r>
            <a:r>
              <a:rPr lang="en-US" dirty="0" err="1" smtClean="0"/>
              <a:t>lcdgt</a:t>
            </a:r>
            <a:endParaRPr lang="en-US" dirty="0" smtClean="0"/>
          </a:p>
          <a:p>
            <a:r>
              <a:rPr lang="en-US" dirty="0" smtClean="0"/>
              <a:t>386    Northern Irish $2 </a:t>
            </a:r>
            <a:r>
              <a:rPr lang="en-US" dirty="0" err="1" smtClean="0"/>
              <a:t>lcdgt</a:t>
            </a:r>
            <a:endParaRPr lang="en-US" dirty="0" smtClean="0"/>
          </a:p>
          <a:p>
            <a:endParaRPr lang="en-US" dirty="0" smtClean="0"/>
          </a:p>
          <a:p>
            <a:r>
              <a:rPr lang="en-US" i="1" dirty="0" smtClean="0"/>
              <a:t>Note:</a:t>
            </a:r>
            <a:r>
              <a:rPr lang="en-US" dirty="0" smtClean="0"/>
              <a:t> Irish (Republic of Ireland) and Northern Irish are not in the same</a:t>
            </a:r>
            <a:r>
              <a:rPr lang="en-US" baseline="0" dirty="0" smtClean="0"/>
              <a:t> hierarchy as Irish, so all three terms are permissible:</a:t>
            </a:r>
          </a:p>
          <a:p>
            <a:endParaRPr lang="en-US" baseline="0" dirty="0" smtClean="0"/>
          </a:p>
          <a:p>
            <a:r>
              <a:rPr lang="en-US" baseline="0" dirty="0" smtClean="0"/>
              <a:t>Irish  BT Europeans</a:t>
            </a:r>
          </a:p>
          <a:p>
            <a:r>
              <a:rPr lang="en-US" b="0" dirty="0" smtClean="0"/>
              <a:t>Irish (Republic of Ireland)  BT Europeans</a:t>
            </a:r>
            <a:endParaRPr lang="en-US" b="0" baseline="0" dirty="0" smtClean="0"/>
          </a:p>
          <a:p>
            <a:r>
              <a:rPr lang="en-US" dirty="0" smtClean="0"/>
              <a:t>Northern Irish</a:t>
            </a:r>
            <a:r>
              <a:rPr lang="en-US" baseline="0" dirty="0" smtClean="0"/>
              <a:t>   BT Britons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4188919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French $2 </a:t>
            </a:r>
            <a:r>
              <a:rPr lang="en-US" dirty="0" err="1" smtClean="0"/>
              <a:t>lcdgt</a:t>
            </a:r>
            <a:endParaRPr lang="en-US" dirty="0" smtClean="0"/>
          </a:p>
          <a:p>
            <a:r>
              <a:rPr lang="en-US" dirty="0" smtClean="0"/>
              <a:t>386   </a:t>
            </a:r>
            <a:r>
              <a:rPr lang="en-US" b="0" dirty="0" smtClean="0"/>
              <a:t>Nobel Prize winners $2 </a:t>
            </a:r>
            <a:r>
              <a:rPr lang="en-US" b="0" dirty="0" err="1" smtClean="0"/>
              <a:t>lcdgt</a:t>
            </a:r>
            <a:endParaRPr lang="en-US" b="0" dirty="0" smtClean="0"/>
          </a:p>
          <a:p>
            <a:r>
              <a:rPr lang="en-US" dirty="0" smtClean="0"/>
              <a:t>386   Men $2 </a:t>
            </a:r>
            <a:r>
              <a:rPr lang="en-US"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9372835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Blind</a:t>
            </a:r>
            <a:r>
              <a:rPr lang="en-US" baseline="0" dirty="0" smtClean="0"/>
              <a:t> $2 </a:t>
            </a:r>
            <a:r>
              <a:rPr lang="en-US" baseline="0" dirty="0" err="1" smtClean="0"/>
              <a:t>lcdgt</a:t>
            </a:r>
            <a:endParaRPr lang="en-US" dirty="0" smtClean="0"/>
          </a:p>
          <a:p>
            <a:r>
              <a:rPr lang="en-US" dirty="0" smtClean="0"/>
              <a:t>385   Middle school students $2 </a:t>
            </a:r>
            <a:r>
              <a:rPr lang="en-US" dirty="0" err="1" smtClean="0"/>
              <a:t>lcdgt</a:t>
            </a:r>
            <a:endParaRPr lang="en-US" dirty="0" smtClean="0"/>
          </a:p>
          <a:p>
            <a:r>
              <a:rPr lang="en-US" dirty="0" smtClean="0"/>
              <a:t>385   High school students $2 </a:t>
            </a:r>
            <a:r>
              <a:rPr lang="en-US" dirty="0" err="1" smtClean="0"/>
              <a:t>lcdgt</a:t>
            </a:r>
            <a:endParaRPr lang="en-US" dirty="0" smtClean="0"/>
          </a:p>
          <a:p>
            <a:r>
              <a:rPr lang="en-US" dirty="0" smtClean="0"/>
              <a:t>385   Preteens $2 </a:t>
            </a:r>
            <a:r>
              <a:rPr lang="en-US" dirty="0" err="1" smtClean="0"/>
              <a:t>lcdgt</a:t>
            </a:r>
            <a:endParaRPr lang="en-US" dirty="0" smtClean="0"/>
          </a:p>
          <a:p>
            <a:r>
              <a:rPr lang="en-US" dirty="0" smtClean="0"/>
              <a:t>385   Teenagers $2 </a:t>
            </a:r>
            <a:r>
              <a:rPr lang="en-US" dirty="0" err="1" smtClean="0"/>
              <a:t>lcdgt</a:t>
            </a:r>
            <a:endParaRPr lang="en-US" dirty="0" smtClean="0"/>
          </a:p>
          <a:p>
            <a:r>
              <a:rPr lang="en-US" dirty="0" smtClean="0"/>
              <a:t>385   Adults $2 </a:t>
            </a:r>
            <a:r>
              <a:rPr lang="en-US" dirty="0" err="1" smtClean="0"/>
              <a:t>lcdgt</a:t>
            </a:r>
            <a:endParaRPr lang="en-US" dirty="0" smtClean="0"/>
          </a:p>
          <a:p>
            <a:endParaRPr lang="en-US" b="0" dirty="0" smtClean="0"/>
          </a:p>
          <a:p>
            <a:r>
              <a:rPr lang="en-US" b="0" dirty="0" smtClean="0"/>
              <a:t>Also possibly:</a:t>
            </a:r>
          </a:p>
          <a:p>
            <a:endParaRPr lang="en-US" b="0" dirty="0" smtClean="0"/>
          </a:p>
          <a:p>
            <a:r>
              <a:rPr lang="en-US" b="0" dirty="0" smtClean="0"/>
              <a:t>385   History students $2 </a:t>
            </a:r>
            <a:r>
              <a:rPr lang="en-US" b="0" dirty="0" err="1" smtClean="0"/>
              <a:t>lcdgt</a:t>
            </a:r>
            <a:endParaRPr lang="en-US" b="0" dirty="0" smtClean="0"/>
          </a:p>
          <a:p>
            <a:r>
              <a:rPr lang="en-US" dirty="0" smtClean="0"/>
              <a:t>385   Americans $2 </a:t>
            </a:r>
            <a:r>
              <a:rPr lang="en-US" dirty="0" err="1" smtClean="0"/>
              <a:t>lcdgt</a:t>
            </a:r>
            <a:endParaRPr lang="en-US" dirty="0" smtClean="0"/>
          </a:p>
          <a:p>
            <a:r>
              <a:rPr lang="en-US" dirty="0" smtClean="0"/>
              <a:t>385   Canadians $2 </a:t>
            </a:r>
            <a:r>
              <a:rPr lang="en-US" dirty="0" err="1" smtClean="0"/>
              <a:t>lcdgt</a:t>
            </a:r>
            <a:endParaRPr lang="en-US" dirty="0" smtClean="0"/>
          </a:p>
          <a:p>
            <a:endParaRPr lang="en-US" b="0" dirty="0" smtClean="0"/>
          </a:p>
          <a:p>
            <a:r>
              <a:rPr lang="en-US" b="0" dirty="0" smtClean="0"/>
              <a:t>Geography students and</a:t>
            </a:r>
            <a:r>
              <a:rPr lang="en-US" b="0" baseline="0" dirty="0" smtClean="0"/>
              <a:t> Social studies students could be possible terms as well, but they would have to be proposed through SACO.  Another term that could be helpful, </a:t>
            </a:r>
            <a:r>
              <a:rPr lang="en-US" b="0" i="1" baseline="0" dirty="0" smtClean="0"/>
              <a:t>People with visual disabilities</a:t>
            </a:r>
            <a:r>
              <a:rPr lang="en-US" b="0" baseline="0" dirty="0" smtClean="0"/>
              <a:t>, has already been proposed, but not yet added to LCDGT.</a:t>
            </a:r>
            <a:endParaRPr lang="en-US" b="0" dirty="0" smtClean="0"/>
          </a:p>
          <a:p>
            <a:r>
              <a:rPr lang="en-US" b="0" dirty="0" smtClean="0"/>
              <a:t>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28081250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Anthropology teachers $2 </a:t>
            </a:r>
            <a:r>
              <a:rPr lang="en-US" dirty="0" err="1" smtClean="0"/>
              <a:t>lcdgt</a:t>
            </a:r>
            <a:endParaRPr lang="en-US" dirty="0" smtClean="0"/>
          </a:p>
          <a:p>
            <a:r>
              <a:rPr lang="en-US" dirty="0" smtClean="0"/>
              <a:t>386   Cultural anthropologists $2 </a:t>
            </a:r>
            <a:r>
              <a:rPr lang="en-US"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Women $2 </a:t>
            </a:r>
            <a:r>
              <a:rPr lang="en-US" dirty="0" err="1" smtClean="0"/>
              <a:t>lcdgt</a:t>
            </a:r>
            <a:endParaRPr lang="en-US" dirty="0" smtClean="0"/>
          </a:p>
          <a:p>
            <a:r>
              <a:rPr lang="en-US" dirty="0" smtClean="0"/>
              <a:t>386   Manitobans $2 </a:t>
            </a:r>
            <a:r>
              <a:rPr lang="en-US" dirty="0" err="1" smtClean="0"/>
              <a:t>lcdgt</a:t>
            </a:r>
            <a:r>
              <a:rPr lang="en-US" dirty="0" smtClean="0"/>
              <a:t>   </a:t>
            </a:r>
          </a:p>
          <a:p>
            <a:r>
              <a:rPr lang="en-US" i="1" dirty="0" smtClean="0"/>
              <a:t>and maybe also 386  Canadians $2 </a:t>
            </a:r>
            <a:r>
              <a:rPr lang="en-US" i="1"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26604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4170530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b="0" dirty="0" smtClean="0"/>
              <a:t>386   Zen Buddhists $2 </a:t>
            </a:r>
            <a:r>
              <a:rPr lang="en-US" b="0" dirty="0" err="1" smtClean="0"/>
              <a:t>lcdgt</a:t>
            </a:r>
            <a:endParaRPr lang="en-US" b="0" dirty="0" smtClean="0"/>
          </a:p>
          <a:p>
            <a:r>
              <a:rPr lang="en-US" b="0" dirty="0" smtClean="0"/>
              <a:t>386   Californians $2 </a:t>
            </a:r>
            <a:r>
              <a:rPr lang="en-US" b="0" dirty="0" err="1" smtClean="0"/>
              <a:t>lcdgt</a:t>
            </a:r>
            <a:endParaRPr lang="en-US" b="0" dirty="0" smtClean="0"/>
          </a:p>
          <a:p>
            <a:r>
              <a:rPr lang="en-US" b="0" dirty="0" smtClean="0"/>
              <a:t>386   Men $2 </a:t>
            </a:r>
            <a:r>
              <a:rPr lang="en-US" b="0" dirty="0" err="1" smtClean="0"/>
              <a:t>lcdgt</a:t>
            </a:r>
            <a:endParaRPr lang="en-US" b="0" dirty="0" smtClean="0"/>
          </a:p>
          <a:p>
            <a:endParaRPr lang="en-US" b="0" dirty="0" smtClean="0"/>
          </a:p>
          <a:p>
            <a:r>
              <a:rPr lang="en-US" b="0" dirty="0" smtClean="0"/>
              <a:t>Perhaps also uncontrolled 386</a:t>
            </a:r>
            <a:r>
              <a:rPr lang="en-US" b="0" baseline="0" dirty="0" smtClean="0"/>
              <a:t>  </a:t>
            </a:r>
            <a:r>
              <a:rPr lang="en-US" i="0" dirty="0" err="1" smtClean="0"/>
              <a:t>Ojaians</a:t>
            </a:r>
            <a:r>
              <a:rPr lang="en-US" i="0" dirty="0" smtClean="0"/>
              <a:t>   </a:t>
            </a:r>
            <a:r>
              <a:rPr lang="en-US" i="1" dirty="0" smtClean="0"/>
              <a:t>or   </a:t>
            </a:r>
            <a:r>
              <a:rPr lang="en-US" i="0" dirty="0" err="1" smtClean="0"/>
              <a:t>Ojaians</a:t>
            </a:r>
            <a:r>
              <a:rPr lang="en-US" i="0" dirty="0" smtClean="0"/>
              <a:t> $2 local</a:t>
            </a:r>
          </a:p>
          <a:p>
            <a:r>
              <a:rPr lang="en-US" b="0" i="0" dirty="0" smtClean="0"/>
              <a:t>Perhaps</a:t>
            </a:r>
            <a:r>
              <a:rPr lang="en-US" b="0" i="0" baseline="0" dirty="0" smtClean="0"/>
              <a:t> also 386  Americans $2 </a:t>
            </a:r>
            <a:r>
              <a:rPr lang="en-US" b="0" i="0" baseline="0" dirty="0" err="1" smtClean="0"/>
              <a:t>lcdgt</a:t>
            </a:r>
            <a:endParaRPr lang="en-US" b="0" i="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0031277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Children $2 </a:t>
            </a:r>
            <a:r>
              <a:rPr lang="en-US" dirty="0" err="1" smtClean="0"/>
              <a:t>lcdgt</a:t>
            </a:r>
            <a:endParaRPr lang="en-US" dirty="0" smtClean="0"/>
          </a:p>
          <a:p>
            <a:r>
              <a:rPr lang="en-US" dirty="0" smtClean="0"/>
              <a:t>386   Canadians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   $</a:t>
            </a:r>
            <a:r>
              <a:rPr lang="en-US" dirty="0" err="1" smtClean="0"/>
              <a:t>i</a:t>
            </a:r>
            <a:r>
              <a:rPr lang="en-US" dirty="0" smtClean="0"/>
              <a:t> First author: $a </a:t>
            </a:r>
            <a:r>
              <a:rPr lang="en-US" b="0" dirty="0" smtClean="0"/>
              <a:t>Cree (North American people) $a Men $2 </a:t>
            </a:r>
            <a:r>
              <a:rPr lang="en-US" b="0" dirty="0" err="1" smtClean="0"/>
              <a:t>lcdgt</a:t>
            </a:r>
            <a:endParaRPr lang="en-US" dirty="0" smtClean="0"/>
          </a:p>
          <a:p>
            <a:r>
              <a:rPr lang="en-US" dirty="0" smtClean="0"/>
              <a:t>386   $</a:t>
            </a:r>
            <a:r>
              <a:rPr lang="en-US" dirty="0" err="1" smtClean="0"/>
              <a:t>i</a:t>
            </a:r>
            <a:r>
              <a:rPr lang="en-US" dirty="0" smtClean="0"/>
              <a:t> Second author: $a Women $2</a:t>
            </a:r>
            <a:r>
              <a:rPr lang="en-US" baseline="0" dirty="0" smtClean="0"/>
              <a:t>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   $</a:t>
            </a:r>
            <a:r>
              <a:rPr lang="en-US" dirty="0" err="1" smtClean="0"/>
              <a:t>i</a:t>
            </a:r>
            <a:r>
              <a:rPr lang="en-US" dirty="0" smtClean="0"/>
              <a:t> Illustrator: $a Ontarians $a Women $2 </a:t>
            </a:r>
            <a:r>
              <a:rPr lang="en-US" dirty="0" err="1" smtClean="0"/>
              <a:t>lcdgt</a:t>
            </a:r>
            <a:endParaRPr lang="en-US" dirty="0" smtClean="0"/>
          </a:p>
          <a:p>
            <a:endParaRPr lang="en-US" dirty="0" smtClean="0"/>
          </a:p>
          <a:p>
            <a:r>
              <a:rPr lang="en-US" dirty="0" smtClean="0"/>
              <a:t>Constance</a:t>
            </a:r>
            <a:r>
              <a:rPr lang="en-US" baseline="0" dirty="0" smtClean="0"/>
              <a:t> </a:t>
            </a:r>
            <a:r>
              <a:rPr lang="en-US" baseline="0" dirty="0" err="1" smtClean="0"/>
              <a:t>Brissenden</a:t>
            </a:r>
            <a:r>
              <a:rPr lang="en-US" baseline="0" dirty="0" smtClean="0"/>
              <a:t> and Larry </a:t>
            </a:r>
            <a:r>
              <a:rPr lang="en-US" baseline="0" dirty="0" err="1" smtClean="0"/>
              <a:t>Loyie</a:t>
            </a:r>
            <a:r>
              <a:rPr lang="en-US" baseline="0" dirty="0" smtClean="0"/>
              <a:t> are described as “partners” in online sources, and lived in British Columbia (</a:t>
            </a:r>
            <a:r>
              <a:rPr lang="en-US" baseline="0" dirty="0" err="1" smtClean="0"/>
              <a:t>Loyie</a:t>
            </a:r>
            <a:r>
              <a:rPr lang="en-US" baseline="0" dirty="0" smtClean="0"/>
              <a:t> died in 2016).  If that information were available to the cataloger, they could add:</a:t>
            </a:r>
          </a:p>
          <a:p>
            <a:endParaRPr lang="en-US" baseline="0" dirty="0" smtClean="0"/>
          </a:p>
          <a:p>
            <a:r>
              <a:rPr lang="en-US" baseline="0" dirty="0" smtClean="0"/>
              <a:t>386  $</a:t>
            </a:r>
            <a:r>
              <a:rPr lang="en-US" baseline="0" dirty="0" err="1" smtClean="0"/>
              <a:t>i</a:t>
            </a:r>
            <a:r>
              <a:rPr lang="en-US" baseline="0" dirty="0" smtClean="0"/>
              <a:t> Author: $a British Columbians $2 </a:t>
            </a:r>
            <a:r>
              <a:rPr lang="en-US"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501643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Medical personnel $2 </a:t>
            </a:r>
            <a:r>
              <a:rPr lang="en-US" dirty="0" err="1" smtClean="0"/>
              <a:t>lcdgt</a:t>
            </a:r>
            <a:endParaRPr lang="en-US" dirty="0" smtClean="0"/>
          </a:p>
          <a:p>
            <a:r>
              <a:rPr lang="en-US" dirty="0" smtClean="0"/>
              <a:t>385   English speakers $2 </a:t>
            </a:r>
            <a:r>
              <a:rPr lang="en-US" dirty="0" err="1" smtClean="0"/>
              <a:t>lcdgt</a:t>
            </a:r>
            <a:endParaRPr lang="en-US" dirty="0" smtClean="0"/>
          </a:p>
          <a:p>
            <a:endParaRPr lang="en-US" dirty="0" smtClean="0"/>
          </a:p>
          <a:p>
            <a:r>
              <a:rPr lang="en-US" dirty="0" smtClean="0"/>
              <a:t>386  </a:t>
            </a:r>
            <a:r>
              <a:rPr lang="en-US" baseline="0" dirty="0" smtClean="0"/>
              <a:t> $</a:t>
            </a:r>
            <a:r>
              <a:rPr lang="en-US" baseline="0" dirty="0" err="1" smtClean="0"/>
              <a:t>i</a:t>
            </a:r>
            <a:r>
              <a:rPr lang="en-US" baseline="0" dirty="0" smtClean="0"/>
              <a:t> First author: $a Social workers $2 </a:t>
            </a:r>
            <a:r>
              <a:rPr lang="en-US" baseline="0" dirty="0" err="1" smtClean="0"/>
              <a:t>lcdgt</a:t>
            </a:r>
            <a:endParaRPr lang="en-US" baseline="0" dirty="0" smtClean="0"/>
          </a:p>
          <a:p>
            <a:r>
              <a:rPr lang="en-US" dirty="0" smtClean="0"/>
              <a:t>386   Dominican</a:t>
            </a:r>
            <a:r>
              <a:rPr lang="en-US" baseline="0" dirty="0" smtClean="0"/>
              <a:t> Americans $2 </a:t>
            </a:r>
            <a:r>
              <a:rPr lang="en-US" baseline="0" dirty="0" err="1" smtClean="0"/>
              <a:t>lcdgt</a:t>
            </a:r>
            <a:endParaRPr lang="en-US" baseline="0" dirty="0" smtClean="0"/>
          </a:p>
          <a:p>
            <a:r>
              <a:rPr lang="en-US" dirty="0" smtClean="0"/>
              <a:t>386   </a:t>
            </a:r>
            <a:r>
              <a:rPr lang="en-US" b="0" dirty="0" smtClean="0"/>
              <a:t>Connecticut residents $2 </a:t>
            </a:r>
            <a:r>
              <a:rPr lang="en-US" b="0" dirty="0" err="1" smtClean="0"/>
              <a:t>lcdgt</a:t>
            </a:r>
            <a:endParaRPr lang="en-US" b="0" dirty="0" smtClean="0"/>
          </a:p>
          <a:p>
            <a:r>
              <a:rPr lang="en-US" b="0" i="1" dirty="0" smtClean="0"/>
              <a:t>perhaps also 386  Americans $2</a:t>
            </a:r>
            <a:r>
              <a:rPr lang="en-US" b="0" i="1" baseline="0" dirty="0" smtClean="0"/>
              <a:t> </a:t>
            </a:r>
            <a:r>
              <a:rPr lang="en-US" b="0" i="1" baseline="0" dirty="0" err="1" smtClean="0"/>
              <a:t>lcdgt</a:t>
            </a:r>
            <a:endParaRPr lang="en-US" b="0" i="1" dirty="0" smtClean="0"/>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Also possible would be to record the genders of the authors</a:t>
            </a:r>
            <a:r>
              <a:rPr lang="en-US" b="0" baseline="0" dirty="0" smtClean="0"/>
              <a:t> in one or more 386, e.g.  386  Men $a Women $2 </a:t>
            </a:r>
            <a:r>
              <a:rPr lang="en-US" b="0" baseline="0" dirty="0" err="1" smtClean="0"/>
              <a:t>lcdgt</a:t>
            </a:r>
            <a:endParaRPr lang="en-US" b="0" dirty="0" smtClean="0"/>
          </a:p>
          <a:p>
            <a:endParaRPr lang="en-US" b="0" dirty="0" smtClean="0"/>
          </a:p>
          <a:p>
            <a:r>
              <a:rPr lang="en-US" b="0" dirty="0" smtClean="0"/>
              <a:t>Other characteristics not yet in LCDGT:  pretrial competency examiners; Spanish teachers (this has been proposed</a:t>
            </a:r>
            <a:r>
              <a:rPr lang="en-US" b="0" baseline="0" dirty="0" smtClean="0"/>
              <a:t> but isn’t yet approved), rehabilitation therapists (LCDGT has </a:t>
            </a:r>
            <a:r>
              <a:rPr lang="en-US" b="1" dirty="0" smtClean="0"/>
              <a:t>Physical therapists</a:t>
            </a:r>
            <a:r>
              <a:rPr lang="en-US" b="0" dirty="0" smtClean="0"/>
              <a:t> but that is just one kind of rehabilitation therapist, and we don’t know if she is a physical therapist.</a:t>
            </a:r>
            <a:r>
              <a:rPr lang="en-US" b="0" baseline="0" dirty="0" smtClean="0"/>
              <a:t> </a:t>
            </a:r>
            <a:r>
              <a:rPr lang="en-US" b="1" dirty="0" smtClean="0"/>
              <a:t>Allied health personnel</a:t>
            </a:r>
            <a:r>
              <a:rPr lang="en-US" b="0" dirty="0" smtClean="0"/>
              <a:t> is the BT of</a:t>
            </a:r>
            <a:r>
              <a:rPr lang="en-US" b="0" baseline="0" dirty="0" smtClean="0"/>
              <a:t> Physical therapists, but it seems too broad to be useful. Rehabilitation therapists could be proposed through SACO</a:t>
            </a:r>
            <a:r>
              <a:rPr lang="en-US" b="0" dirty="0" smtClean="0"/>
              <a:t>).</a:t>
            </a:r>
          </a:p>
          <a:p>
            <a:endParaRPr lang="en-US" b="0" dirty="0" smtClean="0"/>
          </a:p>
          <a:p>
            <a:r>
              <a:rPr lang="en-US" b="0" dirty="0" smtClean="0"/>
              <a:t>http://study.com/articles/Rehabilitation_Therapist_Education_Requirements.html: “</a:t>
            </a:r>
            <a:r>
              <a:rPr lang="en-US" dirty="0" smtClean="0"/>
              <a:t>Physical therapists, occupational therapists and substance abuse and behavior disorder counselors are all considered rehabilitation therapists. The educational requirements for these careers vary, with substance abuse and behavior disorder counselors needing a bachelor's or master's degree, while physical therapists are required to have a doctoral degree.”</a:t>
            </a:r>
            <a:endParaRPr lang="en-US" b="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80938417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r>
              <a:rPr lang="en-US" i="1" dirty="0" smtClean="0"/>
              <a:t>perhaps also 386</a:t>
            </a:r>
            <a:r>
              <a:rPr lang="en-US" i="1" baseline="0" dirty="0" smtClean="0"/>
              <a:t>  Americans $2 </a:t>
            </a:r>
            <a:r>
              <a:rPr lang="en-US" i="1" baseline="0" dirty="0" err="1" smtClean="0"/>
              <a:t>lcdgt</a:t>
            </a:r>
            <a:endParaRPr lang="en-US" i="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4807672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0687132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50652387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3522911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The first author</a:t>
            </a:r>
            <a:r>
              <a:rPr lang="en-US" baseline="0" dirty="0" smtClean="0"/>
              <a:t> is a school principal.  That term is not yet in LCDGT.  It could and should be proposed. </a:t>
            </a:r>
            <a:r>
              <a:rPr lang="en-US" b="1" baseline="0" dirty="0" smtClean="0"/>
              <a:t>School principals</a:t>
            </a:r>
            <a:r>
              <a:rPr lang="en-US" b="1" i="1" baseline="0" dirty="0" smtClean="0"/>
              <a:t> </a:t>
            </a:r>
            <a:r>
              <a:rPr lang="en-US" b="0" i="1" baseline="0" dirty="0" smtClean="0"/>
              <a:t>is</a:t>
            </a:r>
            <a:r>
              <a:rPr lang="en-US" b="0" i="0" baseline="0" dirty="0" smtClean="0"/>
              <a:t> established in LCSH, so you could use that:</a:t>
            </a:r>
          </a:p>
          <a:p>
            <a:endParaRPr lang="en-US" b="1" dirty="0" smtClean="0"/>
          </a:p>
          <a:p>
            <a:r>
              <a:rPr lang="en-US" dirty="0" smtClean="0"/>
              <a:t>386</a:t>
            </a:r>
            <a:r>
              <a:rPr lang="en-US" baseline="0" dirty="0" smtClean="0"/>
              <a:t>   $</a:t>
            </a:r>
            <a:r>
              <a:rPr lang="en-US" baseline="0" dirty="0" err="1" smtClean="0"/>
              <a:t>i</a:t>
            </a:r>
            <a:r>
              <a:rPr lang="en-US" baseline="0" dirty="0" smtClean="0"/>
              <a:t> First author: $a School principals $2 </a:t>
            </a:r>
            <a:r>
              <a:rPr lang="en-US" baseline="0" dirty="0" err="1" smtClean="0"/>
              <a:t>lcsh</a:t>
            </a:r>
            <a:endParaRPr lang="en-US" baseline="0" dirty="0" smtClean="0"/>
          </a:p>
          <a:p>
            <a:endParaRPr lang="en-US" baseline="0" dirty="0" smtClean="0"/>
          </a:p>
          <a:p>
            <a:r>
              <a:rPr lang="en-US" baseline="0" dirty="0" smtClean="0"/>
              <a:t>If sticking with just what is in LCDGT, the best you can probably do right now is:  386  $</a:t>
            </a:r>
            <a:r>
              <a:rPr lang="en-US" baseline="0" dirty="0" err="1" smtClean="0"/>
              <a:t>i</a:t>
            </a:r>
            <a:r>
              <a:rPr lang="en-US" baseline="0" dirty="0" smtClean="0"/>
              <a:t> First author: $a Teachers $2 </a:t>
            </a:r>
            <a:r>
              <a:rPr lang="en-US" baseline="0" dirty="0" err="1" smtClean="0"/>
              <a:t>lcdgt</a:t>
            </a:r>
            <a:endParaRPr lang="en-US" baseline="0" dirty="0" smtClean="0"/>
          </a:p>
          <a:p>
            <a:endParaRPr lang="en-US" baseline="0" dirty="0" smtClean="0"/>
          </a:p>
          <a:p>
            <a:r>
              <a:rPr lang="en-US" baseline="0" dirty="0" smtClean="0"/>
              <a:t>386   $</a:t>
            </a:r>
            <a:r>
              <a:rPr lang="en-US" baseline="0" dirty="0" err="1" smtClean="0"/>
              <a:t>i</a:t>
            </a:r>
            <a:r>
              <a:rPr lang="en-US" baseline="0" dirty="0" smtClean="0"/>
              <a:t> Second author: $a University and college faculty members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386   Washingtonians (Washington State)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Gender could also be included if judged important, e.g. one way would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a:t>
            </a:r>
            <a:r>
              <a:rPr lang="en-US" baseline="0" dirty="0" smtClean="0"/>
              <a:t>   $</a:t>
            </a:r>
            <a:r>
              <a:rPr lang="en-US" baseline="0" dirty="0" err="1" smtClean="0"/>
              <a:t>i</a:t>
            </a:r>
            <a:r>
              <a:rPr lang="en-US" baseline="0" dirty="0" smtClean="0"/>
              <a:t> First author: $a School principals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386   $</a:t>
            </a:r>
            <a:r>
              <a:rPr lang="en-US" baseline="0" dirty="0" err="1" smtClean="0"/>
              <a:t>i</a:t>
            </a:r>
            <a:r>
              <a:rPr lang="en-US" baseline="0" dirty="0" smtClean="0"/>
              <a:t> First author: $a Men $2 </a:t>
            </a:r>
            <a:r>
              <a:rPr lang="en-US" baseline="0" dirty="0" err="1" smtClean="0"/>
              <a:t>lcdgt</a:t>
            </a:r>
            <a:endParaRPr lang="en-US" baseline="0" dirty="0" smtClean="0"/>
          </a:p>
          <a:p>
            <a:r>
              <a:rPr lang="en-US" baseline="0" dirty="0" smtClean="0"/>
              <a:t>386   $</a:t>
            </a:r>
            <a:r>
              <a:rPr lang="en-US" baseline="0" dirty="0" err="1" smtClean="0"/>
              <a:t>i</a:t>
            </a:r>
            <a:r>
              <a:rPr lang="en-US" baseline="0" dirty="0" smtClean="0"/>
              <a:t> Second author: $a University and college faculty members $a Women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386   Washingtonians (Washington State)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need to add terms to LCDGT leads us into the next section, which deals with formulating and proposing new LCDGT terms.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4700383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7185720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554534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9174307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some background about the SACO (Subject Authority Cooperative) program of the PCC.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5416090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7990558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9438640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443</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5639096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443</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52342657"/>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443</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4263963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443</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0902754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5980232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88890174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2941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528840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420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4525928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440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02264129"/>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440</a:t>
            </a:r>
          </a:p>
          <a:p>
            <a:endParaRPr lang="en-US" dirty="0" smtClean="0"/>
          </a:p>
          <a:p>
            <a:r>
              <a:rPr lang="en-US" dirty="0" smtClean="0"/>
              <a:t>Bullet</a:t>
            </a:r>
            <a:r>
              <a:rPr lang="en-US" baseline="0" dirty="0" smtClean="0"/>
              <a:t> 2, sub-bullet 2: </a:t>
            </a:r>
            <a:r>
              <a:rPr lang="en-US" baseline="0" dirty="0" err="1" smtClean="0"/>
              <a:t>Homosaurus</a:t>
            </a:r>
            <a:r>
              <a:rPr lang="en-US" baseline="0" dirty="0" smtClean="0"/>
              <a:t> is a linked data “</a:t>
            </a:r>
            <a:r>
              <a:rPr lang="en-US" dirty="0" smtClean="0"/>
              <a:t>International Thesaurus of Lesbian, Gay, Bisexual and Transgender Index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9715131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460</a:t>
            </a:r>
          </a:p>
          <a:p>
            <a:endParaRPr lang="en-US" dirty="0" smtClean="0"/>
          </a:p>
          <a:p>
            <a:r>
              <a:rPr lang="en-US" sz="1200" b="1" kern="1200" dirty="0" smtClean="0">
                <a:solidFill>
                  <a:schemeClr val="tx1"/>
                </a:solidFill>
                <a:effectLst/>
                <a:latin typeface="+mn-lt"/>
                <a:ea typeface="+mn-ea"/>
                <a:cs typeface="+mn-cs"/>
              </a:rPr>
              <a:t>Mahorais </a:t>
            </a:r>
            <a:r>
              <a:rPr lang="en-US" sz="1200" b="0" kern="1200" dirty="0" smtClean="0">
                <a:solidFill>
                  <a:schemeClr val="tx1"/>
                </a:solidFill>
                <a:effectLst/>
                <a:latin typeface="+mn-lt"/>
                <a:ea typeface="+mn-ea"/>
                <a:cs typeface="+mn-cs"/>
              </a:rPr>
              <a:t>is</a:t>
            </a:r>
            <a:r>
              <a:rPr lang="en-US" sz="1200" b="0" kern="1200" baseline="0" dirty="0" smtClean="0">
                <a:solidFill>
                  <a:schemeClr val="tx1"/>
                </a:solidFill>
                <a:effectLst/>
                <a:latin typeface="+mn-lt"/>
                <a:ea typeface="+mn-ea"/>
                <a:cs typeface="+mn-cs"/>
              </a:rPr>
              <a:t> a French term, used also in English, for people from the French territory of Mayotte.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271523452"/>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463</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1631420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465, L 468</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9134201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468</a:t>
            </a:r>
          </a:p>
          <a:p>
            <a:endParaRPr lang="en-US" dirty="0" smtClean="0"/>
          </a:p>
          <a:p>
            <a:r>
              <a:rPr lang="en-US" dirty="0" smtClean="0"/>
              <a:t>Second bullet:</a:t>
            </a:r>
            <a:r>
              <a:rPr lang="en-US" baseline="0" dirty="0" smtClean="0"/>
              <a:t> In LCSH Political science students has a BT Social science students.  However, when the LCDGT term Political science students was created, the broader term from LCSH was not also created just to fill an hierarchical gap.  Should the term Social science students be needed at some future time in LCDGT, it can be proposed, and then it will be added to the hierarchy of existing terms as needed.</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1983213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8223436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4866626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09090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73532956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520</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4773426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520</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07154153"/>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520</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60283947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520</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6870042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530</a:t>
            </a:r>
          </a:p>
          <a:p>
            <a:endParaRPr lang="en-US" dirty="0" smtClean="0"/>
          </a:p>
          <a:p>
            <a:r>
              <a:rPr lang="en-US" sz="1200" b="1" i="1" kern="1200" dirty="0" smtClean="0">
                <a:solidFill>
                  <a:schemeClr val="tx1"/>
                </a:solidFill>
                <a:effectLst/>
                <a:latin typeface="+mn-lt"/>
                <a:ea typeface="+mn-ea"/>
                <a:cs typeface="+mn-cs"/>
              </a:rPr>
              <a:t>Conflict. </a:t>
            </a:r>
            <a:r>
              <a:rPr lang="en-US" sz="1200" kern="1200" dirty="0" smtClean="0">
                <a:solidFill>
                  <a:schemeClr val="tx1"/>
                </a:solidFill>
                <a:effectLst/>
                <a:latin typeface="+mn-lt"/>
                <a:ea typeface="+mn-ea"/>
                <a:cs typeface="+mn-cs"/>
              </a:rPr>
              <a:t>In case of conflict, disambiguate authorized terms as follows.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Multiple languages with the same name, spoken in different countries.  </a:t>
            </a:r>
            <a:r>
              <a:rPr lang="en-US" sz="1200" kern="1200" dirty="0" smtClean="0">
                <a:solidFill>
                  <a:schemeClr val="tx1"/>
                </a:solidFill>
                <a:effectLst/>
                <a:latin typeface="+mn-lt"/>
                <a:ea typeface="+mn-ea"/>
                <a:cs typeface="+mn-cs"/>
              </a:rPr>
              <a:t>Qualify the term by the adjective for the country or countries in which the language is spoken, followed by the word </a:t>
            </a:r>
            <a:r>
              <a:rPr lang="en-US" sz="1200" i="1" kern="1200" dirty="0" smtClean="0">
                <a:solidFill>
                  <a:schemeClr val="tx1"/>
                </a:solidFill>
                <a:effectLst/>
                <a:latin typeface="+mn-lt"/>
                <a:ea typeface="+mn-ea"/>
                <a:cs typeface="+mn-cs"/>
              </a:rPr>
              <a:t>language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Examples:</a:t>
            </a:r>
          </a:p>
          <a:p>
            <a:endParaRPr lang="en-US" sz="1200" i="1"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Yaka</a:t>
            </a:r>
            <a:r>
              <a:rPr lang="en-US" sz="1200" kern="1200" dirty="0" smtClean="0">
                <a:solidFill>
                  <a:schemeClr val="tx1"/>
                </a:solidFill>
                <a:effectLst/>
                <a:latin typeface="+mn-lt"/>
                <a:ea typeface="+mn-ea"/>
                <a:cs typeface="+mn-cs"/>
              </a:rPr>
              <a:t> speakers (Angolan and Congolese (Democratic Republic) language)</a:t>
            </a:r>
          </a:p>
          <a:p>
            <a:r>
              <a:rPr lang="en-US" sz="1200" kern="1200" dirty="0" err="1" smtClean="0">
                <a:solidFill>
                  <a:schemeClr val="tx1"/>
                </a:solidFill>
                <a:effectLst/>
                <a:latin typeface="+mn-lt"/>
                <a:ea typeface="+mn-ea"/>
                <a:cs typeface="+mn-cs"/>
              </a:rPr>
              <a:t>Yaka</a:t>
            </a:r>
            <a:r>
              <a:rPr lang="en-US" sz="1200" kern="1200" dirty="0" smtClean="0">
                <a:solidFill>
                  <a:schemeClr val="tx1"/>
                </a:solidFill>
                <a:effectLst/>
                <a:latin typeface="+mn-lt"/>
                <a:ea typeface="+mn-ea"/>
                <a:cs typeface="+mn-cs"/>
              </a:rPr>
              <a:t> speakers (Congolese (Brazzaville) language) </a:t>
            </a:r>
          </a:p>
          <a:p>
            <a:endParaRPr lang="en-US" dirty="0" smtClean="0"/>
          </a:p>
          <a:p>
            <a:r>
              <a:rPr lang="en-US" sz="1200" kern="1200" dirty="0" smtClean="0">
                <a:solidFill>
                  <a:schemeClr val="tx1"/>
                </a:solidFill>
                <a:effectLst/>
                <a:latin typeface="+mn-lt"/>
                <a:ea typeface="+mn-ea"/>
                <a:cs typeface="+mn-cs"/>
              </a:rPr>
              <a:t>For languages native to three or more countries, qualify by the adjective for the continent or region in which the language is spoken, followed by the word </a:t>
            </a:r>
            <a:r>
              <a:rPr lang="en-US" sz="1200" i="1" kern="1200" dirty="0" smtClean="0">
                <a:solidFill>
                  <a:schemeClr val="tx1"/>
                </a:solidFill>
                <a:effectLst/>
                <a:latin typeface="+mn-lt"/>
                <a:ea typeface="+mn-ea"/>
                <a:cs typeface="+mn-cs"/>
              </a:rPr>
              <a:t>language. Example:</a:t>
            </a:r>
            <a:endParaRPr lang="en-US" sz="1200" i="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[name of language] (North African language) </a:t>
            </a:r>
          </a:p>
          <a:p>
            <a:r>
              <a:rPr lang="en-US" sz="1200" kern="1200" dirty="0" smtClean="0">
                <a:solidFill>
                  <a:schemeClr val="tx1"/>
                </a:solidFill>
                <a:effectLst/>
                <a:latin typeface="+mn-lt"/>
                <a:ea typeface="+mn-ea"/>
                <a:cs typeface="+mn-cs"/>
              </a:rPr>
              <a:t>[name of language] (Polynesian language) </a:t>
            </a:r>
          </a:p>
          <a:p>
            <a:endParaRPr lang="en-US" sz="1200"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 Multiple languages with the same name, spoken in the same country. </a:t>
            </a:r>
            <a:r>
              <a:rPr lang="en-US" sz="1200" b="0" kern="1200" dirty="0" smtClean="0">
                <a:solidFill>
                  <a:schemeClr val="tx1"/>
                </a:solidFill>
                <a:effectLst/>
                <a:latin typeface="+mn-lt"/>
                <a:ea typeface="+mn-ea"/>
                <a:cs typeface="+mn-cs"/>
              </a:rPr>
              <a:t>Qu</a:t>
            </a:r>
            <a:r>
              <a:rPr lang="en-US" sz="1200" kern="1200" dirty="0" smtClean="0">
                <a:solidFill>
                  <a:schemeClr val="tx1"/>
                </a:solidFill>
                <a:effectLst/>
                <a:latin typeface="+mn-lt"/>
                <a:ea typeface="+mn-ea"/>
                <a:cs typeface="+mn-cs"/>
              </a:rPr>
              <a:t>alify the term by the adjective for the country followed by the word language, a space-colon-space, then the name of the highest</a:t>
            </a:r>
          </a:p>
          <a:p>
            <a:r>
              <a:rPr lang="en-US" sz="1200" kern="1200" dirty="0" smtClean="0">
                <a:solidFill>
                  <a:schemeClr val="tx1"/>
                </a:solidFill>
                <a:effectLst/>
                <a:latin typeface="+mn-lt"/>
                <a:ea typeface="+mn-ea"/>
                <a:cs typeface="+mn-cs"/>
              </a:rPr>
              <a:t>-level jurisdiction that disambiguates it (e.g., a province). </a:t>
            </a:r>
            <a:r>
              <a:rPr lang="en-US" sz="1200" i="1" kern="1200" dirty="0" smtClean="0">
                <a:solidFill>
                  <a:schemeClr val="tx1"/>
                </a:solidFill>
                <a:effectLst/>
                <a:latin typeface="+mn-lt"/>
                <a:ea typeface="+mn-ea"/>
                <a:cs typeface="+mn-cs"/>
              </a:rPr>
              <a:t>Example:</a:t>
            </a:r>
            <a:endParaRPr lang="en-US" sz="1200" i="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Awa speakers (Papua New Guinean language : Eastern Highlands Province) </a:t>
            </a:r>
          </a:p>
          <a:p>
            <a:endParaRPr lang="en-US" sz="1200" i="1" kern="1200" dirty="0" smtClean="0">
              <a:solidFill>
                <a:schemeClr val="tx1"/>
              </a:solidFill>
              <a:effectLst/>
              <a:latin typeface="+mn-lt"/>
              <a:ea typeface="+mn-ea"/>
              <a:cs typeface="+mn-cs"/>
            </a:endParaRP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611374398"/>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530</a:t>
            </a:r>
          </a:p>
          <a:p>
            <a:endParaRPr lang="en-US" dirty="0" smtClean="0"/>
          </a:p>
          <a:p>
            <a:r>
              <a:rPr lang="en-US" dirty="0" smtClean="0"/>
              <a:t>The screenshot is from </a:t>
            </a:r>
            <a:r>
              <a:rPr lang="en-US" dirty="0" err="1" smtClean="0"/>
              <a:t>Ethnologue</a:t>
            </a:r>
            <a:r>
              <a:rPr lang="en-US" dirty="0" smtClean="0"/>
              <a:t>: https://www.ethnologue.com/language/spa</a:t>
            </a:r>
          </a:p>
          <a:p>
            <a:endParaRPr lang="en-US" dirty="0" smtClean="0"/>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997471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540</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7105419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540</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585803738"/>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 540</a:t>
            </a:r>
            <a:endParaRPr lang="en-US" dirty="0" smtClean="0"/>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5428795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545</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06664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19732865"/>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550</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93397004"/>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560</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3025367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4955448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1067068"/>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92353475"/>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10933788"/>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1181273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740359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0196533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3977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5710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83041162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4594891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155    Commedia </a:t>
            </a:r>
            <a:r>
              <a:rPr lang="en-US" dirty="0" err="1" smtClean="0"/>
              <a:t>erudita</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455    </a:t>
            </a:r>
            <a:r>
              <a:rPr lang="en-US" dirty="0" err="1" smtClean="0"/>
              <a:t>Erudita</a:t>
            </a:r>
            <a:r>
              <a:rPr lang="en-US" dirty="0" smtClean="0"/>
              <a:t>,</a:t>
            </a:r>
            <a:r>
              <a:rPr lang="en-US" baseline="0" dirty="0" smtClean="0"/>
              <a:t> Commedia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555    $w g $a Comedy plays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670    Work cat.: Machiavelli, N. The mandrake, 1978</a:t>
            </a:r>
            <a:r>
              <a:rPr lang="en-US" baseline="0" dirty="0" smtClean="0"/>
              <a:t> $b (example of commedia </a:t>
            </a:r>
            <a:r>
              <a:rPr lang="en-US" baseline="0" dirty="0" err="1" smtClean="0"/>
              <a:t>erudita</a:t>
            </a:r>
            <a:r>
              <a:rPr lang="en-US" baseline="0" dirty="0" smtClean="0"/>
              <a:t>)</a:t>
            </a:r>
            <a:endParaRPr lang="en-US" dirty="0" smtClean="0"/>
          </a:p>
          <a:p>
            <a:r>
              <a:rPr lang="en-US" dirty="0" smtClean="0"/>
              <a:t>670    </a:t>
            </a:r>
            <a:r>
              <a:rPr lang="en-US" sz="1200" i="0" dirty="0" smtClean="0"/>
              <a:t>Hodgson, T.  The drama dictionary, ©1988 $b (</a:t>
            </a:r>
            <a:r>
              <a:rPr lang="en-US" sz="1200" b="0" dirty="0" smtClean="0"/>
              <a:t>Commedia </a:t>
            </a:r>
            <a:r>
              <a:rPr lang="en-US" sz="1200" b="0" dirty="0" err="1" smtClean="0"/>
              <a:t>erudita</a:t>
            </a:r>
            <a:r>
              <a:rPr lang="en-US" sz="1200" dirty="0" smtClean="0"/>
              <a:t>.  ‘Learned comedy’.  The written comedy of Italy in the early sixteenth century, as compared with the improvised Commedia </a:t>
            </a:r>
            <a:r>
              <a:rPr lang="en-US" sz="1200" dirty="0" err="1" smtClean="0"/>
              <a:t>dell’Arte</a:t>
            </a:r>
            <a:r>
              <a:rPr lang="en-US" sz="1200" dirty="0" smtClean="0"/>
              <a:t>.  A realistic and sardonic form of comedy, best represented perhaps by La </a:t>
            </a:r>
            <a:r>
              <a:rPr lang="en-US" sz="1200" dirty="0" err="1" smtClean="0"/>
              <a:t>Mandragola</a:t>
            </a:r>
            <a:r>
              <a:rPr lang="en-US" sz="1200" dirty="0" smtClean="0"/>
              <a:t> (c.1518) by Machiavelli and I </a:t>
            </a:r>
            <a:r>
              <a:rPr lang="en-US" sz="1200" dirty="0" err="1" smtClean="0"/>
              <a:t>Suppositi</a:t>
            </a:r>
            <a:r>
              <a:rPr lang="en-US" sz="1200" dirty="0" smtClean="0"/>
              <a:t> (1509) by Ariosto)</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670    </a:t>
            </a:r>
            <a:r>
              <a:rPr lang="en-US" dirty="0" err="1" smtClean="0"/>
              <a:t>Encyclopædia</a:t>
            </a:r>
            <a:r>
              <a:rPr lang="en-US" dirty="0" smtClean="0"/>
              <a:t> Britannica online, &lt;date viewed&gt; $b (</a:t>
            </a:r>
            <a:r>
              <a:rPr lang="en-US" b="0" dirty="0" smtClean="0"/>
              <a:t>Commedia </a:t>
            </a:r>
            <a:r>
              <a:rPr lang="en-US" b="0" dirty="0" err="1" smtClean="0"/>
              <a:t>erudita</a:t>
            </a:r>
            <a:r>
              <a:rPr lang="en-US" b="0" dirty="0" smtClean="0"/>
              <a:t>, </a:t>
            </a:r>
            <a:r>
              <a:rPr lang="en-US" dirty="0" smtClean="0"/>
              <a:t>(Italian: “learned comedy”), 16th-century Italian dramatic form that, unlike its theatrical contemporary, the vernacular and improvisational commedia </a:t>
            </a:r>
            <a:r>
              <a:rPr lang="en-US" dirty="0" err="1" smtClean="0"/>
              <a:t>dell’arte</a:t>
            </a:r>
            <a:r>
              <a:rPr lang="en-US" dirty="0" smtClean="0"/>
              <a:t>, followed scripts written in Latin or Italian that were based on the scholarly works of earlier Italian and ancient Roman authors; themes, motifs, situations, and the use of stock characters by the commedia </a:t>
            </a:r>
            <a:r>
              <a:rPr lang="en-US" dirty="0" err="1" smtClean="0"/>
              <a:t>erudita</a:t>
            </a:r>
            <a:r>
              <a:rPr lang="en-US" dirty="0" smtClean="0"/>
              <a:t> greatly influenced the commedia </a:t>
            </a:r>
            <a:r>
              <a:rPr lang="en-US" dirty="0" err="1" smtClean="0"/>
              <a:t>dell’arte</a:t>
            </a:r>
            <a:r>
              <a:rPr lang="en-US" dirty="0" smtClean="0"/>
              <a:t>, whose repertoires, especially in northern Italy, resembled the commedia </a:t>
            </a:r>
            <a:r>
              <a:rPr lang="en-US" dirty="0" err="1" smtClean="0"/>
              <a:t>erudita</a:t>
            </a:r>
            <a:r>
              <a:rPr lang="en-US" dirty="0" smtClean="0"/>
              <a:t> in their tight structures based on the three dramatic unities (time, place, action); example: </a:t>
            </a:r>
            <a:r>
              <a:rPr lang="it-IT" dirty="0" smtClean="0"/>
              <a:t>Niccolò Machiavelli, </a:t>
            </a:r>
            <a:r>
              <a:rPr lang="it-IT" i="1" dirty="0" smtClean="0"/>
              <a:t>La mandragola</a:t>
            </a:r>
            <a:r>
              <a:rPr lang="it-IT" dirty="0" smtClean="0"/>
              <a:t> (1524; </a:t>
            </a:r>
            <a:r>
              <a:rPr lang="en-US" dirty="0" smtClean="0"/>
              <a:t>”T</a:t>
            </a:r>
            <a:r>
              <a:rPr lang="it-IT" dirty="0" smtClean="0"/>
              <a:t>he Mandrake</a:t>
            </a:r>
            <a:r>
              <a:rPr lang="en-US" dirty="0" smtClean="0"/>
              <a:t>”</a:t>
            </a:r>
            <a:r>
              <a:rPr lang="it-IT" dirty="0" smtClean="0"/>
              <a:t>))</a:t>
            </a:r>
          </a:p>
          <a:p>
            <a:r>
              <a:rPr lang="it-IT" dirty="0" smtClean="0"/>
              <a:t>670    </a:t>
            </a:r>
            <a:r>
              <a:rPr lang="en-US" sz="1200" i="0" dirty="0" smtClean="0"/>
              <a:t>The new Penguin dictionary of the theatre, 2001 $b (</a:t>
            </a:r>
            <a:r>
              <a:rPr lang="en-US" sz="1200" b="0" dirty="0" smtClean="0"/>
              <a:t>commedia </a:t>
            </a:r>
            <a:r>
              <a:rPr lang="en-US" sz="1200" b="0" dirty="0" err="1" smtClean="0"/>
              <a:t>erudita</a:t>
            </a:r>
            <a:r>
              <a:rPr lang="en-US" sz="1200" b="0" dirty="0" smtClean="0"/>
              <a:t>: </a:t>
            </a:r>
            <a:r>
              <a:rPr lang="en-US" sz="1200" dirty="0" smtClean="0"/>
              <a:t>An Italian theatrical form of the 16th century, a more scholarly counterpart to the commedia </a:t>
            </a:r>
            <a:r>
              <a:rPr lang="en-US" sz="1200" dirty="0" err="1" smtClean="0"/>
              <a:t>dell’arte</a:t>
            </a:r>
            <a:r>
              <a:rPr lang="en-US" sz="1200" dirty="0" smtClean="0"/>
              <a:t>. Unlike the commedia </a:t>
            </a:r>
            <a:r>
              <a:rPr lang="en-US" sz="1200" dirty="0" err="1" smtClean="0"/>
              <a:t>dell’arte</a:t>
            </a:r>
            <a:r>
              <a:rPr lang="en-US" sz="1200" dirty="0" smtClean="0"/>
              <a:t>, the commedia </a:t>
            </a:r>
            <a:r>
              <a:rPr lang="en-US" sz="1200" dirty="0" err="1" smtClean="0"/>
              <a:t>erudita</a:t>
            </a:r>
            <a:r>
              <a:rPr lang="en-US" sz="1200" dirty="0" smtClean="0"/>
              <a:t> was based upon written scripts (derived largely from the comedies of Plautus and Terence) and was intended for performance before educated audiences)</a:t>
            </a:r>
          </a:p>
          <a:p>
            <a:r>
              <a:rPr lang="en-US" sz="1200" dirty="0" smtClean="0"/>
              <a:t>670    </a:t>
            </a:r>
            <a:r>
              <a:rPr lang="en-US" sz="1200" i="0" dirty="0" smtClean="0"/>
              <a:t>The Methuen Drama dictionary of the theatre, 2011 $b (</a:t>
            </a:r>
            <a:r>
              <a:rPr lang="en-US" sz="1200" b="0" dirty="0" smtClean="0"/>
              <a:t>commedia </a:t>
            </a:r>
            <a:r>
              <a:rPr lang="en-US" sz="1200" b="0" dirty="0" err="1" smtClean="0"/>
              <a:t>erudita</a:t>
            </a:r>
            <a:r>
              <a:rPr lang="en-US" sz="1200" b="0" dirty="0" smtClean="0"/>
              <a:t>: </a:t>
            </a:r>
            <a:r>
              <a:rPr lang="en-US" sz="1200" dirty="0" smtClean="0"/>
              <a:t>In 16th-century Italy, a more scholarly version of the commedia </a:t>
            </a:r>
            <a:r>
              <a:rPr lang="en-US" sz="1200" dirty="0" err="1" smtClean="0"/>
              <a:t>dell’arte</a:t>
            </a:r>
            <a:r>
              <a:rPr lang="en-US" sz="1200" dirty="0" smtClean="0"/>
              <a:t>. Unlike the latter, it was performed to educated audiences and used written scripts, many derived from the comedies of Plautus and Terence. A representative play is Machiavelli’s La </a:t>
            </a:r>
            <a:r>
              <a:rPr lang="en-US" sz="1200" dirty="0" err="1" smtClean="0"/>
              <a:t>Mandragola</a:t>
            </a:r>
            <a:r>
              <a:rPr lang="en-US" sz="1200" dirty="0" smtClean="0"/>
              <a:t> (1520); other writers in the genre were Bernardo </a:t>
            </a:r>
            <a:r>
              <a:rPr lang="en-US" sz="1200" dirty="0" err="1" smtClean="0"/>
              <a:t>Bibbiena</a:t>
            </a:r>
            <a:r>
              <a:rPr lang="en-US" sz="1200" dirty="0" smtClean="0"/>
              <a:t>, Pietro Aretino, </a:t>
            </a:r>
            <a:r>
              <a:rPr lang="en-US" sz="1200" dirty="0" err="1" smtClean="0"/>
              <a:t>Giambattista</a:t>
            </a:r>
            <a:r>
              <a:rPr lang="en-US" sz="1200" dirty="0" smtClean="0"/>
              <a:t> Della Porta, and </a:t>
            </a:r>
            <a:r>
              <a:rPr lang="en-US" sz="1200" dirty="0" err="1" smtClean="0"/>
              <a:t>Lodovico</a:t>
            </a:r>
            <a:r>
              <a:rPr lang="en-US" sz="1200" dirty="0" smtClean="0"/>
              <a:t> Ariosto)</a:t>
            </a:r>
          </a:p>
          <a:p>
            <a:r>
              <a:rPr lang="en-US" sz="1200" dirty="0" smtClean="0"/>
              <a:t>952</a:t>
            </a:r>
            <a:r>
              <a:rPr lang="en-US" sz="1200" baseline="0" dirty="0" smtClean="0"/>
              <a:t>    LCGFT pattern: Commedia </a:t>
            </a:r>
            <a:r>
              <a:rPr lang="en-US" sz="1200" baseline="0" dirty="0" err="1" smtClean="0"/>
              <a:t>dell'arte</a:t>
            </a:r>
            <a:endParaRPr lang="en-US" sz="1200" baseline="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smtClean="0"/>
              <a:t>Note:</a:t>
            </a:r>
            <a:r>
              <a:rPr lang="en-US" smtClean="0"/>
              <a:t> Could possibly</a:t>
            </a:r>
            <a:r>
              <a:rPr lang="en-US" baseline="0" smtClean="0"/>
              <a:t> add 455 Learned comedies, but this seems more to be just a translation for English speakers of what the Italian term means, and not an actual term used in English to describe this genre.</a:t>
            </a:r>
            <a:endParaRPr lang="en-US"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1358012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2089055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8103511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77064866"/>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She is American - LCDGT: Americans</a:t>
            </a:r>
          </a:p>
          <a:p>
            <a:r>
              <a:rPr lang="en-US" dirty="0" smtClean="0"/>
              <a:t>She is female/a woman - LCDGT:</a:t>
            </a:r>
            <a:r>
              <a:rPr lang="en-US" baseline="0" dirty="0" smtClean="0"/>
              <a:t> Women</a:t>
            </a:r>
            <a:endParaRPr lang="en-US" dirty="0" smtClean="0"/>
          </a:p>
          <a:p>
            <a:r>
              <a:rPr lang="en-US" dirty="0" smtClean="0"/>
              <a:t>She</a:t>
            </a:r>
            <a:r>
              <a:rPr lang="en-US" baseline="0" dirty="0" smtClean="0"/>
              <a:t> is a </a:t>
            </a:r>
            <a:r>
              <a:rPr lang="en-US" baseline="0" dirty="0" err="1" smtClean="0"/>
              <a:t>w</a:t>
            </a:r>
            <a:r>
              <a:rPr lang="en-US" dirty="0" err="1" smtClean="0"/>
              <a:t>aterskier</a:t>
            </a:r>
            <a:r>
              <a:rPr lang="en-US" dirty="0" smtClean="0"/>
              <a:t> - LCDGT: not</a:t>
            </a:r>
            <a:r>
              <a:rPr lang="en-US" baseline="0" dirty="0" smtClean="0"/>
              <a:t> established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90425243"/>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does not have a term</a:t>
            </a:r>
            <a:r>
              <a:rPr lang="en-US" baseline="0" dirty="0" smtClean="0"/>
              <a:t> established for </a:t>
            </a:r>
            <a:r>
              <a:rPr lang="en-US" baseline="0" dirty="0" err="1" smtClean="0"/>
              <a:t>waterskiers</a:t>
            </a:r>
            <a:r>
              <a:rPr lang="en-US" baseline="0" dirty="0" smtClean="0"/>
              <a:t>, or even skiers.  Other kinds of athletes are established.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6429480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LCSH doesn’t have an established term for </a:t>
            </a:r>
            <a:r>
              <a:rPr lang="en-US" dirty="0" err="1" smtClean="0"/>
              <a:t>waterskiers</a:t>
            </a:r>
            <a:r>
              <a:rPr lang="en-US" dirty="0" smtClean="0"/>
              <a:t> either, so it can’t be used</a:t>
            </a:r>
            <a:r>
              <a:rPr lang="en-US" baseline="0" dirty="0" smtClean="0"/>
              <a:t> as a pattern.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2840817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1604408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072 #7 $a </a:t>
            </a:r>
            <a:r>
              <a:rPr lang="en-US" b="0" dirty="0" err="1" smtClean="0"/>
              <a:t>occ</a:t>
            </a:r>
            <a:r>
              <a:rPr lang="en-US" dirty="0" smtClean="0"/>
              <a:t> $2 </a:t>
            </a:r>
            <a:r>
              <a:rPr lang="en-US" dirty="0" err="1" smtClean="0"/>
              <a:t>lcdgt</a:t>
            </a:r>
            <a:endParaRPr lang="en-US" dirty="0" smtClean="0"/>
          </a:p>
          <a:p>
            <a:r>
              <a:rPr lang="en-US" dirty="0" smtClean="0"/>
              <a:t>150 ## $a Water-skiers</a:t>
            </a:r>
          </a:p>
          <a:p>
            <a:r>
              <a:rPr lang="en-US" dirty="0" smtClean="0"/>
              <a:t>450 ## $a Skiers, Water-</a:t>
            </a:r>
          </a:p>
          <a:p>
            <a:r>
              <a:rPr lang="en-US" dirty="0" smtClean="0"/>
              <a:t>450 ## $a </a:t>
            </a:r>
            <a:r>
              <a:rPr lang="en-US" dirty="0" err="1" smtClean="0"/>
              <a:t>Waterskiers</a:t>
            </a:r>
            <a:endParaRPr lang="en-US" dirty="0" smtClean="0"/>
          </a:p>
          <a:p>
            <a:r>
              <a:rPr lang="en-US" dirty="0" smtClean="0"/>
              <a:t>550 ## $w g $a Athletes</a:t>
            </a:r>
          </a:p>
          <a:p>
            <a:r>
              <a:rPr lang="en-US" dirty="0" smtClean="0"/>
              <a:t>670 ## $a Blum, Shellie. Waterski girl wonder, 2012: $b bk.</a:t>
            </a:r>
            <a:r>
              <a:rPr lang="en-US" baseline="0" dirty="0" smtClean="0"/>
              <a:t> jkt. (</a:t>
            </a:r>
            <a:r>
              <a:rPr lang="en-US" baseline="0" dirty="0" err="1" smtClean="0"/>
              <a:t>waterskier</a:t>
            </a:r>
            <a:r>
              <a:rPr lang="en-US" baseline="0" dirty="0" smtClean="0"/>
              <a:t>; first female freestyle waterski ramp jumper in the world) p. 26 (skiers)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670 ## $a </a:t>
            </a:r>
            <a:r>
              <a:rPr lang="en-US" dirty="0" smtClean="0"/>
              <a:t>Webster’s new world college dictionary, ©2010 $b (water-ski: to be towed for sport by holding onto a line attached to a speedboat while standing on water skis; derived form: water-skier)</a:t>
            </a:r>
          </a:p>
          <a:p>
            <a:pPr marL="0" indent="0">
              <a:spcAft>
                <a:spcPts val="600"/>
              </a:spcAft>
              <a:buNone/>
            </a:pPr>
            <a:r>
              <a:rPr lang="en-US" dirty="0" smtClean="0"/>
              <a:t>670 ## $a The American heritage dictionary of the English language, ©2000 $b (water-ski: To ski on water while being towed by a motorboat; --water-skier)</a:t>
            </a:r>
          </a:p>
          <a:p>
            <a:pPr marL="0" indent="0">
              <a:spcAft>
                <a:spcPts val="600"/>
              </a:spcAft>
              <a:buNone/>
            </a:pPr>
            <a:r>
              <a:rPr lang="en-US" dirty="0" smtClean="0"/>
              <a:t>675 ## $a LCSH,</a:t>
            </a:r>
            <a:r>
              <a:rPr lang="en-US" baseline="0" dirty="0" smtClean="0"/>
              <a:t> &lt;date viewed&gt;</a:t>
            </a:r>
          </a:p>
          <a:p>
            <a:pPr marL="0" indent="0">
              <a:spcAft>
                <a:spcPts val="600"/>
              </a:spcAft>
              <a:buNone/>
            </a:pPr>
            <a:r>
              <a:rPr lang="en-US" baseline="0" dirty="0" smtClean="0"/>
              <a:t>952 ## $a LCDGT pattern: Figure skaters; Swimmers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76710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RDA element “Form of work” can be recorded in bibliographic records, but is much more likely to be used in authority records.  If 655 is used</a:t>
            </a:r>
            <a:r>
              <a:rPr lang="en-US" sz="1100" baseline="0" dirty="0" smtClean="0"/>
              <a:t> in bib records, the use of 380 is probably redundant.</a:t>
            </a:r>
          </a:p>
          <a:p>
            <a:endParaRPr lang="en-US" sz="1100" baseline="0" dirty="0" smtClean="0"/>
          </a:p>
          <a:p>
            <a:r>
              <a:rPr lang="en-US" sz="1100" baseline="0" dirty="0" smtClean="0"/>
              <a:t>OLAC’s </a:t>
            </a:r>
            <a:r>
              <a:rPr lang="en-US" sz="1100" i="1" kern="1200" dirty="0" smtClean="0">
                <a:solidFill>
                  <a:schemeClr val="tx1"/>
                </a:solidFill>
                <a:effectLst/>
                <a:latin typeface="+mn-lt"/>
                <a:ea typeface="+mn-ea"/>
                <a:cs typeface="+mn-cs"/>
              </a:rPr>
              <a:t>Best Practices for Cataloging DVD-Video and Blu-ray Discs using RDA and MARC21</a:t>
            </a:r>
            <a:r>
              <a:rPr lang="en-US" sz="1100" kern="1200" dirty="0" smtClean="0">
                <a:solidFill>
                  <a:schemeClr val="tx1"/>
                </a:solidFill>
                <a:effectLst/>
                <a:latin typeface="+mn-lt"/>
                <a:ea typeface="+mn-ea"/>
                <a:cs typeface="+mn-cs"/>
              </a:rPr>
              <a:t>, version 1.0 (January 2015) does give a recommendation to include 380 in video records:</a:t>
            </a:r>
          </a:p>
          <a:p>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Best Practice Recommendation:</a:t>
            </a:r>
            <a:r>
              <a:rPr lang="en-US" sz="1100" kern="1200" dirty="0" smtClean="0">
                <a:solidFill>
                  <a:schemeClr val="tx1"/>
                </a:solidFill>
                <a:effectLst/>
                <a:latin typeface="+mn-lt"/>
                <a:ea typeface="+mn-ea"/>
                <a:cs typeface="+mn-cs"/>
              </a:rPr>
              <a:t> Provide the form of work if readily ascertainable.  Take terms from a controlled vocabulary (e.g., LCGFT, LCSH, etc.) and capitalize the first word to provide </a:t>
            </a:r>
          </a:p>
          <a:p>
            <a:r>
              <a:rPr lang="en-US" sz="1100" kern="1200" dirty="0" smtClean="0">
                <a:solidFill>
                  <a:schemeClr val="tx1"/>
                </a:solidFill>
                <a:effectLst/>
                <a:latin typeface="+mn-lt"/>
                <a:ea typeface="+mn-ea"/>
                <a:cs typeface="+mn-cs"/>
              </a:rPr>
              <a:t>consistency.</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380 __ $a Television program.</a:t>
            </a:r>
          </a:p>
          <a:p>
            <a:r>
              <a:rPr lang="en-US" sz="1100" kern="1200" dirty="0" smtClean="0">
                <a:solidFill>
                  <a:schemeClr val="tx1"/>
                </a:solidFill>
                <a:effectLst/>
                <a:latin typeface="+mn-lt"/>
                <a:ea typeface="+mn-ea"/>
                <a:cs typeface="+mn-cs"/>
              </a:rPr>
              <a:t>380 __ $a Motion picture.</a:t>
            </a:r>
          </a:p>
          <a:p>
            <a:endParaRPr lang="en-US" sz="1100" dirty="0" smtClean="0"/>
          </a:p>
          <a:p>
            <a:r>
              <a:rPr lang="en-US" sz="1100" dirty="0" smtClean="0"/>
              <a:t>The</a:t>
            </a:r>
            <a:r>
              <a:rPr lang="en-US" sz="1100" baseline="0" dirty="0" smtClean="0"/>
              <a:t> examples given in the guideline, however, don’t follow the recommendation to take terms from a controlled vocabulary.  If they did, they would be:</a:t>
            </a:r>
          </a:p>
          <a:p>
            <a:endParaRPr lang="en-US" sz="1100" baseline="0" dirty="0" smtClean="0"/>
          </a:p>
          <a:p>
            <a:r>
              <a:rPr lang="en-US" sz="1100" kern="1200" dirty="0" smtClean="0">
                <a:solidFill>
                  <a:schemeClr val="tx1"/>
                </a:solidFill>
                <a:effectLst/>
                <a:latin typeface="+mn-lt"/>
                <a:ea typeface="+mn-ea"/>
                <a:cs typeface="+mn-cs"/>
              </a:rPr>
              <a:t>380 __ $a Television programs $2 </a:t>
            </a:r>
            <a:r>
              <a:rPr lang="en-US" sz="1100" kern="1200" dirty="0" err="1" smtClean="0">
                <a:solidFill>
                  <a:schemeClr val="tx1"/>
                </a:solidFill>
                <a:effectLst/>
                <a:latin typeface="+mn-lt"/>
                <a:ea typeface="+mn-ea"/>
                <a:cs typeface="+mn-cs"/>
              </a:rPr>
              <a:t>lcgft</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380 __ $a Motion pictures $2 </a:t>
            </a:r>
            <a:r>
              <a:rPr lang="en-US" sz="1100" kern="1200" dirty="0" err="1" smtClean="0">
                <a:solidFill>
                  <a:schemeClr val="tx1"/>
                </a:solidFill>
                <a:effectLst/>
                <a:latin typeface="+mn-lt"/>
                <a:ea typeface="+mn-ea"/>
                <a:cs typeface="+mn-cs"/>
              </a:rPr>
              <a:t>lcgft</a:t>
            </a:r>
            <a:endParaRPr lang="en-US" sz="11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7874523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88192230"/>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19943962"/>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a:t>
            </a:r>
          </a:p>
          <a:p>
            <a:endParaRPr lang="en-US" dirty="0" smtClean="0"/>
          </a:p>
          <a:p>
            <a:r>
              <a:rPr lang="en-US" dirty="0" smtClean="0"/>
              <a:t>Audience:</a:t>
            </a:r>
            <a:r>
              <a:rPr lang="en-US" baseline="0" dirty="0" smtClean="0"/>
              <a:t> </a:t>
            </a:r>
          </a:p>
          <a:p>
            <a:r>
              <a:rPr lang="en-US" baseline="0" dirty="0" smtClean="0"/>
              <a:t>  East African readers</a:t>
            </a:r>
          </a:p>
          <a:p>
            <a:endParaRPr lang="en-US" baseline="0" dirty="0" smtClean="0"/>
          </a:p>
          <a:p>
            <a:r>
              <a:rPr lang="en-US" baseline="0" dirty="0" smtClean="0"/>
              <a:t>Creator/contributors: </a:t>
            </a:r>
          </a:p>
          <a:p>
            <a:r>
              <a:rPr lang="en-US" baseline="0" dirty="0" smtClean="0"/>
              <a:t>  East Africans (key characteristic that should be recorded); possibly also Men/Women</a:t>
            </a:r>
          </a:p>
          <a:p>
            <a:r>
              <a:rPr lang="en-US" baseline="0" dirty="0" smtClean="0"/>
              <a:t>  Blake, Hardy, Owen, and Shakespeare are English/British</a:t>
            </a:r>
          </a:p>
          <a:p>
            <a:r>
              <a:rPr lang="en-US" baseline="0" dirty="0" smtClean="0"/>
              <a:t>  Senghor is Senegalese/West African</a:t>
            </a:r>
          </a:p>
          <a:p>
            <a:r>
              <a:rPr lang="en-US" baseline="0" smtClean="0"/>
              <a:t>  Soyinka is Nigerian/West African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7011960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67638756"/>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36178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52447413"/>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69762074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072 #7 $a </a:t>
            </a:r>
            <a:r>
              <a:rPr lang="en-US" b="0" dirty="0" err="1" smtClean="0"/>
              <a:t>nat</a:t>
            </a:r>
            <a:r>
              <a:rPr lang="en-US" b="0" dirty="0" smtClean="0"/>
              <a:t> </a:t>
            </a:r>
            <a:r>
              <a:rPr lang="en-US" dirty="0" smtClean="0"/>
              <a:t> $2 </a:t>
            </a:r>
            <a:r>
              <a:rPr lang="en-US" dirty="0" err="1" smtClean="0"/>
              <a:t>lcdgt</a:t>
            </a:r>
            <a:endParaRPr lang="en-US" dirty="0" smtClean="0"/>
          </a:p>
          <a:p>
            <a:r>
              <a:rPr lang="en-US" dirty="0" smtClean="0"/>
              <a:t>150 ## $a East Africans</a:t>
            </a:r>
          </a:p>
          <a:p>
            <a:r>
              <a:rPr lang="en-US" dirty="0" smtClean="0"/>
              <a:t>550 ## $w g $a Africans</a:t>
            </a:r>
          </a:p>
          <a:p>
            <a:r>
              <a:rPr lang="en-US" dirty="0" smtClean="0"/>
              <a:t>670 ## $a Work cat.: Counterpoint and other poems, 2010:</a:t>
            </a:r>
            <a:r>
              <a:rPr lang="en-US" baseline="0" dirty="0" smtClean="0"/>
              <a:t> $b p. xi (poems by East Africans)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670 ## $a Britannica online, &lt;date viewed&gt; $b (</a:t>
            </a:r>
            <a:r>
              <a:rPr lang="en-US" b="0" dirty="0" smtClean="0"/>
              <a:t>Eastern Africa</a:t>
            </a:r>
            <a:r>
              <a:rPr lang="en-US" b="1" dirty="0" smtClean="0"/>
              <a:t>, </a:t>
            </a:r>
            <a:r>
              <a:rPr lang="en-US" dirty="0" smtClean="0"/>
              <a:t>part of sub-Saharan Africa comprising two traditionally recognized regions: East Africa, made up of Kenya, Tanzania, and Uganda; and the Horn of Africa, made up of Somalia, Djibouti, Eritrea, and Ethiopia.)</a:t>
            </a:r>
            <a:endParaRPr lang="en-US" baseline="0" dirty="0" smtClean="0"/>
          </a:p>
          <a:p>
            <a:pPr marL="0" indent="0">
              <a:buNone/>
            </a:pPr>
            <a:r>
              <a:rPr lang="en-US" baseline="0" dirty="0" smtClean="0"/>
              <a:t>670 ## $a </a:t>
            </a:r>
            <a:r>
              <a:rPr lang="en-US" i="0" dirty="0" smtClean="0"/>
              <a:t>Merriam-Webster’s geographical dictionary, ©1997 $b (East Africa.</a:t>
            </a:r>
            <a:r>
              <a:rPr lang="en-US" i="0" baseline="0" dirty="0" smtClean="0"/>
              <a:t> </a:t>
            </a:r>
            <a:r>
              <a:rPr lang="en-US" dirty="0" smtClean="0"/>
              <a:t>A term often used of the area now comprising the countries of Tanzania, Kenya, Uganda, Rwanda, Burundi, and Somalia; sometimes used to include also other neighboring countries of E Africa)</a:t>
            </a:r>
          </a:p>
          <a:p>
            <a:pPr marL="0" indent="0">
              <a:buNone/>
            </a:pPr>
            <a:r>
              <a:rPr lang="en-US" baseline="0" dirty="0" smtClean="0"/>
              <a:t>670 ## $a </a:t>
            </a:r>
            <a:r>
              <a:rPr lang="en-US" i="0" dirty="0" smtClean="0"/>
              <a:t>The American heritage dictionary of the English language, ©2000 $b (East Africa.</a:t>
            </a:r>
            <a:r>
              <a:rPr lang="en-US" dirty="0" smtClean="0"/>
              <a:t> A region of eastern Africa including southern Somalia, Kenya, Tanzania, and often other nearby areas)</a:t>
            </a:r>
            <a:endParaRPr lang="en-US" baseline="0" dirty="0" smtClean="0"/>
          </a:p>
          <a:p>
            <a:pPr marL="0" indent="0">
              <a:buNone/>
            </a:pPr>
            <a:r>
              <a:rPr lang="en-US" baseline="0" dirty="0" smtClean="0"/>
              <a:t>670 ## $a </a:t>
            </a:r>
            <a:r>
              <a:rPr lang="en-US" i="0" dirty="0" smtClean="0"/>
              <a:t>Oxford dictionaries website, viewed October 5, 2017 $ b (</a:t>
            </a:r>
            <a:r>
              <a:rPr lang="en-US" b="0" dirty="0" smtClean="0"/>
              <a:t>East Africa. </a:t>
            </a:r>
            <a:r>
              <a:rPr lang="en-US" dirty="0" smtClean="0"/>
              <a:t>The eastern part of the African continent, especially the countries of Kenya, Uganda, and Tanzania.)</a:t>
            </a: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680 ## $a Residents of Kenya, Tanzania, and Uganda collectively.</a:t>
            </a:r>
          </a:p>
          <a:p>
            <a:pPr marL="0" indent="0">
              <a:spcAft>
                <a:spcPts val="600"/>
              </a:spcAft>
              <a:buNone/>
            </a:pPr>
            <a:r>
              <a:rPr lang="en-US" baseline="0" dirty="0" smtClean="0"/>
              <a:t>952 ## $a LCDGT pattern: Southern Africans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293498126"/>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73058107"/>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take a quick</a:t>
            </a:r>
            <a:r>
              <a:rPr lang="en-US" baseline="0" dirty="0" smtClean="0"/>
              <a:t> look at some other facets that can be coded in records.  I will not discuss another, medium of performance, for which another recent LC controlled vocabulary has been created, LCMPT (LC Medium of Performance Thesaurus for Music).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33880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LCGFT terms used for Field of Activity (MARC 372).  Alfred Hitchcock is well known as a director of suspense</a:t>
            </a:r>
            <a:r>
              <a:rPr lang="en-US" baseline="0" dirty="0" smtClean="0"/>
              <a:t> films and as a screenwriter.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57418216"/>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LCSH strings describing what something</a:t>
            </a:r>
            <a:r>
              <a:rPr lang="en-US" baseline="0" dirty="0" smtClean="0"/>
              <a:t> is may include a chronological aspect, either as part of a main heading (Poetry, Medieval) or as a chronological subdivision.  If we limit LCSH to works about something, we know how to deal with the genre/form, audience, and creator/contributor characteristics, but what about the chronological aspect?  For that, we have two options in MARC.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7953265"/>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 - </a:t>
            </a:r>
            <a:r>
              <a:rPr lang="en-US" dirty="0" smtClean="0"/>
              <a:t>Single or starting date of original release of the contents of a collection/aggregation.</a:t>
            </a:r>
          </a:p>
          <a:p>
            <a:r>
              <a:rPr lang="en-US" dirty="0" smtClean="0"/>
              <a:t>$p - Ending date of original release of the contents of a collection/aggregation.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MARC </a:t>
            </a:r>
            <a:r>
              <a:rPr lang="en-US" b="1" dirty="0" smtClean="0"/>
              <a:t>045  - Time Period of Content</a:t>
            </a:r>
            <a:r>
              <a:rPr lang="en-US" b="0" dirty="0" smtClean="0"/>
              <a:t> (NR) has also been used to record</a:t>
            </a:r>
            <a:r>
              <a:rPr lang="en-US" b="0" baseline="0" dirty="0" smtClean="0"/>
              <a:t> creation dates for some types of resources, specifically, for printed music and sound recordings.</a:t>
            </a:r>
            <a:endParaRPr lang="en-US" b="0" dirty="0" smtClean="0"/>
          </a:p>
          <a:p>
            <a:endParaRPr lang="en-US" dirty="0" smtClean="0"/>
          </a:p>
          <a:p>
            <a:r>
              <a:rPr lang="en-US" dirty="0" smtClean="0"/>
              <a:t>For </a:t>
            </a:r>
            <a:r>
              <a:rPr lang="en-US" b="1" dirty="0" smtClean="0"/>
              <a:t>books</a:t>
            </a:r>
            <a:r>
              <a:rPr lang="en-US" dirty="0" smtClean="0"/>
              <a:t> and </a:t>
            </a:r>
            <a:r>
              <a:rPr lang="en-US" b="1" dirty="0" smtClean="0"/>
              <a:t>continuing resources</a:t>
            </a:r>
            <a:r>
              <a:rPr lang="en-US" dirty="0" smtClean="0"/>
              <a:t>, this field indicates the period depicted by the content of the item (e.g., history of the 16th century would be coded as 045 ##$at-t- or 045 2#$bd1500$bd1599). </a:t>
            </a:r>
          </a:p>
          <a:p>
            <a:r>
              <a:rPr lang="en-US" dirty="0" smtClean="0"/>
              <a:t>For collections of </a:t>
            </a:r>
            <a:r>
              <a:rPr lang="en-US" b="1" dirty="0" smtClean="0"/>
              <a:t>mixed materials</a:t>
            </a:r>
            <a:r>
              <a:rPr lang="en-US" dirty="0" smtClean="0"/>
              <a:t>, this field indicates the time period covered by the collection. </a:t>
            </a:r>
          </a:p>
          <a:p>
            <a:r>
              <a:rPr lang="en-US" dirty="0" smtClean="0"/>
              <a:t>For </a:t>
            </a:r>
            <a:r>
              <a:rPr lang="en-US" b="1" dirty="0" smtClean="0"/>
              <a:t>computer files</a:t>
            </a:r>
            <a:r>
              <a:rPr lang="en-US" dirty="0" smtClean="0"/>
              <a:t>, this field indicates the period covered by the data in the file (e.g., a data file containing statistics for the period 1950-1960 would be coded 045 ##$ax5x6). </a:t>
            </a:r>
          </a:p>
          <a:p>
            <a:r>
              <a:rPr lang="en-US" dirty="0" smtClean="0"/>
              <a:t>For </a:t>
            </a:r>
            <a:r>
              <a:rPr lang="en-US" b="1" dirty="0" smtClean="0"/>
              <a:t>cartographic material</a:t>
            </a:r>
            <a:r>
              <a:rPr lang="en-US" dirty="0" smtClean="0"/>
              <a:t>, this field indicates the date portrayed on the item, that is, the situation date. A currently prepared map of Rome in 50 B.C. would be coded for the B.C. date. A remote-sensing map which depicts the time the satellite recorded the image would be coded for that time. </a:t>
            </a:r>
          </a:p>
          <a:p>
            <a:r>
              <a:rPr lang="en-US" dirty="0" smtClean="0"/>
              <a:t>For </a:t>
            </a:r>
            <a:r>
              <a:rPr lang="en-US" b="1" dirty="0" smtClean="0"/>
              <a:t>printed music</a:t>
            </a:r>
            <a:r>
              <a:rPr lang="en-US" dirty="0" smtClean="0"/>
              <a:t> and </a:t>
            </a:r>
            <a:r>
              <a:rPr lang="en-US" b="1" dirty="0" smtClean="0"/>
              <a:t>sound recordings</a:t>
            </a:r>
            <a:r>
              <a:rPr lang="en-US" dirty="0" smtClean="0"/>
              <a:t>, this field indicates the period of the composition, and will usually relate to the date of the composition. If the precise date of composition cannot be determined, an approximate date (or range of dates) or the dates of the composer are used. </a:t>
            </a:r>
          </a:p>
          <a:p>
            <a:r>
              <a:rPr lang="en-US" dirty="0" smtClean="0"/>
              <a:t>For </a:t>
            </a:r>
            <a:r>
              <a:rPr lang="en-US" b="1" dirty="0" smtClean="0"/>
              <a:t>motion pictures</a:t>
            </a:r>
            <a:r>
              <a:rPr lang="en-US" dirty="0" smtClean="0"/>
              <a:t> and </a:t>
            </a:r>
            <a:r>
              <a:rPr lang="en-US" b="1" dirty="0" err="1" smtClean="0"/>
              <a:t>videorecordings</a:t>
            </a:r>
            <a:r>
              <a:rPr lang="en-US" dirty="0" smtClean="0"/>
              <a:t>, this field indicates the time period depicted in the film (e.g., a </a:t>
            </a:r>
            <a:r>
              <a:rPr lang="en-US" dirty="0" err="1" smtClean="0"/>
              <a:t>videorecording</a:t>
            </a:r>
            <a:r>
              <a:rPr lang="en-US" dirty="0" smtClean="0"/>
              <a:t> documentary of the history of the brewing industry in Wisconsin for the period 1900-1986 would be coded 045 2#$bd1900$bd1986). </a:t>
            </a:r>
          </a:p>
          <a:p>
            <a:r>
              <a:rPr lang="en-US" dirty="0" smtClean="0"/>
              <a:t>For </a:t>
            </a:r>
            <a:r>
              <a:rPr lang="en-US" b="1" dirty="0" smtClean="0"/>
              <a:t>two-dimensional </a:t>
            </a:r>
            <a:r>
              <a:rPr lang="en-US" b="1" dirty="0" err="1" smtClean="0"/>
              <a:t>nonprojectable</a:t>
            </a:r>
            <a:r>
              <a:rPr lang="en-US" b="1" dirty="0" smtClean="0"/>
              <a:t> graphic representations</a:t>
            </a:r>
            <a:r>
              <a:rPr lang="en-US" dirty="0" smtClean="0"/>
              <a:t>, this field indicates the time period depicted in the graphic (e.g., a collection of photographs from 1870 to 1930 would be coded 045 ##$aw7x3). </a:t>
            </a:r>
          </a:p>
          <a:p>
            <a:r>
              <a:rPr lang="en-US" dirty="0" smtClean="0"/>
              <a:t>For </a:t>
            </a:r>
            <a:r>
              <a:rPr lang="en-US" b="1" dirty="0" smtClean="0"/>
              <a:t>artifacts</a:t>
            </a:r>
            <a:r>
              <a:rPr lang="en-US" dirty="0" smtClean="0"/>
              <a:t>, this field indicates the time period covered by the content of the artifact (e.g., a model of an automobile repair shop of the 1920-1930 period would be coded 045 ##$ax2x3). </a:t>
            </a:r>
          </a:p>
          <a:p>
            <a:r>
              <a:rPr lang="en-US" dirty="0" smtClean="0"/>
              <a:t>For </a:t>
            </a:r>
            <a:r>
              <a:rPr lang="en-US" b="1" dirty="0" smtClean="0"/>
              <a:t>naturally occurring objects</a:t>
            </a:r>
            <a:r>
              <a:rPr lang="en-US" dirty="0" smtClean="0"/>
              <a:t>, this field indicates the time period of the content, that is, the time period that the item originated (e.g., a geode would be coded for the time period when it was formed).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02613469"/>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046 is used</a:t>
            </a:r>
            <a:r>
              <a:rPr lang="en-US" baseline="0" dirty="0" smtClean="0"/>
              <a:t> for coded dates of creation, field 388 was created to record controlled vocabulary for time period of creation.</a:t>
            </a:r>
            <a:endParaRPr lang="en-US" dirty="0" smtClean="0"/>
          </a:p>
          <a:p>
            <a:endParaRPr lang="en-US" dirty="0" smtClean="0"/>
          </a:p>
          <a:p>
            <a:r>
              <a:rPr lang="en-US" dirty="0" smtClean="0"/>
              <a:t>First indicator:</a:t>
            </a:r>
          </a:p>
          <a:p>
            <a:r>
              <a:rPr lang="en-US" dirty="0" smtClean="0"/>
              <a:t>    1 - The time period of creation or origin of the work/expression, or of the components of an aggregate work/expression considered collectively. </a:t>
            </a:r>
          </a:p>
          <a:p>
            <a:r>
              <a:rPr lang="en-US" dirty="0" smtClean="0"/>
              <a:t>   </a:t>
            </a:r>
            <a:r>
              <a:rPr lang="en-US" baseline="0" dirty="0" smtClean="0"/>
              <a:t> 2 - </a:t>
            </a:r>
            <a:r>
              <a:rPr lang="en-US" dirty="0" smtClean="0"/>
              <a:t>The time period of creation or origin of an aggregate work/expression.</a:t>
            </a:r>
          </a:p>
          <a:p>
            <a:endParaRPr lang="en-US" dirty="0" smtClean="0"/>
          </a:p>
          <a:p>
            <a:r>
              <a:rPr lang="en-US" dirty="0" smtClean="0"/>
              <a:t>First indicator value 1 is probably</a:t>
            </a:r>
            <a:r>
              <a:rPr lang="en-US" baseline="0" dirty="0" smtClean="0"/>
              <a:t> what will be used most of the time, unless you consider it important to bring out the time of creation of an aggregate (e.g. a compilation created in the 21st century of 19th century poetry).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83187095"/>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in other</a:t>
            </a:r>
            <a:r>
              <a:rPr lang="en-US" baseline="0" dirty="0" smtClean="0"/>
              <a:t> words, LC has not yet identified any sources for terms that are limited to just time periods.  </a:t>
            </a:r>
          </a:p>
          <a:p>
            <a:endParaRPr lang="en-US" baseline="0" dirty="0" smtClean="0"/>
          </a:p>
          <a:p>
            <a:r>
              <a:rPr lang="en-US" baseline="0" dirty="0" smtClean="0"/>
              <a:t>“</a:t>
            </a:r>
            <a:r>
              <a:rPr lang="en-US" i="1" dirty="0" smtClean="0"/>
              <a:t>Temporal Term Sources</a:t>
            </a:r>
            <a:r>
              <a:rPr lang="en-US" dirty="0" smtClean="0"/>
              <a:t> contains a list of sources of terms used to record time periods in bibliographic records and assigns a code to each source. The purpose of this list is to identify the vocabulary used in records.  For code assignment, general structure, usage, and maintenance guidelines see </a:t>
            </a:r>
            <a:r>
              <a:rPr lang="en-US" i="1" dirty="0" smtClean="0">
                <a:hlinkClick r:id="rId3"/>
              </a:rPr>
              <a:t>Source Codes for Vocabularies, Rules, and Schemes</a:t>
            </a:r>
            <a:r>
              <a:rPr lang="en-US" dirty="0" smtClean="0"/>
              <a:t>. </a:t>
            </a:r>
            <a:r>
              <a:rPr lang="en-US" b="1" dirty="0" smtClean="0"/>
              <a:t>Many general subject lists and thesauri also contain controlled vocabularies for specifying time periods</a:t>
            </a:r>
            <a:r>
              <a:rPr lang="en-US" b="1" i="1" dirty="0" smtClean="0"/>
              <a:t>.</a:t>
            </a:r>
            <a:r>
              <a:rPr lang="en-US" b="1" dirty="0" smtClean="0"/>
              <a:t> Thus those general sources may also be used in usage elements identified for temporal terms, with the appropriate source code (see </a:t>
            </a:r>
            <a:r>
              <a:rPr lang="en-US" b="1" i="1" dirty="0" smtClean="0">
                <a:hlinkClick r:id="rId4"/>
              </a:rPr>
              <a:t>Subject Heading and Term Source Codes</a:t>
            </a:r>
            <a:r>
              <a:rPr lang="en-US" b="1" i="0" dirty="0" smtClean="0"/>
              <a:t>)</a:t>
            </a:r>
            <a:r>
              <a:rPr lang="en-US" b="1" dirty="0" smtClean="0"/>
              <a:t>.  Only sources that are specific for time periods are listed here.”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3208331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this slide, there are a variety of possibilities that could be used to record time period of creation.  As far as I am aware,</a:t>
            </a:r>
            <a:r>
              <a:rPr lang="en-US" baseline="0" dirty="0" smtClean="0"/>
              <a:t> t</a:t>
            </a:r>
            <a:r>
              <a:rPr lang="en-US" dirty="0" smtClean="0"/>
              <a:t>here are no best practices yet developed for this.  There is also no purpose-built controlled vocabulary for time periods.  LCSH</a:t>
            </a:r>
            <a:r>
              <a:rPr lang="en-US" baseline="0" dirty="0" smtClean="0"/>
              <a:t> and FAST are typically being used at this time.  Perhaps at some point LC will decide it needs to create the LCTTT - LC Temporal Terms Thesaurus.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711998206"/>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5094771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Two</a:t>
            </a:r>
            <a:r>
              <a:rPr lang="en-US" i="0" baseline="0" dirty="0" smtClean="0"/>
              <a:t> 388 fields could be used instead of a single one with repeated subfield $a’s.</a:t>
            </a:r>
            <a:endParaRPr lang="en-US" i="0" dirty="0" smtClean="0"/>
          </a:p>
          <a:p>
            <a:endParaRPr lang="en-US" i="1" dirty="0" smtClean="0"/>
          </a:p>
          <a:p>
            <a:r>
              <a:rPr lang="en-US" i="1" dirty="0" smtClean="0"/>
              <a:t>Note:</a:t>
            </a:r>
            <a:r>
              <a:rPr lang="en-US" baseline="0" dirty="0" smtClean="0"/>
              <a:t> subsequent research has determined that </a:t>
            </a:r>
            <a:r>
              <a:rPr lang="en-US" baseline="0" dirty="0" err="1" smtClean="0"/>
              <a:t>Meude-Monpas</a:t>
            </a:r>
            <a:r>
              <a:rPr lang="en-US" baseline="0" dirty="0" smtClean="0"/>
              <a:t> </a:t>
            </a:r>
            <a:r>
              <a:rPr lang="en-US" dirty="0" smtClean="0">
                <a:effectLst/>
              </a:rPr>
              <a:t>had no African ancestry.  Historical references had named him a “Black Musketeer”, but research disclosed that “Black” referred to the color of the horses used by the members of his unit, not to the composer's race.  Cf. http://africlassical.blogspot.com/2007/09/violin-concertos-by-black-composers-of.html</a:t>
            </a:r>
          </a:p>
          <a:p>
            <a:endParaRPr lang="en-US" dirty="0" smtClean="0">
              <a:effectLst/>
            </a:endParaRPr>
          </a:p>
          <a:p>
            <a:r>
              <a:rPr lang="en-US" dirty="0" smtClean="0">
                <a:effectLst/>
              </a:rPr>
              <a:t>Additional</a:t>
            </a:r>
            <a:r>
              <a:rPr lang="en-US" baseline="0" dirty="0" smtClean="0">
                <a:effectLst/>
              </a:rPr>
              <a:t> 386s on the bibliographic record:</a:t>
            </a:r>
          </a:p>
          <a:p>
            <a:endParaRPr lang="en-US" baseline="0" dirty="0" smtClean="0">
              <a:effectLst/>
            </a:endParaRPr>
          </a:p>
          <a:p>
            <a:r>
              <a:rPr lang="en-US" dirty="0" smtClean="0"/>
              <a:t>386   $3 Violin concerto no. 4 in D major ; Violin concerto in A major $a French $2 </a:t>
            </a:r>
            <a:r>
              <a:rPr lang="en-US" dirty="0" err="1" smtClean="0"/>
              <a:t>lcdgt</a:t>
            </a:r>
            <a:endParaRPr lang="en-US" dirty="0" smtClean="0"/>
          </a:p>
          <a:p>
            <a:r>
              <a:rPr lang="en-US" dirty="0" smtClean="0"/>
              <a:t>386   $3 Violin concerto in F-sharp minor $a Cubans $2 </a:t>
            </a:r>
            <a:r>
              <a:rPr lang="en-US" dirty="0" err="1" smtClean="0"/>
              <a:t>lcdgt</a:t>
            </a:r>
            <a:endParaRPr lang="en-US" dirty="0" smtClean="0"/>
          </a:p>
          <a:p>
            <a:r>
              <a:rPr lang="en-US" dirty="0" smtClean="0"/>
              <a:t>386   $3 Romance in G major for violin and orchestra $a English $a Britons $2 </a:t>
            </a:r>
            <a:r>
              <a:rPr lang="en-US" dirty="0" err="1" smtClean="0"/>
              <a:t>lcdgt</a:t>
            </a:r>
            <a:endParaRPr lang="en-US" dirty="0" smtClean="0"/>
          </a:p>
          <a:p>
            <a:r>
              <a:rPr lang="en-US" dirty="0" smtClean="0"/>
              <a:t>386   $3 Violin concerto in A major ; Violin concerto in F-sharp minor ; Romance in G major for violin and orchestra $a Racially mixed people $2 </a:t>
            </a:r>
            <a:r>
              <a:rPr lang="en-US" dirty="0" err="1" smtClean="0"/>
              <a:t>lcsh</a:t>
            </a:r>
            <a:endParaRPr lang="en-US" dirty="0" smtClean="0"/>
          </a:p>
          <a:p>
            <a:pPr marL="0" indent="0">
              <a:buNone/>
            </a:pPr>
            <a:endParaRPr lang="en-US" dirty="0" smtClean="0"/>
          </a:p>
          <a:p>
            <a:pPr marL="0" indent="0">
              <a:buNone/>
            </a:pPr>
            <a:r>
              <a:rPr lang="en-US" dirty="0" smtClean="0"/>
              <a:t>Additional 6XXs:</a:t>
            </a:r>
          </a:p>
          <a:p>
            <a:pPr marL="0" indent="0">
              <a:buNone/>
            </a:pPr>
            <a:endParaRPr lang="en-US" dirty="0" smtClean="0"/>
          </a:p>
          <a:p>
            <a:pPr marL="0" indent="0">
              <a:buNone/>
            </a:pPr>
            <a:r>
              <a:rPr lang="en-US" dirty="0" smtClean="0"/>
              <a:t>650 _0  Concertos (Violin)</a:t>
            </a:r>
          </a:p>
          <a:p>
            <a:pPr marL="0" indent="0">
              <a:buNone/>
            </a:pPr>
            <a:r>
              <a:rPr lang="en-US" dirty="0" smtClean="0"/>
              <a:t>650 _0  Concertos (Violin with string orchestra)</a:t>
            </a:r>
          </a:p>
          <a:p>
            <a:pPr marL="0" indent="0">
              <a:buNone/>
            </a:pPr>
            <a:r>
              <a:rPr lang="en-US" dirty="0" smtClean="0"/>
              <a:t>650 _0  Violin with orchestra.</a:t>
            </a:r>
          </a:p>
          <a:p>
            <a:pPr marL="0" indent="0">
              <a:buNone/>
            </a:pPr>
            <a:r>
              <a:rPr lang="en-US" dirty="0" smtClean="0"/>
              <a:t>650 _0  Music by Black composers.</a:t>
            </a:r>
          </a:p>
          <a:p>
            <a:pPr marL="0" indent="0">
              <a:buNone/>
            </a:pPr>
            <a:r>
              <a:rPr lang="en-US" dirty="0" smtClean="0"/>
              <a:t>655 _7  Concertos. $2 </a:t>
            </a:r>
            <a:r>
              <a:rPr lang="en-US" dirty="0" err="1" smtClean="0"/>
              <a:t>lcgft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9432019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example: the 386 refers</a:t>
            </a:r>
            <a:r>
              <a:rPr lang="en-US" baseline="0" dirty="0" smtClean="0"/>
              <a:t> to the nationality or residence of the creators, not the language.</a:t>
            </a:r>
            <a:endParaRPr lang="en-US" dirty="0" smtClean="0"/>
          </a:p>
          <a:p>
            <a:endParaRPr lang="en-US" dirty="0" smtClean="0"/>
          </a:p>
          <a:p>
            <a:r>
              <a:rPr lang="en-US" dirty="0" smtClean="0"/>
              <a:t>Second example: title of book: </a:t>
            </a:r>
            <a:r>
              <a:rPr lang="fr-FR" dirty="0" err="1" smtClean="0"/>
              <a:t>Poèmes</a:t>
            </a:r>
            <a:r>
              <a:rPr lang="fr-FR" dirty="0" smtClean="0"/>
              <a:t> </a:t>
            </a:r>
            <a:r>
              <a:rPr lang="fr-FR" dirty="0" err="1" smtClean="0"/>
              <a:t>français</a:t>
            </a:r>
            <a:r>
              <a:rPr lang="fr-FR" dirty="0" smtClean="0"/>
              <a:t> d'</a:t>
            </a:r>
            <a:r>
              <a:rPr lang="fr-FR" dirty="0" err="1" smtClean="0"/>
              <a:t>écrivains</a:t>
            </a:r>
            <a:r>
              <a:rPr lang="fr-FR" dirty="0" smtClean="0"/>
              <a:t> </a:t>
            </a:r>
            <a:r>
              <a:rPr lang="fr-FR" dirty="0" err="1" smtClean="0"/>
              <a:t>brésiliens</a:t>
            </a:r>
            <a:r>
              <a:rPr lang="fr-FR" dirty="0" smtClean="0"/>
              <a:t>.</a:t>
            </a:r>
          </a:p>
          <a:p>
            <a:endParaRPr lang="fr-FR" dirty="0" smtClean="0"/>
          </a:p>
          <a:p>
            <a:r>
              <a:rPr lang="fr-FR" dirty="0" err="1" smtClean="0"/>
              <a:t>Third</a:t>
            </a:r>
            <a:r>
              <a:rPr lang="fr-FR" dirty="0" smtClean="0"/>
              <a:t> </a:t>
            </a:r>
            <a:r>
              <a:rPr lang="fr-FR" dirty="0" err="1" smtClean="0"/>
              <a:t>example</a:t>
            </a:r>
            <a:r>
              <a:rPr lang="fr-FR" dirty="0" smtClean="0"/>
              <a:t>: </a:t>
            </a:r>
            <a:r>
              <a:rPr lang="fr-FR" dirty="0" err="1" smtClean="0"/>
              <a:t>title</a:t>
            </a:r>
            <a:r>
              <a:rPr lang="fr-FR" dirty="0" smtClean="0"/>
              <a:t> of book: La belle Fleure et d'autres histoires = "</a:t>
            </a:r>
            <a:r>
              <a:rPr lang="fr-FR" dirty="0" err="1" smtClean="0"/>
              <a:t>Beautiful</a:t>
            </a:r>
            <a:r>
              <a:rPr lang="fr-FR" dirty="0" smtClean="0"/>
              <a:t> Fleure" and </a:t>
            </a:r>
            <a:r>
              <a:rPr lang="fr-FR" dirty="0" err="1" smtClean="0"/>
              <a:t>other</a:t>
            </a:r>
            <a:r>
              <a:rPr lang="fr-FR" dirty="0" smtClean="0"/>
              <a:t> stories : 20 stories for </a:t>
            </a:r>
            <a:r>
              <a:rPr lang="fr-FR" dirty="0" err="1" smtClean="0"/>
              <a:t>your</a:t>
            </a:r>
            <a:r>
              <a:rPr lang="fr-FR" dirty="0" smtClean="0"/>
              <a:t> </a:t>
            </a:r>
            <a:r>
              <a:rPr lang="fr-FR" dirty="0" err="1" smtClean="0"/>
              <a:t>reading</a:t>
            </a:r>
            <a:r>
              <a:rPr lang="fr-FR" dirty="0" smtClean="0"/>
              <a:t> </a:t>
            </a:r>
            <a:r>
              <a:rPr lang="fr-FR" dirty="0" err="1" smtClean="0"/>
              <a:t>pleasure</a:t>
            </a:r>
            <a:r>
              <a:rPr lang="fr-FR" dirty="0" smtClean="0"/>
              <a:t>, </a:t>
            </a:r>
            <a:r>
              <a:rPr lang="fr-FR" dirty="0" err="1" smtClean="0"/>
              <a:t>with</a:t>
            </a:r>
            <a:r>
              <a:rPr lang="fr-FR" dirty="0" smtClean="0"/>
              <a:t> </a:t>
            </a:r>
            <a:r>
              <a:rPr lang="fr-FR" dirty="0" err="1" smtClean="0"/>
              <a:t>comprehension</a:t>
            </a:r>
            <a:r>
              <a:rPr lang="fr-FR" dirty="0" smtClean="0"/>
              <a:t> </a:t>
            </a:r>
            <a:r>
              <a:rPr lang="fr-FR" dirty="0" err="1" smtClean="0"/>
              <a:t>texts</a:t>
            </a:r>
            <a:r>
              <a:rPr lang="fr-FR" dirty="0" smtClean="0"/>
              <a:t> / J.N.D. </a:t>
            </a:r>
            <a:r>
              <a:rPr lang="fr-FR" dirty="0" err="1" smtClean="0"/>
              <a:t>Dodoo</a:t>
            </a:r>
            <a:r>
              <a:rPr lang="fr-FR" dirty="0" smtClean="0"/>
              <a:t>.   J.N.D.</a:t>
            </a:r>
            <a:r>
              <a:rPr lang="fr-FR" baseline="0" dirty="0" smtClean="0"/>
              <a:t> </a:t>
            </a:r>
            <a:r>
              <a:rPr lang="fr-FR" baseline="0" dirty="0" err="1" smtClean="0"/>
              <a:t>Dodoo</a:t>
            </a:r>
            <a:r>
              <a:rPr lang="fr-FR" baseline="0" dirty="0" smtClean="0"/>
              <a:t> </a:t>
            </a:r>
            <a:r>
              <a:rPr lang="fr-FR" baseline="0" dirty="0" err="1" smtClean="0"/>
              <a:t>is</a:t>
            </a:r>
            <a:r>
              <a:rPr lang="fr-FR" baseline="0" dirty="0" smtClean="0"/>
              <a:t> </a:t>
            </a:r>
            <a:r>
              <a:rPr lang="en-US" baseline="0" dirty="0" smtClean="0"/>
              <a:t>a professor at the University of Ghana.</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53632477"/>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4517066"/>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 257 - At the June 2017 ALA conference,</a:t>
            </a:r>
            <a:r>
              <a:rPr lang="en-US" baseline="0" dirty="0" smtClean="0"/>
              <a:t> a proposal was approved to rename the field from Country of Producing Entity to Area of Producing Entity, </a:t>
            </a:r>
            <a:r>
              <a:rPr lang="en-US" dirty="0" smtClean="0"/>
              <a:t>so that jurisdictions that have strong film cultures and are often treated as countries can be used in this field, even if they are not legally recognized as countries.  Examples: Palestine, Hong Kong, Taiwan, Quebec.</a:t>
            </a:r>
          </a:p>
          <a:p>
            <a:endParaRPr lang="en-US" dirty="0" smtClean="0"/>
          </a:p>
          <a:p>
            <a:r>
              <a:rPr lang="en-US" dirty="0" smtClean="0"/>
              <a:t>MARC 370 Bibliographic</a:t>
            </a:r>
          </a:p>
          <a:p>
            <a:endParaRPr lang="en-US" dirty="0" smtClean="0"/>
          </a:p>
          <a:p>
            <a:r>
              <a:rPr lang="en-US" b="1" dirty="0" smtClean="0"/>
              <a:t>$c - Associated country</a:t>
            </a:r>
            <a:r>
              <a:rPr lang="en-US" dirty="0" smtClean="0"/>
              <a:t> </a:t>
            </a:r>
          </a:p>
          <a:p>
            <a:r>
              <a:rPr lang="en-US" dirty="0" smtClean="0"/>
              <a:t>A country with which the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MARC 370 Authority</a:t>
            </a:r>
          </a:p>
          <a:p>
            <a:endParaRPr lang="en-US" dirty="0" smtClean="0"/>
          </a:p>
          <a:p>
            <a:r>
              <a:rPr lang="en-US" b="1" dirty="0" smtClean="0"/>
              <a:t>$c - Associated country</a:t>
            </a:r>
            <a:r>
              <a:rPr lang="en-US" dirty="0" smtClean="0"/>
              <a:t> </a:t>
            </a:r>
          </a:p>
          <a:p>
            <a:r>
              <a:rPr lang="en-US" dirty="0" smtClean="0"/>
              <a:t>A country with which the person, corporate body, family, or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1XX entity in the record. This may be an uncontrolled textual phrase or a controlled textual value from a list of relationships. </a:t>
            </a:r>
          </a:p>
          <a:p>
            <a:endParaRPr lang="en-US" dirty="0" smtClean="0"/>
          </a:p>
          <a:p>
            <a:r>
              <a:rPr lang="en-US" dirty="0" smtClean="0"/>
              <a:t>The 370 field shown in the</a:t>
            </a:r>
            <a:r>
              <a:rPr lang="en-US" baseline="0" dirty="0" smtClean="0"/>
              <a:t> slide is redundant with the 257 field.  In the authority format however, there is no field specifically for country of production.  The use of the subfield $</a:t>
            </a:r>
            <a:r>
              <a:rPr lang="en-US" baseline="0" dirty="0" err="1" smtClean="0"/>
              <a:t>i</a:t>
            </a:r>
            <a:r>
              <a:rPr lang="en-US" baseline="0" dirty="0" smtClean="0"/>
              <a:t> could help explain the relationship.   In 2018, OCLC will fix a validation error that has not allowed $</a:t>
            </a:r>
            <a:r>
              <a:rPr lang="en-US" baseline="0" dirty="0" err="1" smtClean="0"/>
              <a:t>i</a:t>
            </a:r>
            <a:r>
              <a:rPr lang="en-US" baseline="0" dirty="0" smtClean="0"/>
              <a:t> to be added to bibliographic records.   For authorities, NACO and OCLC have not yet implemented subfield $</a:t>
            </a:r>
            <a:r>
              <a:rPr lang="en-US" baseline="0" dirty="0" err="1" smtClean="0"/>
              <a:t>i</a:t>
            </a:r>
            <a:r>
              <a:rPr lang="en-US" baseline="0" dirty="0" smtClean="0"/>
              <a: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17183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of LCGFT terms used for Field of Activity (MARC 372).  Aaron Copland was a composer of classical music, “Art music” in LCGFT</a:t>
            </a:r>
            <a:r>
              <a:rPr lang="en-US"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71809822"/>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36105164"/>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3024349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43944160"/>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University of Washington Primo</a:t>
            </a:r>
            <a:r>
              <a:rPr lang="en-US" baseline="0" dirty="0" smtClean="0"/>
              <a:t> discovery system (sandbox version) has a number of facets available.  This slide illustrates a keyword search for “novels”.  The user can then limit further by creator demographic group, original language, and audience, among other facets.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7115532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This search for “films” shows </a:t>
            </a:r>
            <a:r>
              <a:rPr lang="en-US" baseline="0" dirty="0" smtClean="0"/>
              <a:t>facets for Country of Production, Creator Demographic Group, Original Language, Original Date, and Audience, among others.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64285238"/>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a keyword search for “scores”.</a:t>
            </a:r>
          </a:p>
          <a:p>
            <a:endParaRPr lang="en-US" dirty="0" smtClean="0"/>
          </a:p>
          <a:p>
            <a:r>
              <a:rPr lang="en-US" dirty="0" smtClean="0"/>
              <a:t>For music, there are facets for Number of Parts, Medium of Performance, Medium of Performance</a:t>
            </a:r>
            <a:r>
              <a:rPr lang="en-US" baseline="0" dirty="0" smtClean="0"/>
              <a:t> Statement, Musical Key, and  Numeric Designation.</a:t>
            </a:r>
          </a:p>
          <a:p>
            <a:endParaRPr lang="en-US" baseline="0" dirty="0" smtClean="0"/>
          </a:p>
          <a:p>
            <a:r>
              <a:rPr lang="en-US" baseline="0" dirty="0" smtClean="0"/>
              <a:t>Medium of Performance facet lists each medium separately, while Medium of Performance Statement represents the complete list of all the instruments, voices, etc. found in a single 382 field.</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930653"/>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Note under Work Information that we have the demographic terms from the 386 field, and the creation</a:t>
            </a:r>
            <a:r>
              <a:rPr lang="en-US" baseline="0" dirty="0" smtClean="0"/>
              <a:t> date from the 046 $k and $l.</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1751245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At the bottom of the slide</a:t>
            </a:r>
            <a:r>
              <a:rPr lang="en-US" baseline="0" dirty="0" smtClean="0"/>
              <a:t> you can see the medium of performance information and work information, including Time Period of Creation, taken from the 388 field.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0509224"/>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Brigham Young University is the only other</a:t>
            </a:r>
            <a:r>
              <a:rPr lang="en-US" baseline="0" dirty="0" smtClean="0"/>
              <a:t> library that I’m aware of that is displaying LCDGT audience and creator/contributor terms.  The terms are also keyword indexed for searching.  No limiting facets yet, however.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0912275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a:t>
            </a:r>
            <a:r>
              <a:rPr lang="en-US" baseline="0" dirty="0" smtClean="0"/>
              <a:t> from Indiana University Libraries catalog.  There are no facets available for limiting by genre/form or medium of performance, but these are labeled clearly in the full display of the record.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08478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slide shows an e</a:t>
            </a:r>
            <a:r>
              <a:rPr lang="en-US" dirty="0" smtClean="0"/>
              <a:t>xample of using $3 in the 655</a:t>
            </a:r>
            <a:r>
              <a:rPr lang="en-US" baseline="0" dirty="0" smtClean="0"/>
              <a:t> field.  The DVD being cataloged contains two films.  Both of the films are comedy films, silent films, and fiction films, so the first three 655s in the record apply to all the works.  However, one of the works is a feature film and the other is a short film.  In this example, the titles of the works that the genre/form term applies to have been used in the $3.  But anything appropriate can go into the subfield, e.g. volume numbers, “1st work”, “2nd work”, accompanying disc, and so on.   Use whatever is appropriate and makes the most sense.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92276812"/>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UCLA displays</a:t>
            </a:r>
            <a:r>
              <a:rPr lang="en-US" baseline="0" dirty="0" smtClean="0"/>
              <a:t> Medium of Performance fairly well.</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26006741"/>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 Angeles Public Library has a Genre facet and a Primary Audience facet.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7752638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Stanford University Libraries - nicely done display of medium of performance information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504485977"/>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North Texas Libraries displays performance medium, but the display could be clearer.</a:t>
            </a:r>
            <a:r>
              <a:rPr lang="en-US" baseline="0" dirty="0" smtClean="0"/>
              <a:t>  The total number of performers isn’t clear, and there’s no reason to display “</a:t>
            </a:r>
            <a:r>
              <a:rPr lang="en-US" baseline="0" dirty="0" err="1" smtClean="0"/>
              <a:t>lcmpt</a:t>
            </a:r>
            <a:r>
              <a:rPr lang="en-US"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8977300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24087292"/>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1334932"/>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960813688"/>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62634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a sound recording with three different genre/forms of works.  $3 may be used to identify the work to which the genre/form term applies.  The first term, “Art music,” applies to the compilation as a whole.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55313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multipart monograph consisting of an audio disc, videodisc, and map.  The use of $3 in 655 helps to identify what LCGFT terms apply to what part of the resource.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720900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24687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20909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a:t>
            </a:r>
          </a:p>
          <a:p>
            <a:endParaRPr lang="en-US" dirty="0" smtClean="0"/>
          </a:p>
          <a:p>
            <a:r>
              <a:rPr lang="en-US" dirty="0" smtClean="0"/>
              <a:t>GFTM J 110 says “</a:t>
            </a:r>
            <a:r>
              <a:rPr lang="en-US" sz="1200" i="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The use of the phrase ‘significant proportion’ is deliberate.  Catalogers should take the intent of the resource into account and display good judgment when assigning terms from </a:t>
            </a:r>
          </a:p>
          <a:p>
            <a:r>
              <a:rPr lang="en-US" sz="1200" kern="1200" dirty="0" smtClean="0">
                <a:solidFill>
                  <a:schemeClr val="tx1"/>
                </a:solidFill>
                <a:effectLst/>
                <a:latin typeface="+mn-lt"/>
                <a:ea typeface="+mn-ea"/>
                <a:cs typeface="+mn-cs"/>
              </a:rPr>
              <a:t>multiple levels of the hierarchy in this manner.”</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3409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746355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15477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1" baseline="0" dirty="0" smtClean="0"/>
              <a:t>6. </a:t>
            </a:r>
            <a:r>
              <a:rPr lang="en-US" sz="1200" b="1" kern="1200" dirty="0" smtClean="0">
                <a:solidFill>
                  <a:schemeClr val="tx1"/>
                </a:solidFill>
                <a:effectLst/>
                <a:latin typeface="+mn-lt"/>
                <a:ea typeface="+mn-ea"/>
                <a:cs typeface="+mn-cs"/>
              </a:rPr>
              <a:t>Two or three related terms. </a:t>
            </a:r>
            <a:r>
              <a:rPr lang="en-US" sz="1200" kern="1200" dirty="0" smtClean="0">
                <a:solidFill>
                  <a:schemeClr val="tx1"/>
                </a:solidFill>
                <a:effectLst/>
                <a:latin typeface="+mn-lt"/>
                <a:ea typeface="+mn-ea"/>
                <a:cs typeface="+mn-cs"/>
              </a:rPr>
              <a:t>If a term exists, or can be established (see J 120), that (1) represents the two or three genres or forms displayed by a resource, and (2) includes no other genres or forms within its scope, assign one term instead of two or three narrower terms.</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16883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919450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Rule of four. </a:t>
            </a:r>
            <a:r>
              <a:rPr lang="en-US" sz="1200" kern="1200" dirty="0" smtClean="0">
                <a:solidFill>
                  <a:schemeClr val="tx1"/>
                </a:solidFill>
                <a:effectLst/>
                <a:latin typeface="+mn-lt"/>
                <a:ea typeface="+mn-ea"/>
                <a:cs typeface="+mn-cs"/>
              </a:rPr>
              <a:t>In certain circumstances it may be preferable to assign terms for four sub-genres or forms of a broad term. If a term covers a broad range and each sub-genre or form comprises only a small portion of that whole range, assign the four sub-genres or forms. For example, a poetry anthology that consists of haiku, </a:t>
            </a:r>
            <a:r>
              <a:rPr lang="en-US" sz="1200" kern="1200" dirty="0" err="1" smtClean="0">
                <a:solidFill>
                  <a:schemeClr val="tx1"/>
                </a:solidFill>
                <a:effectLst/>
                <a:latin typeface="+mn-lt"/>
                <a:ea typeface="+mn-ea"/>
                <a:cs typeface="+mn-cs"/>
              </a:rPr>
              <a:t>senryu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tanka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kyōka</a:t>
            </a:r>
            <a:r>
              <a:rPr lang="en-US" sz="1200" kern="1200" dirty="0" smtClean="0">
                <a:solidFill>
                  <a:schemeClr val="tx1"/>
                </a:solidFill>
                <a:effectLst/>
                <a:latin typeface="+mn-lt"/>
                <a:ea typeface="+mn-ea"/>
                <a:cs typeface="+mn-cs"/>
              </a:rPr>
              <a:t> may be assigned terms for those </a:t>
            </a:r>
          </a:p>
          <a:p>
            <a:r>
              <a:rPr lang="en-US" sz="1200" kern="1200" dirty="0" smtClean="0">
                <a:solidFill>
                  <a:schemeClr val="tx1"/>
                </a:solidFill>
                <a:effectLst/>
                <a:latin typeface="+mn-lt"/>
                <a:ea typeface="+mn-ea"/>
                <a:cs typeface="+mn-cs"/>
              </a:rPr>
              <a:t>four genres instead of the broad term </a:t>
            </a:r>
            <a:r>
              <a:rPr lang="en-US" sz="1200" b="1" kern="1200" dirty="0" smtClean="0">
                <a:solidFill>
                  <a:schemeClr val="tx1"/>
                </a:solidFill>
                <a:effectLst/>
                <a:latin typeface="+mn-lt"/>
                <a:ea typeface="+mn-ea"/>
                <a:cs typeface="+mn-cs"/>
              </a:rPr>
              <a:t>Poetry</a:t>
            </a:r>
            <a:r>
              <a:rPr lang="en-US" sz="1200" b="0" kern="1200" dirty="0" smtClean="0">
                <a:solidFill>
                  <a:schemeClr val="tx1"/>
                </a:solidFill>
                <a:effectLst/>
                <a:latin typeface="+mn-lt"/>
                <a:ea typeface="+mn-ea"/>
                <a:cs typeface="+mn-cs"/>
              </a:rPr>
              <a:t>.</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LC practice: </a:t>
            </a:r>
            <a:r>
              <a:rPr lang="en-US" sz="1200" kern="1200" dirty="0" smtClean="0">
                <a:solidFill>
                  <a:schemeClr val="tx1"/>
                </a:solidFill>
                <a:effectLst/>
                <a:latin typeface="+mn-lt"/>
                <a:ea typeface="+mn-ea"/>
                <a:cs typeface="+mn-cs"/>
              </a:rPr>
              <a:t>Do not exceed four sub-genres or forms under any circumstances.</a:t>
            </a: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02170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735601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aseline="0" dirty="0" smtClean="0"/>
              <a:t>The last two valid examples are uncontrolled genre/form access points.  They could be added in addition to the controlled form, but they may not be coded as being LCGFT.</a:t>
            </a:r>
          </a:p>
          <a:p>
            <a:r>
              <a:rPr lang="en-US" sz="1200" kern="1200" dirty="0" smtClean="0">
                <a:solidFill>
                  <a:schemeClr val="tx1"/>
                </a:solidFill>
                <a:effectLst/>
                <a:latin typeface="+mn-lt"/>
                <a:ea typeface="+mn-ea"/>
                <a:cs typeface="+mn-cs"/>
              </a:rPr>
              <a:t> </a:t>
            </a:r>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555818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460122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work has been classed in a number for fugues</a:t>
            </a:r>
            <a:r>
              <a:rPr lang="en-US" baseline="0" dirty="0" smtClean="0"/>
              <a:t>, the LCGFT term “Fugues” is given as the first 655 field.</a:t>
            </a:r>
          </a:p>
          <a:p>
            <a:endParaRPr lang="en-US" baseline="0" dirty="0" smtClean="0"/>
          </a:p>
          <a:p>
            <a:r>
              <a:rPr lang="en-US" dirty="0" smtClean="0"/>
              <a:t>"This volume features ten preludes, fugues, and prelude-fugue pairs from the early nineteenth through mid-twentieth centuries, by Charles </a:t>
            </a:r>
            <a:r>
              <a:rPr lang="en-US" dirty="0" err="1" smtClean="0"/>
              <a:t>Zeuner</a:t>
            </a:r>
            <a:r>
              <a:rPr lang="en-US" dirty="0" smtClean="0"/>
              <a:t>, Carl Czerny, Joseph Sulzer, and others.  Included are pieces of a range of difficulties and lengths, with and without pedals, that are suitable for both service playing and concert use"--Back cover.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739226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86321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sound recording of a number of kinds of orchestral works.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54137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used different</a:t>
            </a:r>
            <a:r>
              <a:rPr lang="en-US" baseline="0" dirty="0" smtClean="0"/>
              <a:t> colors to show the different aspects that are mixed in many LCSH terms and subject strings.  Red indicates the genre/form aspect.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528496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Paranormal</a:t>
            </a:r>
            <a:r>
              <a:rPr lang="en-US" baseline="0" dirty="0" smtClean="0"/>
              <a:t> fiction. $2 </a:t>
            </a:r>
            <a:r>
              <a:rPr lang="en-US" baseline="0" dirty="0" err="1" smtClean="0"/>
              <a:t>lcgft</a:t>
            </a:r>
            <a:endParaRPr lang="en-US" baseline="0" dirty="0" smtClean="0"/>
          </a:p>
          <a:p>
            <a:r>
              <a:rPr lang="en-US" baseline="0" dirty="0" smtClean="0"/>
              <a:t>655 _7  Thrillers (Fiction) $2 </a:t>
            </a:r>
            <a:r>
              <a:rPr lang="en-US" baseline="0" dirty="0" err="1" smtClean="0"/>
              <a:t>lcgft</a:t>
            </a:r>
            <a:endParaRPr lang="en-US" baseline="0" dirty="0" smtClean="0"/>
          </a:p>
          <a:p>
            <a:r>
              <a:rPr lang="en-US" baseline="0" dirty="0" smtClean="0"/>
              <a:t>655 _7  Novels. $2 </a:t>
            </a:r>
            <a:r>
              <a:rPr lang="en-US" baseline="0" dirty="0" err="1" smtClean="0"/>
              <a:t>lcgft</a:t>
            </a:r>
            <a:endParaRPr lang="en-US" baseline="0" dirty="0" smtClean="0"/>
          </a:p>
          <a:p>
            <a:endParaRPr lang="en-US" baseline="0"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237425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Drama. $2 </a:t>
            </a:r>
            <a:r>
              <a:rPr lang="en-US" dirty="0" err="1" smtClean="0"/>
              <a:t>lcgft</a:t>
            </a:r>
            <a:endParaRPr lang="en-US" dirty="0" smtClean="0"/>
          </a:p>
          <a:p>
            <a:r>
              <a:rPr lang="en-US" dirty="0" smtClean="0"/>
              <a:t>655 _7 $3 The magistrate: $a Farces. $2 </a:t>
            </a:r>
            <a:r>
              <a:rPr lang="en-US" dirty="0" err="1" smtClean="0"/>
              <a:t>lcgft</a:t>
            </a:r>
            <a:endParaRPr lang="en-US" dirty="0" smtClean="0"/>
          </a:p>
          <a:p>
            <a:r>
              <a:rPr lang="en-US" dirty="0" smtClean="0"/>
              <a:t>655 _7 $3 The second Mrs. Tanqueray: $a Problem plays. $2 </a:t>
            </a:r>
            <a:r>
              <a:rPr lang="en-US" dirty="0" err="1" smtClean="0"/>
              <a:t>lcgft</a:t>
            </a:r>
            <a:endParaRPr lang="en-US" dirty="0" smtClean="0"/>
          </a:p>
          <a:p>
            <a:r>
              <a:rPr lang="en-US" dirty="0" smtClean="0"/>
              <a:t>655 _7 $3 </a:t>
            </a:r>
            <a:r>
              <a:rPr lang="en-US" dirty="0" err="1" smtClean="0"/>
              <a:t>Trelawny</a:t>
            </a:r>
            <a:r>
              <a:rPr lang="en-US" dirty="0" smtClean="0"/>
              <a:t> of the "Wells": $a Comedy plays.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763209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Puns. $2 </a:t>
            </a:r>
            <a:r>
              <a:rPr lang="en-US" dirty="0" err="1" smtClean="0"/>
              <a:t>lcgft</a:t>
            </a:r>
            <a:endParaRPr lang="en-US" dirty="0" smtClean="0"/>
          </a:p>
          <a:p>
            <a:r>
              <a:rPr lang="en-US" dirty="0" smtClean="0"/>
              <a:t>655 _7 Shaggy dog stories. $2 </a:t>
            </a:r>
            <a:r>
              <a:rPr lang="en-US" dirty="0" err="1" smtClean="0"/>
              <a:t>lcgft</a:t>
            </a:r>
            <a:endParaRPr lang="en-US" dirty="0" smtClean="0"/>
          </a:p>
          <a:p>
            <a:r>
              <a:rPr lang="en-US" dirty="0" smtClean="0"/>
              <a:t>655 _7 Spoonerisms. $2 </a:t>
            </a:r>
            <a:r>
              <a:rPr lang="en-US" dirty="0" err="1" smtClean="0"/>
              <a:t>lcgft</a:t>
            </a:r>
            <a:endParaRPr lang="en-US" dirty="0" smtClean="0"/>
          </a:p>
          <a:p>
            <a:r>
              <a:rPr lang="en-US" dirty="0" smtClean="0"/>
              <a:t>655 _7 Humorous fiction. $2 </a:t>
            </a:r>
            <a:r>
              <a:rPr lang="en-US" dirty="0" err="1" smtClean="0"/>
              <a:t>lcgft</a:t>
            </a:r>
            <a:endParaRPr lang="en-US" dirty="0" smtClean="0"/>
          </a:p>
          <a:p>
            <a:endParaRPr lang="en-US" dirty="0" smtClean="0"/>
          </a:p>
          <a:p>
            <a:r>
              <a:rPr lang="en-US" dirty="0" smtClean="0"/>
              <a:t>In LCGFT, </a:t>
            </a:r>
            <a:r>
              <a:rPr lang="en-US" dirty="0" err="1" smtClean="0"/>
              <a:t>Feghoots</a:t>
            </a:r>
            <a:r>
              <a:rPr lang="en-US" dirty="0" smtClean="0"/>
              <a:t> is a UF for Shaggy dog stories.</a:t>
            </a:r>
          </a:p>
          <a:p>
            <a:endParaRPr lang="en-US" baseline="0" dirty="0" smtClean="0"/>
          </a:p>
          <a:p>
            <a:r>
              <a:rPr lang="en-US" baseline="0" dirty="0" smtClean="0"/>
              <a:t>The rule of three does not apply, because there are more than three sub-genres of humor here.</a:t>
            </a:r>
          </a:p>
          <a:p>
            <a:endParaRPr lang="en-US" baseline="0" dirty="0" smtClean="0"/>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rule of four applies in this case, because the broader</a:t>
            </a:r>
            <a:r>
              <a:rPr lang="en-US" sz="1200" kern="1200" baseline="0" dirty="0" smtClean="0">
                <a:solidFill>
                  <a:schemeClr val="tx1"/>
                </a:solidFill>
                <a:effectLst/>
                <a:latin typeface="+mn-lt"/>
                <a:ea typeface="+mn-ea"/>
                <a:cs typeface="+mn-cs"/>
              </a:rPr>
              <a:t> term </a:t>
            </a:r>
            <a:r>
              <a:rPr lang="en-US" sz="1200" b="1" kern="1200" baseline="0" dirty="0" smtClean="0">
                <a:solidFill>
                  <a:schemeClr val="tx1"/>
                </a:solidFill>
                <a:effectLst/>
                <a:latin typeface="+mn-lt"/>
                <a:ea typeface="+mn-ea"/>
                <a:cs typeface="+mn-cs"/>
              </a:rPr>
              <a:t>Humor</a:t>
            </a:r>
            <a:r>
              <a:rPr lang="en-US" sz="1200" b="0" kern="1200" baseline="0" dirty="0" smtClean="0">
                <a:solidFill>
                  <a:schemeClr val="tx1"/>
                </a:solidFill>
                <a:effectLst/>
                <a:latin typeface="+mn-lt"/>
                <a:ea typeface="+mn-ea"/>
                <a:cs typeface="+mn-cs"/>
              </a:rPr>
              <a:t> has many additional narrower terms besides the four above.</a:t>
            </a:r>
            <a:endParaRPr lang="en-US" sz="1200" b="1"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890694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8268209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235263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  Terms in LCSH with “etc.” were deemed undesirable, so you won’t find them in LCGFT.  All terms were reevaluated to be sure that they reflected current and common usage and made sense as stand-alone genre/form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590068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4474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a:t>
            </a:r>
            <a:r>
              <a:rPr lang="en-US" baseline="0" dirty="0" smtClean="0"/>
              <a:t> has posted a hierarchical arrangement of the general terms that the GFIS Working Group created.  Note that the current version online, dated December 3, 2014, does not reflect any changes that LC may have made to the records during the editorial process.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060246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 have not shown</a:t>
            </a:r>
            <a:r>
              <a:rPr lang="en-US" baseline="0" dirty="0" smtClean="0"/>
              <a:t> all of the subjects that were assigned to this work, just the ones that have corresponding LCGFT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94776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r>
              <a:rPr lang="en-US" baseline="0" dirty="0" smtClean="0"/>
              <a:t> where a more specific LCGFT term is assigned in 655 than the form subdivision used in the subject headings.  Since this work is an autobiography, </a:t>
            </a:r>
            <a:r>
              <a:rPr lang="en-US" b="1" baseline="0" dirty="0" smtClean="0"/>
              <a:t>Autobiographies</a:t>
            </a:r>
            <a:r>
              <a:rPr lang="en-US" b="0" baseline="0" dirty="0" smtClean="0"/>
              <a:t> is the correct term to assign to this work.</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6690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21228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very simple case where the LCGFT term is identical to the LCSH form</a:t>
            </a:r>
            <a:r>
              <a:rPr lang="en-US" baseline="0" dirty="0" smtClean="0"/>
              <a:t> subdivision</a:t>
            </a:r>
            <a:r>
              <a:rPr lang="en-US" baseline="0" smtClean="0"/>
              <a:t>.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659744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very simple case where the LCGFT term is identical to the LCSH form</a:t>
            </a:r>
            <a:r>
              <a:rPr lang="en-US" baseline="0" dirty="0" smtClean="0"/>
              <a:t> subdivision.  It won’t always be this simple, however!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771411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very simple case where the an LCGFT term is identical to the LCSH form</a:t>
            </a:r>
            <a:r>
              <a:rPr lang="en-US" baseline="0" dirty="0" smtClean="0"/>
              <a:t> subdivision.  It won’t always be this simple, however!  And note, that in this case, two additional LCGFT terms are appropriate to add based on the content of the resource.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594731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 a single term has been chosen in LCGFT to represent a number of different</a:t>
            </a:r>
            <a:r>
              <a:rPr lang="en-US" baseline="0" dirty="0" smtClean="0"/>
              <a:t> terms in LCSH.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808565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differences in meaning of the terms</a:t>
            </a:r>
            <a:r>
              <a:rPr lang="en-US" baseline="0" dirty="0" smtClean="0"/>
              <a:t> “Adages”, “Aphorisms”, “Maxims”, “Proverbs”, etc. are so small and hard to discern, and often overlap.  A single general term, “Sayings” was chosen for 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421082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622981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791936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situation in which the LCGFT term assigned does not correspond</a:t>
            </a:r>
            <a:r>
              <a:rPr lang="en-US" baseline="0" dirty="0" smtClean="0"/>
              <a:t> to the form subdivision used in the subject headings.  Annual reports is the specific term appropriate to this work, so only it is assigned from LCGFT.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Note:</a:t>
            </a:r>
            <a:r>
              <a:rPr lang="en-US" baseline="0" dirty="0" smtClean="0"/>
              <a:t> just because something is issued annually does not make it an “Annual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765608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the broader terms on</a:t>
            </a:r>
            <a:r>
              <a:rPr lang="en-US" baseline="0" dirty="0" smtClean="0"/>
              <a:t> this record, Annual reports is not considered a type of periodical.</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8385749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LCGFT does not allow explicit inclusion of the audience or creators of a work, you can see that the Newspaper Genre List ($2 </a:t>
            </a:r>
            <a:r>
              <a:rPr lang="en-US" baseline="0" dirty="0" err="1" smtClean="0"/>
              <a:t>ngl</a:t>
            </a:r>
            <a:r>
              <a:rPr lang="en-US" baseline="0" dirty="0" smtClean="0"/>
              <a:t>) does have such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73597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448091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biennial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502559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where the LCGFT term does not correspond exactly to the LCSH form subdivision.  Catalogers must search the LCGFT genre/form authority</a:t>
            </a:r>
            <a:r>
              <a:rPr lang="en-US" baseline="0" dirty="0" smtClean="0"/>
              <a:t> records and use the headings found there.   Don’t just copy LCSH form subdivisions into the 655 field.</a:t>
            </a:r>
          </a:p>
          <a:p>
            <a:endParaRPr lang="en-US" baseline="0" dirty="0" smtClean="0"/>
          </a:p>
          <a:p>
            <a:r>
              <a:rPr lang="en-US" i="1" baseline="0" dirty="0" smtClean="0"/>
              <a:t>Note:</a:t>
            </a:r>
            <a:r>
              <a:rPr lang="en-US" baseline="0" dirty="0" smtClean="0"/>
              <a:t> Although this is published annually, it is not an “Annual report.”</a:t>
            </a:r>
          </a:p>
          <a:p>
            <a:endParaRPr lang="en-US" baseline="0" dirty="0" smtClean="0"/>
          </a:p>
          <a:p>
            <a:r>
              <a:rPr lang="en-US" i="1" baseline="0" dirty="0" smtClean="0"/>
              <a:t>Note:</a:t>
            </a:r>
            <a:r>
              <a:rPr lang="en-US" baseline="0" dirty="0" smtClean="0"/>
              <a:t> $v Handbooks, manuals, etc. is one of the form subdivisions that the Subject Headings Manual (H 1927) says not to add $v Periodicals to:</a:t>
            </a:r>
          </a:p>
          <a:p>
            <a:endParaRPr lang="en-US" baseline="0" dirty="0" smtClean="0"/>
          </a:p>
          <a:p>
            <a:r>
              <a:rPr lang="en-US" b="0" i="0" u="none" strike="noStrike" dirty="0" smtClean="0">
                <a:effectLst/>
              </a:rPr>
              <a:t>Do not use –</a:t>
            </a:r>
            <a:r>
              <a:rPr lang="en-US" b="1" i="0" u="none" strike="noStrike" dirty="0" smtClean="0">
                <a:effectLst/>
              </a:rPr>
              <a:t>Periodicals</a:t>
            </a:r>
            <a:r>
              <a:rPr lang="en-US" b="0" i="0" u="none" strike="noStrike" dirty="0" smtClean="0">
                <a:effectLst/>
              </a:rPr>
              <a:t> as a further subdivision under the following form subdivisions: </a:t>
            </a:r>
            <a:endParaRPr lang="en-US" dirty="0" smtClean="0"/>
          </a:p>
          <a:p>
            <a:r>
              <a:rPr lang="en-US" b="0" i="0" u="none" strike="noStrike" dirty="0" smtClean="0">
                <a:effectLst/>
              </a:rPr>
              <a:t>–Amateurs' manuals </a:t>
            </a:r>
            <a:br>
              <a:rPr lang="en-US" b="0" i="0" u="none" strike="noStrike" dirty="0" smtClean="0">
                <a:effectLst/>
              </a:rPr>
            </a:br>
            <a:r>
              <a:rPr lang="en-US" b="0" i="0" u="none" strike="noStrike" dirty="0" smtClean="0">
                <a:effectLst/>
              </a:rPr>
              <a:t>–Atlases </a:t>
            </a:r>
            <a:br>
              <a:rPr lang="en-US" b="0" i="0" u="none" strike="noStrike" dirty="0" smtClean="0">
                <a:effectLst/>
              </a:rPr>
            </a:br>
            <a:r>
              <a:rPr lang="en-US" b="0" i="0" u="none" strike="noStrike" dirty="0" smtClean="0">
                <a:effectLst/>
              </a:rPr>
              <a:t>–Calendars </a:t>
            </a:r>
            <a:br>
              <a:rPr lang="en-US" b="0" i="0" u="none" strike="noStrike" dirty="0" smtClean="0">
                <a:effectLst/>
              </a:rPr>
            </a:br>
            <a:r>
              <a:rPr lang="en-US" b="0" i="0" u="none" strike="noStrike" dirty="0" smtClean="0">
                <a:effectLst/>
              </a:rPr>
              <a:t>–Cases </a:t>
            </a:r>
            <a:br>
              <a:rPr lang="en-US" b="0" i="0" u="none" strike="noStrike" dirty="0" smtClean="0">
                <a:effectLst/>
              </a:rPr>
            </a:br>
            <a:r>
              <a:rPr lang="en-US" b="0" i="0" u="none" strike="noStrike" dirty="0" smtClean="0">
                <a:effectLst/>
              </a:rPr>
              <a:t>–Congresses </a:t>
            </a:r>
            <a:br>
              <a:rPr lang="en-US" b="0" i="0" u="none" strike="noStrike" dirty="0" smtClean="0">
                <a:effectLst/>
              </a:rPr>
            </a:br>
            <a:r>
              <a:rPr lang="en-US" b="0" i="0" u="none" strike="noStrike" dirty="0" smtClean="0">
                <a:effectLst/>
              </a:rPr>
              <a:t>–Databases </a:t>
            </a:r>
            <a:br>
              <a:rPr lang="en-US" b="0" i="0" u="none" strike="noStrike" dirty="0" smtClean="0">
                <a:effectLst/>
              </a:rPr>
            </a:br>
            <a:r>
              <a:rPr lang="en-US" b="0" i="0" u="none" strike="noStrike" dirty="0" smtClean="0">
                <a:effectLst/>
              </a:rPr>
              <a:t>–Dictionaries </a:t>
            </a:r>
            <a:br>
              <a:rPr lang="en-US" b="0" i="0" u="none" strike="noStrike" dirty="0" smtClean="0">
                <a:effectLst/>
              </a:rPr>
            </a:br>
            <a:r>
              <a:rPr lang="en-US" b="0" i="0" u="none" strike="noStrike" dirty="0" smtClean="0">
                <a:effectLst/>
              </a:rPr>
              <a:t>–Digests </a:t>
            </a:r>
            <a:br>
              <a:rPr lang="en-US" b="0" i="0" u="none" strike="noStrike" dirty="0" smtClean="0">
                <a:effectLst/>
              </a:rPr>
            </a:br>
            <a:r>
              <a:rPr lang="en-US" b="0" i="0" u="none" strike="noStrike" dirty="0" smtClean="0">
                <a:effectLst/>
              </a:rPr>
              <a:t>–Directories </a:t>
            </a:r>
            <a:br>
              <a:rPr lang="en-US" b="0" i="0" u="none" strike="noStrike" dirty="0" smtClean="0">
                <a:effectLst/>
              </a:rPr>
            </a:br>
            <a:r>
              <a:rPr lang="en-US" b="0" i="0" u="none" strike="noStrike" dirty="0" smtClean="0">
                <a:effectLst/>
              </a:rPr>
              <a:t>–Encyclopedias </a:t>
            </a:r>
            <a:br>
              <a:rPr lang="en-US" b="0" i="0" u="none" strike="noStrike" dirty="0" smtClean="0">
                <a:effectLst/>
              </a:rPr>
            </a:br>
            <a:r>
              <a:rPr lang="en-US" b="0" i="0" u="none" strike="noStrike" dirty="0" smtClean="0">
                <a:effectLst/>
              </a:rPr>
              <a:t>–Gazetteers </a:t>
            </a:r>
            <a:br>
              <a:rPr lang="en-US" b="0" i="0" u="none" strike="noStrike" dirty="0" smtClean="0">
                <a:effectLst/>
              </a:rPr>
            </a:br>
            <a:r>
              <a:rPr lang="en-US" b="0" i="0" u="none" strike="noStrike" dirty="0" smtClean="0">
                <a:effectLst/>
              </a:rPr>
              <a:t>–Guidebooks </a:t>
            </a:r>
            <a:endParaRPr lang="en-US" dirty="0" smtClean="0">
              <a:effectLst/>
            </a:endParaRPr>
          </a:p>
          <a:p>
            <a:r>
              <a:rPr lang="en-US" b="0" i="0" u="none" strike="noStrike" dirty="0" smtClean="0">
                <a:effectLst/>
              </a:rPr>
              <a:t>–Handbooks, manuals, etc. </a:t>
            </a:r>
            <a:br>
              <a:rPr lang="en-US" b="0" i="0" u="none" strike="noStrike" dirty="0" smtClean="0">
                <a:effectLst/>
              </a:rPr>
            </a:br>
            <a:r>
              <a:rPr lang="en-US" b="0" i="0" u="none" strike="noStrike" dirty="0" smtClean="0">
                <a:effectLst/>
              </a:rPr>
              <a:t>–Juvenile films </a:t>
            </a:r>
            <a:br>
              <a:rPr lang="en-US" b="0" i="0" u="none" strike="noStrike" dirty="0" smtClean="0">
                <a:effectLst/>
              </a:rPr>
            </a:br>
            <a:r>
              <a:rPr lang="en-US" b="0" i="0" u="none" strike="noStrike" dirty="0" smtClean="0">
                <a:effectLst/>
              </a:rPr>
              <a:t>–Juvenile literature </a:t>
            </a:r>
            <a:br>
              <a:rPr lang="en-US" b="0" i="0" u="none" strike="noStrike" dirty="0" smtClean="0">
                <a:effectLst/>
              </a:rPr>
            </a:br>
            <a:r>
              <a:rPr lang="en-US" b="0" i="0" u="none" strike="noStrike" dirty="0" smtClean="0">
                <a:effectLst/>
              </a:rPr>
              <a:t>–Juvenile sound recordings </a:t>
            </a:r>
            <a:br>
              <a:rPr lang="en-US" b="0" i="0" u="none" strike="noStrike" dirty="0" smtClean="0">
                <a:effectLst/>
              </a:rPr>
            </a:br>
            <a:r>
              <a:rPr lang="en-US" b="0" i="0" u="none" strike="noStrike" dirty="0" smtClean="0">
                <a:effectLst/>
              </a:rPr>
              <a:t>–Laboratory manuals </a:t>
            </a:r>
            <a:br>
              <a:rPr lang="en-US" b="0" i="0" u="none" strike="noStrike" dirty="0" smtClean="0">
                <a:effectLst/>
              </a:rPr>
            </a:br>
            <a:r>
              <a:rPr lang="en-US" b="0" i="0" u="none" strike="noStrike" dirty="0" smtClean="0">
                <a:effectLst/>
              </a:rPr>
              <a:t>–Maps </a:t>
            </a:r>
            <a:br>
              <a:rPr lang="en-US" b="0" i="0" u="none" strike="noStrike" dirty="0" smtClean="0">
                <a:effectLst/>
              </a:rPr>
            </a:br>
            <a:r>
              <a:rPr lang="en-US" b="0" i="0" u="none" strike="noStrike" dirty="0" smtClean="0">
                <a:effectLst/>
              </a:rPr>
              <a:t>–Newspapers </a:t>
            </a:r>
            <a:br>
              <a:rPr lang="en-US" b="0" i="0" u="none" strike="noStrike" dirty="0" smtClean="0">
                <a:effectLst/>
              </a:rPr>
            </a:br>
            <a:r>
              <a:rPr lang="en-US" b="0" i="0" u="none" strike="noStrike" dirty="0" smtClean="0">
                <a:effectLst/>
              </a:rPr>
              <a:t>–Observer's manuals </a:t>
            </a:r>
            <a:br>
              <a:rPr lang="en-US" b="0" i="0" u="none" strike="noStrike" dirty="0" smtClean="0">
                <a:effectLst/>
              </a:rPr>
            </a:br>
            <a:r>
              <a:rPr lang="en-US" b="0" i="0" u="none" strike="noStrike" dirty="0" smtClean="0">
                <a:effectLst/>
              </a:rPr>
              <a:t>–Outlines, syllabi, etc. </a:t>
            </a:r>
            <a:br>
              <a:rPr lang="en-US" b="0" i="0" u="none" strike="noStrike" dirty="0" smtClean="0">
                <a:effectLst/>
              </a:rPr>
            </a:br>
            <a:r>
              <a:rPr lang="en-US" b="0" i="0" u="none" strike="noStrike" dirty="0" smtClean="0">
                <a:effectLst/>
              </a:rPr>
              <a:t>–Photo maps </a:t>
            </a:r>
            <a:br>
              <a:rPr lang="en-US" b="0" i="0" u="none" strike="noStrike" dirty="0" smtClean="0">
                <a:effectLst/>
              </a:rPr>
            </a:br>
            <a:r>
              <a:rPr lang="en-US" b="0" i="0" u="none" strike="noStrike" dirty="0" smtClean="0">
                <a:effectLst/>
              </a:rPr>
              <a:t>–Registers </a:t>
            </a:r>
            <a:br>
              <a:rPr lang="en-US" b="0" i="0" u="none" strike="noStrike" dirty="0" smtClean="0">
                <a:effectLst/>
              </a:rPr>
            </a:br>
            <a:r>
              <a:rPr lang="en-US" b="0" i="0" u="none" strike="noStrike" dirty="0" smtClean="0">
                <a:effectLst/>
              </a:rPr>
              <a:t>–Telephone directories </a:t>
            </a:r>
            <a:endParaRPr lang="en-US" dirty="0" smtClean="0">
              <a:effectLst/>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096463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560387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the second publication shown in the slide.</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9565067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 have not shown</a:t>
            </a:r>
            <a:r>
              <a:rPr lang="en-US" baseline="0" dirty="0" smtClean="0"/>
              <a:t> all of the subjects that were assigned to this work, just the first two.</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911986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839461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42389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7595538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3416551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6539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696015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Artists</a:t>
            </a:r>
            <a:r>
              <a:rPr lang="en-US" b="1" dirty="0" smtClean="0"/>
              <a:t>’ books</a:t>
            </a:r>
            <a:r>
              <a:rPr lang="en-US" b="0" dirty="0" smtClean="0"/>
              <a:t> </a:t>
            </a:r>
            <a:r>
              <a:rPr lang="en-US" b="0" dirty="0" smtClean="0"/>
              <a:t>(as of December</a:t>
            </a:r>
            <a:r>
              <a:rPr lang="en-US" b="0" baseline="0" dirty="0" smtClean="0"/>
              <a:t> 2017) </a:t>
            </a:r>
            <a:r>
              <a:rPr lang="en-US" b="0" dirty="0" smtClean="0"/>
              <a:t>is </a:t>
            </a:r>
            <a:r>
              <a:rPr lang="en-US" b="0" dirty="0" smtClean="0"/>
              <a:t>not yet in LCGFT, so the term is coded here with</a:t>
            </a:r>
            <a:r>
              <a:rPr lang="en-US" b="0" baseline="0" dirty="0" smtClean="0"/>
              <a:t> a second indicator value of 0, meaning that the term is from LCSH.  However, this term will be coming into LCGFT through the upcoming project to add art terms.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890144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667158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Guidebooks. $2 </a:t>
            </a:r>
            <a:r>
              <a:rPr lang="en-US" dirty="0" err="1" smtClean="0"/>
              <a:t>lcgft</a:t>
            </a:r>
            <a:endParaRPr lang="en-US" dirty="0" smtClean="0"/>
          </a:p>
          <a:p>
            <a:endParaRPr lang="en-US" dirty="0" smtClean="0"/>
          </a:p>
          <a:p>
            <a:r>
              <a:rPr lang="en-US" dirty="0" smtClean="0"/>
              <a:t>Subjects assigned:</a:t>
            </a:r>
          </a:p>
          <a:p>
            <a:endParaRPr lang="en-US" dirty="0" smtClean="0"/>
          </a:p>
          <a:p>
            <a:r>
              <a:rPr lang="en-US" dirty="0" smtClean="0"/>
              <a:t>650 _0 Popular music $z California $z San Francisco $x History and criticism.</a:t>
            </a:r>
          </a:p>
          <a:p>
            <a:r>
              <a:rPr lang="en-US" dirty="0" smtClean="0"/>
              <a:t>650 _0 Musical landmarks $z California $z San Francisco $v Guidebooks.</a:t>
            </a:r>
          </a:p>
          <a:p>
            <a:r>
              <a:rPr lang="en-US" dirty="0" smtClean="0"/>
              <a:t>651 _0 San Francisco (Calif</a:t>
            </a:r>
            <a:r>
              <a:rPr lang="en-US" smtClean="0"/>
              <a:t>.) $v </a:t>
            </a:r>
            <a:r>
              <a:rPr lang="en-US" dirty="0" smtClean="0"/>
              <a:t>Guidebooks.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742194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t>
            </a:r>
          </a:p>
          <a:p>
            <a:endParaRPr lang="en-US" baseline="0" dirty="0" smtClean="0"/>
          </a:p>
          <a:p>
            <a:r>
              <a:rPr lang="en-US" baseline="0" dirty="0" smtClean="0"/>
              <a:t>655 _7 </a:t>
            </a:r>
            <a:r>
              <a:rPr lang="en-US" baseline="0" dirty="0" smtClean="0"/>
              <a:t> Personal </a:t>
            </a:r>
            <a:r>
              <a:rPr lang="en-US" baseline="0" dirty="0" smtClean="0"/>
              <a:t>correspondence. $2 </a:t>
            </a:r>
            <a:r>
              <a:rPr lang="en-US" baseline="0" dirty="0" err="1" smtClean="0"/>
              <a:t>lcgft</a:t>
            </a:r>
            <a:endParaRPr lang="en-US" baseline="0" dirty="0" smtClean="0"/>
          </a:p>
          <a:p>
            <a:r>
              <a:rPr lang="en-US" baseline="0" dirty="0" smtClean="0"/>
              <a:t>655 _7  Speeches.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812822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Exhibition catalogs. $2 </a:t>
            </a:r>
            <a:r>
              <a:rPr lang="en-US" baseline="0" dirty="0" err="1" smtClean="0"/>
              <a:t>lcgft</a:t>
            </a:r>
            <a:endParaRPr lang="en-US" baseline="0" dirty="0" smtClean="0"/>
          </a:p>
          <a:p>
            <a:endParaRPr lang="en-US" baseline="0" dirty="0" smtClean="0"/>
          </a:p>
          <a:p>
            <a:r>
              <a:rPr lang="en-US" baseline="0" dirty="0" smtClean="0"/>
              <a:t>Perhaps also:</a:t>
            </a:r>
          </a:p>
          <a:p>
            <a:endParaRPr lang="en-US" baseline="0" dirty="0" smtClean="0"/>
          </a:p>
          <a:p>
            <a:r>
              <a:rPr lang="en-US" baseline="0" dirty="0" smtClean="0"/>
              <a:t>655 _7  Illustrated works. $2 </a:t>
            </a:r>
            <a:r>
              <a:rPr lang="en-US" baseline="0" dirty="0" err="1" smtClean="0"/>
              <a:t>lcgft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010904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Dictionaries. $2 </a:t>
            </a:r>
            <a:r>
              <a:rPr lang="en-US" baseline="0" dirty="0" err="1" smtClean="0"/>
              <a:t>lcgft</a:t>
            </a:r>
            <a:endParaRPr lang="en-US" baseline="0" dirty="0" smtClean="0"/>
          </a:p>
          <a:p>
            <a:endParaRPr lang="en-US" baseline="0" dirty="0" smtClean="0"/>
          </a:p>
          <a:p>
            <a:r>
              <a:rPr lang="en-US" i="1" baseline="0" dirty="0" smtClean="0"/>
              <a:t>Note: </a:t>
            </a:r>
            <a:r>
              <a:rPr lang="en-US" i="0" baseline="0" dirty="0" smtClean="0"/>
              <a:t>In December 2017, a more specific term, </a:t>
            </a:r>
            <a:r>
              <a:rPr lang="en-US" b="1" i="0" baseline="0" dirty="0" smtClean="0"/>
              <a:t>Multilingual dictionaries</a:t>
            </a:r>
            <a:r>
              <a:rPr lang="en-US" i="0" baseline="0" dirty="0" smtClean="0"/>
              <a:t>, was added to LCGFT.</a:t>
            </a:r>
            <a:endParaRPr lang="en-US" i="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397203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Obituaries.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32625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Biographies.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065223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Conference papers and proceedings.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1846452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a:t>
            </a:r>
            <a:r>
              <a:rPr lang="en-US" baseline="0" dirty="0" smtClean="0"/>
              <a:t>  Family histories.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08681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a:t>
            </a:r>
            <a:r>
              <a:rPr lang="en-US" sz="1200" b="0" kern="1200" dirty="0" smtClean="0">
                <a:solidFill>
                  <a:schemeClr val="tx1"/>
                </a:solidFill>
                <a:effectLst/>
                <a:latin typeface="+mn-lt"/>
                <a:ea typeface="+mn-ea"/>
                <a:cs typeface="+mn-cs"/>
              </a:rPr>
              <a:t>ALA/ALCTS/</a:t>
            </a:r>
            <a:r>
              <a:rPr lang="en-US" sz="1200" b="0" kern="1200" dirty="0" err="1" smtClean="0">
                <a:solidFill>
                  <a:schemeClr val="tx1"/>
                </a:solidFill>
                <a:effectLst/>
                <a:latin typeface="+mn-lt"/>
                <a:ea typeface="+mn-ea"/>
                <a:cs typeface="+mn-cs"/>
              </a:rPr>
              <a:t>CaMMS</a:t>
            </a:r>
            <a:r>
              <a:rPr lang="en-US" sz="1200" b="0" kern="1200" dirty="0" smtClean="0">
                <a:solidFill>
                  <a:schemeClr val="tx1"/>
                </a:solidFill>
                <a:effectLst/>
                <a:latin typeface="+mn-lt"/>
                <a:ea typeface="+mn-ea"/>
                <a:cs typeface="+mn-cs"/>
              </a:rPr>
              <a:t> Subject Analysis Committee Annual Conference, Chicago, Illinois June 24, 2017 Report from the Subcommittee on Genre/Form Implementation (http://connect.ala.org/files/ALA%20Annual%202017%20%20SAC%20GFIS%20Report.docx): “</a:t>
            </a:r>
            <a:r>
              <a:rPr lang="en-US" sz="1200" kern="1200" dirty="0" smtClean="0">
                <a:solidFill>
                  <a:schemeClr val="tx1"/>
                </a:solidFill>
                <a:effectLst/>
                <a:latin typeface="+mn-lt"/>
                <a:ea typeface="+mn-ea"/>
                <a:cs typeface="+mn-cs"/>
              </a:rPr>
              <a:t>The Working Group (WG) on Genre/Form of Videogames selected 75 terms from an initial list of hundreds. The WG proceeded to create authority records, and by the time of ALA Annual they had already created records for 55 of the 75 terms. By ALA Midwinter 2018 the WG plans to add scope notes to authority records for all 75 genre terms. Conceivably the specialists at PSD will not be ready to incorporate the production of this new vocabulary to their current list of priorities in the near future. However the WG on Genre/Form of Videogames has been offered the option of adding the vocabulary to the Open Data Registry under the sponsorship of Online Audiovisual Catalogers (OLAC). In that case the G/F of Videogames would be published under the patronage of the Subject Analysis Committee (SAC) and the sponsorship of OLAC. The source code that would be used in bibliographic records would then be $2 </a:t>
            </a:r>
            <a:r>
              <a:rPr lang="en-US" sz="1200" kern="1200" dirty="0" err="1" smtClean="0">
                <a:solidFill>
                  <a:schemeClr val="tx1"/>
                </a:solidFill>
                <a:effectLst/>
                <a:latin typeface="+mn-lt"/>
                <a:ea typeface="+mn-ea"/>
                <a:cs typeface="+mn-cs"/>
              </a:rPr>
              <a:t>olac</a:t>
            </a:r>
            <a:r>
              <a:rPr lang="en-US" sz="1200" kern="1200" dirty="0" smtClean="0">
                <a:solidFill>
                  <a:schemeClr val="tx1"/>
                </a:solidFill>
                <a:effectLst/>
                <a:latin typeface="+mn-lt"/>
                <a:ea typeface="+mn-ea"/>
                <a:cs typeface="+mn-cs"/>
              </a:rPr>
              <a:t>. There might still be a chance that PSD will make a favorable decision by the time ALA Midwinter 2018 opens.”</a:t>
            </a:r>
          </a:p>
          <a:p>
            <a:endParaRPr lang="en-US" sz="1200" b="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2919092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Reference works. $2 </a:t>
            </a:r>
            <a:r>
              <a:rPr lang="en-US" dirty="0" err="1" smtClean="0"/>
              <a:t>lcgft</a:t>
            </a:r>
            <a:endParaRPr lang="en-US" dirty="0" smtClean="0"/>
          </a:p>
          <a:p>
            <a:r>
              <a:rPr lang="en-US" dirty="0" smtClean="0"/>
              <a:t>655 _7 </a:t>
            </a:r>
            <a:r>
              <a:rPr lang="en-US" baseline="0" dirty="0" smtClean="0"/>
              <a:t> Illustrated works. $2 </a:t>
            </a:r>
            <a:r>
              <a:rPr lang="en-US" baseline="0" dirty="0" err="1" smtClean="0"/>
              <a:t>lcgft</a:t>
            </a:r>
            <a:endParaRPr lang="en-US" baseline="0" dirty="0" smtClean="0"/>
          </a:p>
          <a:p>
            <a:endParaRPr lang="en-US" baseline="0" dirty="0" smtClean="0"/>
          </a:p>
          <a:p>
            <a:r>
              <a:rPr lang="en-US" baseline="0" dirty="0" smtClean="0"/>
              <a:t>or perhaps</a:t>
            </a:r>
          </a:p>
          <a:p>
            <a:endParaRPr lang="en-US" baseline="0" dirty="0" smtClean="0"/>
          </a:p>
          <a:p>
            <a:r>
              <a:rPr lang="en-US" baseline="0" dirty="0" smtClean="0"/>
              <a:t>655 _7  Trivia and miscellanea. $2 </a:t>
            </a:r>
            <a:r>
              <a:rPr lang="en-US" baseline="0" dirty="0" err="1" smtClean="0"/>
              <a:t>lcgft</a:t>
            </a:r>
            <a:endParaRPr lang="en-US" baseline="0" dirty="0" smtClean="0"/>
          </a:p>
          <a:p>
            <a:r>
              <a:rPr lang="en-US" baseline="0" dirty="0" smtClean="0"/>
              <a:t>655 _7  Illustrated works.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44838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Academic theses.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3939772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Self-help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5239376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Picture books. $2 </a:t>
            </a:r>
            <a:r>
              <a:rPr lang="en-US" dirty="0" err="1" smtClean="0"/>
              <a:t>lcgft</a:t>
            </a:r>
            <a:endParaRPr lang="en-US" dirty="0" smtClean="0"/>
          </a:p>
          <a:p>
            <a:r>
              <a:rPr lang="en-US" dirty="0" smtClean="0"/>
              <a:t>655 _7</a:t>
            </a:r>
            <a:r>
              <a:rPr lang="en-US" baseline="0" dirty="0" smtClean="0"/>
              <a:t>  Fiction. $2 </a:t>
            </a:r>
            <a:r>
              <a:rPr lang="en-US" baseline="0" dirty="0" err="1" smtClean="0"/>
              <a:t>lcgft</a:t>
            </a:r>
            <a:endParaRPr lang="en-US" baseline="0" dirty="0" smtClean="0"/>
          </a:p>
          <a:p>
            <a:endParaRPr lang="en-US" baseline="0" dirty="0" smtClean="0"/>
          </a:p>
          <a:p>
            <a:r>
              <a:rPr lang="en-US" baseline="0" dirty="0" smtClean="0"/>
              <a:t>For children’s picture books, neither </a:t>
            </a:r>
            <a:r>
              <a:rPr lang="en-US" b="1" baseline="0" dirty="0" smtClean="0"/>
              <a:t>Novels</a:t>
            </a:r>
            <a:r>
              <a:rPr lang="en-US" b="0" baseline="0" dirty="0" smtClean="0"/>
              <a:t> nor </a:t>
            </a:r>
            <a:r>
              <a:rPr lang="en-US" b="1" baseline="0" dirty="0" smtClean="0"/>
              <a:t>Short stories</a:t>
            </a:r>
            <a:r>
              <a:rPr lang="en-US" b="0" baseline="0" dirty="0" smtClean="0"/>
              <a:t> seems appropriate, so probably the best choice is </a:t>
            </a:r>
            <a:r>
              <a:rPr lang="en-US" b="1" baseline="0" dirty="0" smtClean="0"/>
              <a:t>Fiction</a:t>
            </a:r>
            <a:r>
              <a:rPr lang="en-US" b="0"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93</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969681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True adventure stories. $2 </a:t>
            </a:r>
            <a:r>
              <a:rPr lang="en-US" dirty="0" err="1" smtClean="0"/>
              <a:t>lcgft</a:t>
            </a:r>
            <a:endParaRPr lang="en-US" dirty="0" smtClean="0"/>
          </a:p>
          <a:p>
            <a:endParaRPr lang="en-US" dirty="0" smtClean="0"/>
          </a:p>
          <a:p>
            <a:r>
              <a:rPr lang="en-US" dirty="0" smtClean="0"/>
              <a:t>perhaps</a:t>
            </a:r>
            <a:r>
              <a:rPr lang="en-US" baseline="0" dirty="0" smtClean="0"/>
              <a:t> also  655 _7  Personal narratives.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0554800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Zines. $2 </a:t>
            </a:r>
            <a:r>
              <a:rPr lang="en-US" dirty="0" err="1" smtClean="0"/>
              <a:t>lcgft</a:t>
            </a:r>
            <a:endParaRPr lang="en-US" dirty="0" smtClean="0"/>
          </a:p>
          <a:p>
            <a:r>
              <a:rPr lang="en-US" dirty="0" smtClean="0"/>
              <a:t>655 _7  Illustrated works. $2 </a:t>
            </a:r>
            <a:r>
              <a:rPr lang="en-US" dirty="0" err="1" smtClean="0"/>
              <a:t>lcgft</a:t>
            </a:r>
            <a:endParaRPr lang="en-US" dirty="0" smtClean="0"/>
          </a:p>
          <a:p>
            <a:endParaRPr lang="en-US" dirty="0" smtClean="0"/>
          </a:p>
          <a:p>
            <a:r>
              <a:rPr lang="en-US" dirty="0" smtClean="0"/>
              <a:t>or</a:t>
            </a:r>
          </a:p>
          <a:p>
            <a:endParaRPr lang="en-US" dirty="0" smtClean="0"/>
          </a:p>
          <a:p>
            <a:r>
              <a:rPr lang="en-US" dirty="0" smtClean="0"/>
              <a:t>655 _7  Zines. $2 </a:t>
            </a:r>
            <a:r>
              <a:rPr lang="en-US" dirty="0" err="1" smtClean="0"/>
              <a:t>lcgft</a:t>
            </a:r>
            <a:endParaRPr lang="en-US" dirty="0" smtClean="0"/>
          </a:p>
          <a:p>
            <a:r>
              <a:rPr lang="en-US" dirty="0" smtClean="0"/>
              <a:t>655 _7</a:t>
            </a:r>
            <a:r>
              <a:rPr lang="en-US" baseline="0" dirty="0" smtClean="0"/>
              <a:t>  Comics (Graphic works) $2 </a:t>
            </a:r>
            <a:r>
              <a:rPr lang="en-US" baseline="0" dirty="0" err="1" smtClean="0"/>
              <a:t>lcgft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355522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Recipes. $2 </a:t>
            </a:r>
            <a:r>
              <a:rPr lang="en-US" dirty="0" err="1" smtClean="0"/>
              <a:t>lcgft</a:t>
            </a:r>
            <a:endParaRPr lang="en-US" dirty="0" smtClean="0"/>
          </a:p>
          <a:p>
            <a:r>
              <a:rPr lang="en-US" dirty="0" smtClean="0"/>
              <a:t>655 _7  Blogs.</a:t>
            </a:r>
            <a:r>
              <a:rPr lang="en-US" baseline="0" dirty="0" smtClean="0"/>
              <a:t>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8959061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Periodicals.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350170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Newsletters.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98</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0074798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Guidebooks.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99</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93567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0339FA-6DCA-45EB-A9F2-CFB95D01D0F7}" type="datetime1">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78909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0D250-91FC-4136-BA5C-52F8A309BF73}" type="datetime1">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13539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F5339-B367-4203-9655-459FEDDCDC0B}" type="datetime1">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126616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AEB0F-4B5F-4423-8130-9AFD1E1A460F}" type="datetime1">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0269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7975D0-17F0-4D11-9FB4-69436C329A23}" type="datetime1">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00704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633F09-A2F4-4509-8406-A6B72095C260}" type="datetime1">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60621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A6982-4774-4577-998E-62D1495ACEC9}" type="datetime1">
              <a:rPr lang="en-US" smtClean="0"/>
              <a:t>12/15/2017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95595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7F23CA-CD98-459C-A667-25693602256A}" type="datetime1">
              <a:rPr lang="en-US" smtClean="0"/>
              <a:t>12/15/2017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94793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46BD35-1D1A-44FD-A664-8578D966FE43}" type="datetime1">
              <a:rPr lang="en-US" smtClean="0"/>
              <a:t>12/15/2017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87649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5E86E9-3E50-4149-A662-18B97FDBF09B}" type="datetime1">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95741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729156-A468-4C28-805A-83515450CCF8}" type="datetime1">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28354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4D223-285C-40A9-AB84-0E098563C190}" type="datetime1">
              <a:rPr lang="en-US" smtClean="0"/>
              <a:t>12/15/2017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A331D-2EB0-4CEE-8662-2FAB66802E28}" type="slidenum">
              <a:rPr lang="en-US" smtClean="0"/>
              <a:t>‹#›</a:t>
            </a:fld>
            <a:endParaRPr lang="en-US"/>
          </a:p>
        </p:txBody>
      </p:sp>
    </p:spTree>
    <p:extLst>
      <p:ext uri="{BB962C8B-B14F-4D97-AF65-F5344CB8AC3E}">
        <p14:creationId xmlns:p14="http://schemas.microsoft.com/office/powerpoint/2010/main" val="37421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loc.gov/aba/publications/FreeLCGFT/GENRE.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authorities.loc.gov/" TargetMode="External"/><Relationship Id="rId4" Type="http://schemas.openxmlformats.org/officeDocument/2006/relationships/hyperlink" Target="http://id.loc.gov/authorities/genreForms.html"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2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13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35.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png"/></Relationships>
</file>

<file path=ppt/slides/_rels/slide136.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23.jpg"/><Relationship Id="rId7" Type="http://schemas.openxmlformats.org/officeDocument/2006/relationships/image" Target="../media/image127.jp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 Id="rId9" Type="http://schemas.openxmlformats.org/officeDocument/2006/relationships/image" Target="../media/image129.jp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c.ymcdn.com/sites/www.musiclibraryassoc.org/resource/resmgr/BCC_Genre_Form_Task_Force/BestPractices160621.pdf"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www.loc.gov/aba/publications/FreeLCDGT/freelcdgt.html" TargetMode="External"/><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loc.gov/standards/sourcelist/subject.html" TargetMode="External"/><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hyperlink" Target="https://www.loc.gov/aba/publications/FreeLCDGT/DEMOGRAPHIC.pdf" TargetMode="External"/><Relationship Id="rId7" Type="http://schemas.openxmlformats.org/officeDocument/2006/relationships/hyperlink" Target="http://classificationweb.net/LCDGT/" TargetMode="External"/><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hyperlink" Target="http://www.loc.gov/rss" TargetMode="External"/><Relationship Id="rId5" Type="http://schemas.openxmlformats.org/officeDocument/2006/relationships/hyperlink" Target="http://www.loc.gov/aba/cataloging/subject/weeklylists" TargetMode="External"/><Relationship Id="rId4" Type="http://schemas.openxmlformats.org/officeDocument/2006/relationships/hyperlink" Target="http://www.netanelganin.com/projects/lcdgt/lcdgt.html"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openxmlformats.org/officeDocument/2006/relationships/hyperlink" Target="https://www.loc.gov/aba/publications/FreeLCDGT/freelcdgt.html"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1.xml"/><Relationship Id="rId1" Type="http://schemas.openxmlformats.org/officeDocument/2006/relationships/slideLayout" Target="../slideLayouts/slideLayout7.xml"/><Relationship Id="rId4" Type="http://schemas.openxmlformats.org/officeDocument/2006/relationships/hyperlink" Target="http://www.netanelganin.com/projects/lcdgt/lcdgt.html"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2.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8.xm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212.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21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hyperlink" Target="http://id.loc.gov/vocabulary/relators/trl" TargetMode="External"/><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notesSlide" Target="../notesSlides/notesSlide240.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24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41.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24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45.xml"/><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24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46.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s>
</file>

<file path=ppt/slides/_rels/slide247.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248.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249.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50.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251.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252.xml"/><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png"/></Relationships>
</file>

<file path=ppt/slides/_rels/slide25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56.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25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57.xml"/><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hyperlink" Target="http://www.loc.gov/aba/pcc/saco/SACOMentors.html" TargetMode="External"/><Relationship Id="rId2" Type="http://schemas.openxmlformats.org/officeDocument/2006/relationships/notesSlide" Target="../notesSlides/notesSlide260.xml"/><Relationship Id="rId1" Type="http://schemas.openxmlformats.org/officeDocument/2006/relationships/slideLayout" Target="../slideLayouts/slideLayout2.xml"/><Relationship Id="rId5" Type="http://schemas.openxmlformats.org/officeDocument/2006/relationships/hyperlink" Target="https://classificationweb.net/Menu/proposal.html" TargetMode="External"/><Relationship Id="rId4" Type="http://schemas.openxmlformats.org/officeDocument/2006/relationships/hyperlink" Target="https://classificationweb.net/Menu/subject.html" TargetMode="Externa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hyperlink" Target="http://www.loc.gov/aba/pcc/saco/documents/Genre-Form%20Reference%20Sources.pdf" TargetMode="External"/><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276.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85.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214.pn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92.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93.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94.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96.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2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97.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9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303.xml"/><Relationship Id="rId1" Type="http://schemas.openxmlformats.org/officeDocument/2006/relationships/slideLayout" Target="../slideLayouts/slideLayout7.xml"/><Relationship Id="rId4" Type="http://schemas.openxmlformats.org/officeDocument/2006/relationships/image" Target="../media/image224.jpg"/></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06.xml"/><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226.png"/></Relationships>
</file>

<file path=ppt/slides/_rels/slide30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07.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313.xml"/><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31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14.xml"/><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9.png"/></Relationships>
</file>

<file path=ppt/slides/_rels/slide31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15.xml"/><Relationship Id="rId1" Type="http://schemas.openxmlformats.org/officeDocument/2006/relationships/slideLayout" Target="../slideLayouts/slideLayout7.xml"/><Relationship Id="rId5" Type="http://schemas.openxmlformats.org/officeDocument/2006/relationships/image" Target="../media/image243.png"/><Relationship Id="rId4" Type="http://schemas.openxmlformats.org/officeDocument/2006/relationships/image" Target="../media/image242.png"/></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hyperlink" Target="https://www.loc.gov/standards/sourcelist/temporal.html" TargetMode="External"/><Relationship Id="rId2" Type="http://schemas.openxmlformats.org/officeDocument/2006/relationships/notesSlide" Target="../notesSlides/notesSlide323.xml"/><Relationship Id="rId1" Type="http://schemas.openxmlformats.org/officeDocument/2006/relationships/slideLayout" Target="../slideLayouts/slideLayout2.xml"/><Relationship Id="rId4" Type="http://schemas.openxmlformats.org/officeDocument/2006/relationships/hyperlink" Target="https://www.loc.gov/standards/sourcelist/subject.html" TargetMode="External"/></Relationships>
</file>

<file path=ppt/slides/_rels/slide324.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25.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31.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332.xml"/><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333.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notesSlide" Target="../notesSlides/notesSlide333.xml"/><Relationship Id="rId1" Type="http://schemas.openxmlformats.org/officeDocument/2006/relationships/slideLayout" Target="../slideLayouts/slideLayout7.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33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34.xml"/><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9.png"/><Relationship Id="rId4" Type="http://schemas.openxmlformats.org/officeDocument/2006/relationships/image" Target="../media/image258.png"/></Relationships>
</file>

<file path=ppt/slides/_rels/slide33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35.xml"/><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33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36.xml"/><Relationship Id="rId1" Type="http://schemas.openxmlformats.org/officeDocument/2006/relationships/slideLayout" Target="../slideLayouts/slideLayout7.xml"/><Relationship Id="rId5" Type="http://schemas.openxmlformats.org/officeDocument/2006/relationships/image" Target="../media/image256.png"/><Relationship Id="rId4" Type="http://schemas.openxmlformats.org/officeDocument/2006/relationships/image" Target="../media/image262.png"/></Relationships>
</file>

<file path=ppt/slides/_rels/slide33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337.xml"/><Relationship Id="rId1" Type="http://schemas.openxmlformats.org/officeDocument/2006/relationships/slideLayout" Target="../slideLayouts/slideLayout7.xml"/><Relationship Id="rId5" Type="http://schemas.openxmlformats.org/officeDocument/2006/relationships/image" Target="../media/image256.png"/><Relationship Id="rId4" Type="http://schemas.openxmlformats.org/officeDocument/2006/relationships/image" Target="../media/image264.png"/></Relationships>
</file>

<file path=ppt/slides/_rels/slide33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338.xml"/><Relationship Id="rId1" Type="http://schemas.openxmlformats.org/officeDocument/2006/relationships/slideLayout" Target="../slideLayouts/slideLayout7.xml"/><Relationship Id="rId5" Type="http://schemas.openxmlformats.org/officeDocument/2006/relationships/image" Target="../media/image267.png"/><Relationship Id="rId4" Type="http://schemas.openxmlformats.org/officeDocument/2006/relationships/image" Target="../media/image266.png"/></Relationships>
</file>

<file path=ppt/slides/_rels/slide339.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339.xml"/><Relationship Id="rId1" Type="http://schemas.openxmlformats.org/officeDocument/2006/relationships/slideLayout" Target="../slideLayouts/slideLayout7.xml"/><Relationship Id="rId4" Type="http://schemas.openxmlformats.org/officeDocument/2006/relationships/image" Target="../media/image26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40.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341.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342.xml"/><Relationship Id="rId1" Type="http://schemas.openxmlformats.org/officeDocument/2006/relationships/slideLayout" Target="../slideLayouts/slideLayout7.xml"/><Relationship Id="rId4" Type="http://schemas.openxmlformats.org/officeDocument/2006/relationships/image" Target="../media/image273.png"/></Relationships>
</file>

<file path=ppt/slides/_rels/slide34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343.xml"/><Relationship Id="rId1" Type="http://schemas.openxmlformats.org/officeDocument/2006/relationships/slideLayout" Target="../slideLayouts/slideLayout7.xml"/><Relationship Id="rId5" Type="http://schemas.openxmlformats.org/officeDocument/2006/relationships/image" Target="../media/image276.png"/><Relationship Id="rId4" Type="http://schemas.openxmlformats.org/officeDocument/2006/relationships/image" Target="../media/image275.png"/></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3" Type="http://schemas.openxmlformats.org/officeDocument/2006/relationships/hyperlink" Target="http://hdl.handle.net/11213/8146" TargetMode="External"/><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8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9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6476" y="144966"/>
            <a:ext cx="9042315" cy="3222702"/>
          </a:xfrm>
        </p:spPr>
        <p:txBody>
          <a:bodyPr>
            <a:normAutofit/>
          </a:bodyPr>
          <a:lstStyle/>
          <a:p>
            <a:r>
              <a:rPr lang="en-US" sz="5300" b="1" dirty="0"/>
              <a:t>The New World of Genre/Form </a:t>
            </a:r>
            <a:r>
              <a:rPr lang="en-US" sz="5300" b="1" dirty="0" smtClean="0"/>
              <a:t>and </a:t>
            </a:r>
            <a:r>
              <a:rPr lang="en-US" sz="5300" b="1" dirty="0"/>
              <a:t>Demographic Group Terms</a:t>
            </a:r>
            <a:r>
              <a:rPr lang="en-US" b="1" dirty="0"/>
              <a:t/>
            </a:r>
            <a:br>
              <a:rPr lang="en-US" b="1" dirty="0"/>
            </a:br>
            <a:endParaRPr lang="en-US" dirty="0"/>
          </a:p>
        </p:txBody>
      </p:sp>
      <p:sp>
        <p:nvSpPr>
          <p:cNvPr id="3" name="Subtitle 2"/>
          <p:cNvSpPr>
            <a:spLocks noGrp="1"/>
          </p:cNvSpPr>
          <p:nvPr>
            <p:ph type="subTitle" idx="1"/>
          </p:nvPr>
        </p:nvSpPr>
        <p:spPr>
          <a:xfrm>
            <a:off x="1434791" y="2988526"/>
            <a:ext cx="9144000" cy="3869473"/>
          </a:xfrm>
        </p:spPr>
        <p:txBody>
          <a:bodyPr>
            <a:normAutofit lnSpcReduction="10000"/>
          </a:bodyPr>
          <a:lstStyle/>
          <a:p>
            <a:r>
              <a:rPr lang="en-US" sz="3200" dirty="0" smtClean="0"/>
              <a:t>Adam L. Schiff</a:t>
            </a:r>
          </a:p>
          <a:p>
            <a:r>
              <a:rPr lang="en-US" sz="3200" dirty="0" smtClean="0"/>
              <a:t>Principal Cataloger, University of Washington Libraries</a:t>
            </a:r>
          </a:p>
          <a:p>
            <a:r>
              <a:rPr lang="en-US" sz="3200" dirty="0" smtClean="0"/>
              <a:t>aschiff@uw.edu</a:t>
            </a:r>
          </a:p>
          <a:p>
            <a:endParaRPr lang="en-US" sz="2600" dirty="0" smtClean="0"/>
          </a:p>
          <a:p>
            <a:r>
              <a:rPr lang="en-US" sz="2600" dirty="0" smtClean="0"/>
              <a:t>CLA 2017 Preconference</a:t>
            </a:r>
          </a:p>
          <a:p>
            <a:r>
              <a:rPr lang="en-US" sz="2600" dirty="0" smtClean="0"/>
              <a:t>Riverside, California</a:t>
            </a:r>
          </a:p>
          <a:p>
            <a:r>
              <a:rPr lang="en-US" sz="2600" dirty="0" smtClean="0"/>
              <a:t>November 2, 2017</a:t>
            </a:r>
          </a:p>
          <a:p>
            <a:r>
              <a:rPr lang="en-US" sz="2600" dirty="0" smtClean="0"/>
              <a:t>(Updated December 15, 2017)</a:t>
            </a:r>
            <a:endParaRPr lang="en-US" sz="2600" dirty="0"/>
          </a:p>
        </p:txBody>
      </p:sp>
    </p:spTree>
    <p:extLst>
      <p:ext uri="{BB962C8B-B14F-4D97-AF65-F5344CB8AC3E}">
        <p14:creationId xmlns:p14="http://schemas.microsoft.com/office/powerpoint/2010/main" val="3420305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fontScale="90000"/>
          </a:bodyPr>
          <a:lstStyle/>
          <a:p>
            <a:r>
              <a:rPr lang="en-US" dirty="0" smtClean="0">
                <a:latin typeface="+mn-lt"/>
                <a:cs typeface="Arial" panose="020B0604020202020204" pitchFamily="34" charset="0"/>
              </a:rPr>
              <a:t>LC Genre/Form Terms</a:t>
            </a:r>
            <a:endParaRPr lang="en-US" dirty="0">
              <a:latin typeface="+mn-lt"/>
              <a:cs typeface="Arial" panose="020B0604020202020204" pitchFamily="34" charset="0"/>
            </a:endParaRPr>
          </a:p>
        </p:txBody>
      </p:sp>
      <p:sp>
        <p:nvSpPr>
          <p:cNvPr id="3" name="Content Placeholder 2"/>
          <p:cNvSpPr>
            <a:spLocks noGrp="1"/>
          </p:cNvSpPr>
          <p:nvPr>
            <p:ph idx="1"/>
          </p:nvPr>
        </p:nvSpPr>
        <p:spPr>
          <a:xfrm>
            <a:off x="838200" y="1424409"/>
            <a:ext cx="10913198" cy="5297066"/>
          </a:xfrm>
        </p:spPr>
        <p:txBody>
          <a:bodyPr>
            <a:normAutofit lnSpcReduction="10000"/>
          </a:bodyPr>
          <a:lstStyle/>
          <a:p>
            <a:r>
              <a:rPr lang="en-US" dirty="0" smtClean="0"/>
              <a:t>Terms so far for: </a:t>
            </a:r>
            <a:r>
              <a:rPr lang="en-US" dirty="0"/>
              <a:t>cartographic materials, “general” materials (e.g., dictionaries, encyclopedias), law materials, literature, moving images (films and television programs), music, radio programs and other non-musical sound recordings, and religious materials</a:t>
            </a:r>
          </a:p>
          <a:p>
            <a:r>
              <a:rPr lang="en-US" dirty="0" smtClean="0"/>
              <a:t>SACO proposals for </a:t>
            </a:r>
            <a:r>
              <a:rPr lang="en-US" dirty="0"/>
              <a:t>additional terms and </a:t>
            </a:r>
            <a:r>
              <a:rPr lang="en-US" dirty="0" smtClean="0"/>
              <a:t>revisions to existing terms may be made for all of the areas listed above</a:t>
            </a:r>
            <a:endParaRPr lang="en-US" dirty="0">
              <a:solidFill>
                <a:srgbClr val="7030A0"/>
              </a:solidFill>
            </a:endParaRPr>
          </a:p>
          <a:p>
            <a:r>
              <a:rPr lang="en-US" dirty="0" smtClean="0"/>
              <a:t>Upcoming project: ARLIS/NA Cataloging Advisory Committee is preparing an initial group of art terms (to appear late 2017 or 2018)</a:t>
            </a:r>
          </a:p>
          <a:p>
            <a:r>
              <a:rPr lang="en-US" dirty="0" smtClean="0"/>
              <a:t>Potential addition for video game genres through a vocabulary being developed by ALA Subject Analysis Committee Subcommittee on Genre/Form Implementation Working </a:t>
            </a:r>
            <a:r>
              <a:rPr lang="en-US" dirty="0"/>
              <a:t>Group </a:t>
            </a:r>
            <a:r>
              <a:rPr lang="en-US" dirty="0" smtClean="0"/>
              <a:t>on </a:t>
            </a:r>
            <a:r>
              <a:rPr lang="en-US" dirty="0"/>
              <a:t>Genre/Form of </a:t>
            </a:r>
            <a:r>
              <a:rPr lang="en-US" dirty="0" smtClean="0"/>
              <a:t>Videogames. </a:t>
            </a:r>
            <a:r>
              <a:rPr lang="en-US" dirty="0"/>
              <a:t> </a:t>
            </a:r>
            <a:r>
              <a:rPr lang="en-US" dirty="0" smtClean="0"/>
              <a:t>If not added to LCGFT, OLAC may sponsor it as a stand-alone list of terms. </a:t>
            </a:r>
          </a:p>
          <a:p>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10</a:t>
            </a:fld>
            <a:endParaRPr lang="en-US"/>
          </a:p>
        </p:txBody>
      </p:sp>
    </p:spTree>
    <p:extLst>
      <p:ext uri="{BB962C8B-B14F-4D97-AF65-F5344CB8AC3E}">
        <p14:creationId xmlns:p14="http://schemas.microsoft.com/office/powerpoint/2010/main" val="32936321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7649" y="687937"/>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Literature Terms</a:t>
            </a:r>
            <a:endParaRPr lang="en-US" sz="4800" dirty="0"/>
          </a:p>
        </p:txBody>
      </p:sp>
    </p:spTree>
    <p:extLst>
      <p:ext uri="{BB962C8B-B14F-4D97-AF65-F5344CB8AC3E}">
        <p14:creationId xmlns:p14="http://schemas.microsoft.com/office/powerpoint/2010/main" val="7122796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1"/>
            <a:ext cx="10515600" cy="1325563"/>
          </a:xfrm>
        </p:spPr>
        <p:txBody>
          <a:bodyPr/>
          <a:lstStyle/>
          <a:p>
            <a:r>
              <a:rPr lang="en-US" dirty="0" smtClean="0"/>
              <a:t>LCGFT Literature Terms</a:t>
            </a:r>
            <a:endParaRPr lang="en-US" dirty="0"/>
          </a:p>
        </p:txBody>
      </p:sp>
      <p:sp>
        <p:nvSpPr>
          <p:cNvPr id="3" name="Content Placeholder 2"/>
          <p:cNvSpPr>
            <a:spLocks noGrp="1"/>
          </p:cNvSpPr>
          <p:nvPr>
            <p:ph idx="1"/>
          </p:nvPr>
        </p:nvSpPr>
        <p:spPr>
          <a:xfrm>
            <a:off x="637902" y="1314995"/>
            <a:ext cx="11249297" cy="5543005"/>
          </a:xfrm>
        </p:spPr>
        <p:txBody>
          <a:bodyPr>
            <a:normAutofit/>
          </a:bodyPr>
          <a:lstStyle/>
          <a:p>
            <a:endParaRPr lang="en-US" dirty="0" smtClean="0"/>
          </a:p>
          <a:p>
            <a:r>
              <a:rPr lang="en-US" dirty="0" smtClean="0"/>
              <a:t>Top term: </a:t>
            </a:r>
            <a:r>
              <a:rPr lang="en-US" b="1" dirty="0" smtClean="0">
                <a:solidFill>
                  <a:schemeClr val="accent1">
                    <a:lumMod val="75000"/>
                  </a:schemeClr>
                </a:solidFill>
              </a:rPr>
              <a:t>Literature</a:t>
            </a:r>
          </a:p>
          <a:p>
            <a:pPr lvl="1"/>
            <a:r>
              <a:rPr lang="en-US" dirty="0" smtClean="0"/>
              <a:t>Used only for collections of literary works composed of multiple genres/forms to which more specific terms cannot be applied.</a:t>
            </a:r>
          </a:p>
          <a:p>
            <a:pPr marL="457200" lvl="1" indent="0">
              <a:buNone/>
            </a:pPr>
            <a:endParaRPr lang="en-US" dirty="0" smtClean="0"/>
          </a:p>
          <a:p>
            <a:r>
              <a:rPr lang="en-US" dirty="0" smtClean="0"/>
              <a:t>Five high-level terms under </a:t>
            </a:r>
            <a:r>
              <a:rPr lang="en-US" b="1" dirty="0" smtClean="0">
                <a:solidFill>
                  <a:schemeClr val="accent1">
                    <a:lumMod val="75000"/>
                  </a:schemeClr>
                </a:solidFill>
              </a:rPr>
              <a:t>Literature</a:t>
            </a:r>
            <a:r>
              <a:rPr lang="en-US" dirty="0" smtClean="0">
                <a:solidFill>
                  <a:schemeClr val="accent1">
                    <a:lumMod val="75000"/>
                  </a:schemeClr>
                </a:solidFill>
              </a:rPr>
              <a:t>:</a:t>
            </a:r>
            <a:r>
              <a:rPr lang="en-US" b="1" dirty="0" smtClean="0">
                <a:solidFill>
                  <a:schemeClr val="accent1">
                    <a:lumMod val="75000"/>
                  </a:schemeClr>
                </a:solidFill>
              </a:rPr>
              <a:t> </a:t>
            </a:r>
          </a:p>
          <a:p>
            <a:pPr lvl="1"/>
            <a:r>
              <a:rPr lang="en-US" sz="2800" b="1" dirty="0" smtClean="0">
                <a:solidFill>
                  <a:schemeClr val="accent1">
                    <a:lumMod val="75000"/>
                  </a:schemeClr>
                </a:solidFill>
              </a:rPr>
              <a:t>Comics (Graphic works)</a:t>
            </a:r>
            <a:endParaRPr lang="en-US" sz="2800" dirty="0" smtClean="0">
              <a:solidFill>
                <a:schemeClr val="accent1">
                  <a:lumMod val="75000"/>
                </a:schemeClr>
              </a:solidFill>
            </a:endParaRPr>
          </a:p>
          <a:p>
            <a:pPr lvl="1"/>
            <a:r>
              <a:rPr lang="en-US" sz="2800" b="1" dirty="0" smtClean="0">
                <a:solidFill>
                  <a:schemeClr val="accent1">
                    <a:lumMod val="75000"/>
                  </a:schemeClr>
                </a:solidFill>
              </a:rPr>
              <a:t>Drama</a:t>
            </a:r>
            <a:endParaRPr lang="en-US" sz="2800" dirty="0">
              <a:solidFill>
                <a:schemeClr val="accent1">
                  <a:lumMod val="75000"/>
                </a:schemeClr>
              </a:solidFill>
            </a:endParaRPr>
          </a:p>
          <a:p>
            <a:pPr lvl="1"/>
            <a:r>
              <a:rPr lang="en-US" sz="2800" b="1" dirty="0" smtClean="0">
                <a:solidFill>
                  <a:schemeClr val="accent1">
                    <a:lumMod val="75000"/>
                  </a:schemeClr>
                </a:solidFill>
              </a:rPr>
              <a:t>Fiction</a:t>
            </a:r>
            <a:endParaRPr lang="en-US" sz="2800" dirty="0">
              <a:solidFill>
                <a:schemeClr val="accent1">
                  <a:lumMod val="75000"/>
                </a:schemeClr>
              </a:solidFill>
            </a:endParaRPr>
          </a:p>
          <a:p>
            <a:pPr lvl="1"/>
            <a:r>
              <a:rPr lang="en-US" sz="2800" b="1" dirty="0" smtClean="0">
                <a:solidFill>
                  <a:schemeClr val="accent1">
                    <a:lumMod val="75000"/>
                  </a:schemeClr>
                </a:solidFill>
              </a:rPr>
              <a:t>Folk literature</a:t>
            </a:r>
            <a:endParaRPr lang="en-US" sz="2800" dirty="0">
              <a:solidFill>
                <a:schemeClr val="accent1">
                  <a:lumMod val="75000"/>
                </a:schemeClr>
              </a:solidFill>
            </a:endParaRPr>
          </a:p>
          <a:p>
            <a:pPr lvl="1"/>
            <a:r>
              <a:rPr lang="en-US" sz="2800" b="1" dirty="0" smtClean="0">
                <a:solidFill>
                  <a:schemeClr val="accent1">
                    <a:lumMod val="75000"/>
                  </a:schemeClr>
                </a:solidFill>
              </a:rPr>
              <a:t>Poetry </a:t>
            </a:r>
          </a:p>
          <a:p>
            <a:pPr marL="0" indent="0">
              <a:buNone/>
            </a:pPr>
            <a:endParaRPr lang="en-US" b="1" dirty="0" smtClean="0">
              <a:solidFill>
                <a:schemeClr val="accent1">
                  <a:lumMod val="75000"/>
                </a:schemeClr>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101</a:t>
            </a:fld>
            <a:endParaRPr lang="en-US"/>
          </a:p>
        </p:txBody>
      </p:sp>
    </p:spTree>
    <p:extLst>
      <p:ext uri="{BB962C8B-B14F-4D97-AF65-F5344CB8AC3E}">
        <p14:creationId xmlns:p14="http://schemas.microsoft.com/office/powerpoint/2010/main" val="11566976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904875"/>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80999" y="1038225"/>
            <a:ext cx="11677651" cy="5705475"/>
          </a:xfrm>
        </p:spPr>
        <p:txBody>
          <a:bodyPr>
            <a:normAutofit fontScale="92500" lnSpcReduction="10000"/>
          </a:bodyPr>
          <a:lstStyle/>
          <a:p>
            <a:pPr>
              <a:spcAft>
                <a:spcPts val="1800"/>
              </a:spcAft>
            </a:pPr>
            <a:r>
              <a:rPr lang="en-US" sz="2600" dirty="0" smtClean="0"/>
              <a:t>Many have corresponding headings in LCSH, but the LCGFT headings may not be identical.  For example:</a:t>
            </a:r>
          </a:p>
          <a:p>
            <a:pPr marL="0" indent="0">
              <a:lnSpc>
                <a:spcPct val="120000"/>
              </a:lnSpc>
              <a:spcBef>
                <a:spcPts val="0"/>
              </a:spcBef>
              <a:buNone/>
            </a:pPr>
            <a:r>
              <a:rPr lang="en-US" sz="2100" dirty="0" smtClean="0"/>
              <a:t>LCSH: Adventure stories	</a:t>
            </a:r>
            <a:r>
              <a:rPr lang="en-US" sz="2100" dirty="0"/>
              <a:t>	</a:t>
            </a:r>
            <a:r>
              <a:rPr lang="en-US" sz="2100" dirty="0" smtClean="0"/>
              <a:t>LCSH: Motion picture plays		LCSH: Horror comic books, strips, etc.</a:t>
            </a:r>
          </a:p>
          <a:p>
            <a:pPr marL="0" indent="0">
              <a:lnSpc>
                <a:spcPct val="120000"/>
              </a:lnSpc>
              <a:spcBef>
                <a:spcPts val="0"/>
              </a:spcBef>
              <a:buNone/>
            </a:pPr>
            <a:r>
              <a:rPr lang="en-US" sz="2100" dirty="0" smtClean="0"/>
              <a:t>LCGFT: Action and adventure </a:t>
            </a:r>
            <a:r>
              <a:rPr lang="en-US" sz="2100" dirty="0"/>
              <a:t>fiction </a:t>
            </a:r>
            <a:r>
              <a:rPr lang="en-US" sz="2100" dirty="0" smtClean="0"/>
              <a:t>	LCGFT: </a:t>
            </a:r>
            <a:r>
              <a:rPr lang="en-US" sz="2100" dirty="0"/>
              <a:t>Screenplays </a:t>
            </a:r>
            <a:r>
              <a:rPr lang="en-US" sz="2100" dirty="0" smtClean="0"/>
              <a:t>		LCGFT: Horror comics</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a:t>
            </a:r>
            <a:r>
              <a:rPr lang="en-US" sz="2100" dirty="0" smtClean="0"/>
              <a:t>Comic books, strips, etc.	LCSH</a:t>
            </a:r>
            <a:r>
              <a:rPr lang="en-US" sz="2100" dirty="0"/>
              <a:t>: Nonfiction novel </a:t>
            </a:r>
            <a:r>
              <a:rPr lang="en-US" sz="2100" dirty="0" smtClean="0"/>
              <a:t>		LCSH: Gothic fiction (Literary genre)</a:t>
            </a:r>
            <a:endParaRPr lang="en-US" sz="2100" dirty="0"/>
          </a:p>
          <a:p>
            <a:pPr marL="0" indent="0">
              <a:lnSpc>
                <a:spcPct val="120000"/>
              </a:lnSpc>
              <a:spcBef>
                <a:spcPts val="0"/>
              </a:spcBef>
              <a:buNone/>
            </a:pPr>
            <a:r>
              <a:rPr lang="en-US" sz="2100" dirty="0" smtClean="0"/>
              <a:t>LCGFT: </a:t>
            </a:r>
            <a:r>
              <a:rPr lang="en-US" sz="2100" dirty="0"/>
              <a:t>Comics (Graphic works)  	</a:t>
            </a:r>
            <a:r>
              <a:rPr lang="en-US" sz="2100" dirty="0" smtClean="0"/>
              <a:t>LCGFT</a:t>
            </a:r>
            <a:r>
              <a:rPr lang="en-US" sz="2100" dirty="0"/>
              <a:t>: Nonfiction </a:t>
            </a:r>
            <a:r>
              <a:rPr lang="en-US" sz="2100" dirty="0" smtClean="0"/>
              <a:t>novels		LCGFT: Gothic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a:t>
            </a:r>
            <a:r>
              <a:rPr lang="en-US" sz="2100" dirty="0"/>
              <a:t>: </a:t>
            </a:r>
            <a:r>
              <a:rPr lang="en-US" sz="2100" dirty="0" smtClean="0"/>
              <a:t>Horror tales 		LCSH: Moralities			LCSH: Spy stories</a:t>
            </a:r>
          </a:p>
          <a:p>
            <a:pPr marL="0" indent="0">
              <a:lnSpc>
                <a:spcPct val="120000"/>
              </a:lnSpc>
              <a:spcBef>
                <a:spcPts val="0"/>
              </a:spcBef>
              <a:buNone/>
            </a:pPr>
            <a:r>
              <a:rPr lang="en-US" sz="2100" dirty="0" smtClean="0"/>
              <a:t>LCGFT: Horror fiction		LCGFT: Morality plays</a:t>
            </a:r>
            <a:r>
              <a:rPr lang="en-US" sz="2100" dirty="0"/>
              <a:t> </a:t>
            </a:r>
            <a:r>
              <a:rPr lang="en-US" sz="2100" dirty="0" smtClean="0"/>
              <a:t>		LCGFT: Spy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 </a:t>
            </a:r>
            <a:r>
              <a:rPr lang="en-US" sz="2100" dirty="0"/>
              <a:t>Plot-your-own stories </a:t>
            </a:r>
            <a:r>
              <a:rPr lang="en-US" sz="2100" dirty="0" smtClean="0"/>
              <a:t>	LCSH: Comedy			LCSH</a:t>
            </a:r>
            <a:r>
              <a:rPr lang="en-US" sz="2100" dirty="0"/>
              <a:t>: Tragedy</a:t>
            </a:r>
          </a:p>
          <a:p>
            <a:pPr marL="0" indent="0">
              <a:lnSpc>
                <a:spcPct val="120000"/>
              </a:lnSpc>
              <a:spcBef>
                <a:spcPts val="0"/>
              </a:spcBef>
              <a:buNone/>
            </a:pPr>
            <a:r>
              <a:rPr lang="en-US" sz="2100" dirty="0" smtClean="0"/>
              <a:t>LCGFT: </a:t>
            </a:r>
            <a:r>
              <a:rPr lang="en-US" sz="2100" dirty="0"/>
              <a:t>Choose-your-own stories </a:t>
            </a:r>
            <a:r>
              <a:rPr lang="en-US" sz="2100" dirty="0" smtClean="0"/>
              <a:t>	LCGFT: </a:t>
            </a:r>
            <a:r>
              <a:rPr lang="en-US" sz="2100" dirty="0"/>
              <a:t>Comedy </a:t>
            </a:r>
            <a:r>
              <a:rPr lang="en-US" sz="2100" dirty="0" smtClean="0"/>
              <a:t>plays		LCGFT: Tragedies (Drama)</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Mysteries and miracle-plays </a:t>
            </a:r>
            <a:r>
              <a:rPr lang="en-US" sz="2100" dirty="0" smtClean="0"/>
              <a:t>	LCSH</a:t>
            </a:r>
            <a:r>
              <a:rPr lang="en-US" sz="2100" dirty="0"/>
              <a:t>: Magic realism (</a:t>
            </a:r>
            <a:r>
              <a:rPr lang="en-US" sz="2100" dirty="0" smtClean="0"/>
              <a:t>Literature)	LCSH: Suspense fiction</a:t>
            </a:r>
          </a:p>
          <a:p>
            <a:pPr marL="0" indent="0">
              <a:lnSpc>
                <a:spcPct val="120000"/>
              </a:lnSpc>
              <a:spcBef>
                <a:spcPts val="0"/>
              </a:spcBef>
              <a:buNone/>
            </a:pPr>
            <a:r>
              <a:rPr lang="en-US" sz="2100" dirty="0" smtClean="0"/>
              <a:t>LCGFT: </a:t>
            </a:r>
            <a:r>
              <a:rPr lang="en-US" sz="2100" dirty="0"/>
              <a:t>Mystery and miracle plays </a:t>
            </a:r>
            <a:r>
              <a:rPr lang="en-US" sz="2100" dirty="0" smtClean="0"/>
              <a:t>	LCGFT: Magic realist fiction		LCGFT: Suspense fiction </a:t>
            </a:r>
            <a:r>
              <a:rPr lang="en-US" sz="2100" b="1" i="1" dirty="0" smtClean="0"/>
              <a:t>and</a:t>
            </a:r>
            <a:r>
              <a:rPr lang="en-US" sz="2100" dirty="0" smtClean="0"/>
              <a:t> Thrillers 									             (Fiction)</a:t>
            </a:r>
            <a:endParaRPr lang="en-US" sz="2100" dirty="0"/>
          </a:p>
        </p:txBody>
      </p:sp>
      <p:sp>
        <p:nvSpPr>
          <p:cNvPr id="6" name="Slide Number Placeholder 5"/>
          <p:cNvSpPr>
            <a:spLocks noGrp="1"/>
          </p:cNvSpPr>
          <p:nvPr>
            <p:ph type="sldNum" sz="quarter" idx="12"/>
          </p:nvPr>
        </p:nvSpPr>
        <p:spPr/>
        <p:txBody>
          <a:bodyPr/>
          <a:lstStyle/>
          <a:p>
            <a:fld id="{A00A331D-2EB0-4CEE-8662-2FAB66802E28}" type="slidenum">
              <a:rPr lang="en-US" smtClean="0"/>
              <a:t>102</a:t>
            </a:fld>
            <a:endParaRPr lang="en-US"/>
          </a:p>
        </p:txBody>
      </p:sp>
    </p:spTree>
    <p:extLst>
      <p:ext uri="{BB962C8B-B14F-4D97-AF65-F5344CB8AC3E}">
        <p14:creationId xmlns:p14="http://schemas.microsoft.com/office/powerpoint/2010/main" val="32913958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19024"/>
            <a:ext cx="10515600" cy="925551"/>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91886" y="1044575"/>
            <a:ext cx="11800114" cy="5813425"/>
          </a:xfrm>
        </p:spPr>
        <p:txBody>
          <a:bodyPr>
            <a:normAutofit fontScale="92500" lnSpcReduction="20000"/>
          </a:bodyPr>
          <a:lstStyle/>
          <a:p>
            <a:pPr>
              <a:lnSpc>
                <a:spcPct val="120000"/>
              </a:lnSpc>
              <a:spcAft>
                <a:spcPts val="1200"/>
              </a:spcAft>
            </a:pPr>
            <a:r>
              <a:rPr lang="en-US" dirty="0" smtClean="0"/>
              <a:t>Explicit aspects like </a:t>
            </a:r>
            <a:r>
              <a:rPr lang="en-US" dirty="0" smtClean="0">
                <a:solidFill>
                  <a:schemeClr val="accent5">
                    <a:lumMod val="75000"/>
                  </a:schemeClr>
                </a:solidFill>
              </a:rPr>
              <a:t>audience</a:t>
            </a:r>
            <a:r>
              <a:rPr lang="en-US" dirty="0" smtClean="0"/>
              <a:t>, </a:t>
            </a:r>
            <a:r>
              <a:rPr lang="en-US" dirty="0" smtClean="0">
                <a:solidFill>
                  <a:srgbClr val="FF0000"/>
                </a:solidFill>
              </a:rPr>
              <a:t>creator characteristics</a:t>
            </a:r>
            <a:r>
              <a:rPr lang="en-US" dirty="0" smtClean="0"/>
              <a:t>, place of origin, </a:t>
            </a:r>
            <a:r>
              <a:rPr lang="en-US" dirty="0" smtClean="0">
                <a:solidFill>
                  <a:schemeClr val="accent2">
                    <a:lumMod val="50000"/>
                  </a:schemeClr>
                </a:solidFill>
              </a:rPr>
              <a:t>language</a:t>
            </a:r>
            <a:r>
              <a:rPr lang="en-US" dirty="0" smtClean="0"/>
              <a:t>, and </a:t>
            </a:r>
            <a:r>
              <a:rPr lang="en-US" dirty="0" smtClean="0">
                <a:solidFill>
                  <a:schemeClr val="accent6"/>
                </a:solidFill>
              </a:rPr>
              <a:t>time period of creation </a:t>
            </a:r>
            <a:r>
              <a:rPr lang="en-US" dirty="0" smtClean="0"/>
              <a:t>that are often included in LCSH were out of scope</a:t>
            </a:r>
            <a:r>
              <a:rPr lang="en-US" dirty="0"/>
              <a:t> </a:t>
            </a:r>
            <a:r>
              <a:rPr lang="en-US" dirty="0" smtClean="0"/>
              <a:t>for LCGFT if they are explicit in the term, so you will not find terms like these from LCSH: </a:t>
            </a:r>
            <a:r>
              <a:rPr lang="en-US" b="1" dirty="0" smtClean="0">
                <a:solidFill>
                  <a:schemeClr val="accent1">
                    <a:lumMod val="75000"/>
                  </a:schemeClr>
                </a:solidFill>
              </a:rPr>
              <a:t>Children’s</a:t>
            </a:r>
            <a:r>
              <a:rPr lang="en-US" b="1" dirty="0" smtClean="0"/>
              <a:t> poetry</a:t>
            </a:r>
            <a:r>
              <a:rPr lang="en-US" dirty="0" smtClean="0"/>
              <a:t>;</a:t>
            </a:r>
            <a:r>
              <a:rPr lang="en-US" b="1" dirty="0" smtClean="0"/>
              <a:t> </a:t>
            </a:r>
            <a:r>
              <a:rPr lang="en-US" b="1" dirty="0">
                <a:solidFill>
                  <a:srgbClr val="FF0000"/>
                </a:solidFill>
              </a:rPr>
              <a:t>Buddhist</a:t>
            </a:r>
            <a:r>
              <a:rPr lang="en-US" b="1" dirty="0"/>
              <a:t> stories</a:t>
            </a:r>
            <a:r>
              <a:rPr lang="en-US" dirty="0"/>
              <a:t>;</a:t>
            </a:r>
            <a:r>
              <a:rPr lang="en-US" b="1" dirty="0"/>
              <a:t> </a:t>
            </a:r>
            <a:r>
              <a:rPr lang="en-US" b="1" dirty="0">
                <a:solidFill>
                  <a:srgbClr val="FF0000"/>
                </a:solidFill>
              </a:rPr>
              <a:t>Christian</a:t>
            </a:r>
            <a:r>
              <a:rPr lang="en-US" b="1" dirty="0"/>
              <a:t> </a:t>
            </a:r>
            <a:r>
              <a:rPr lang="en-US" b="1" dirty="0" smtClean="0"/>
              <a:t>fiction</a:t>
            </a:r>
            <a:r>
              <a:rPr lang="en-US" dirty="0" smtClean="0"/>
              <a:t>;</a:t>
            </a:r>
            <a:r>
              <a:rPr lang="en-US" b="1" dirty="0" smtClean="0"/>
              <a:t> </a:t>
            </a:r>
            <a:r>
              <a:rPr lang="en-US" b="1" dirty="0" smtClean="0">
                <a:solidFill>
                  <a:srgbClr val="FF0000"/>
                </a:solidFill>
              </a:rPr>
              <a:t>Gay </a:t>
            </a:r>
            <a:r>
              <a:rPr lang="en-US" b="1" dirty="0">
                <a:solidFill>
                  <a:srgbClr val="FF0000"/>
                </a:solidFill>
              </a:rPr>
              <a:t>men’s </a:t>
            </a:r>
            <a:r>
              <a:rPr lang="en-US" b="1" dirty="0"/>
              <a:t>writings</a:t>
            </a:r>
            <a:r>
              <a:rPr lang="en-US" dirty="0"/>
              <a:t>;</a:t>
            </a:r>
            <a:r>
              <a:rPr lang="en-US" b="1" dirty="0"/>
              <a:t> </a:t>
            </a:r>
            <a:r>
              <a:rPr lang="en-US" b="1" dirty="0">
                <a:solidFill>
                  <a:srgbClr val="FF0000"/>
                </a:solidFill>
              </a:rPr>
              <a:t>College</a:t>
            </a:r>
            <a:r>
              <a:rPr lang="en-US" b="1" dirty="0"/>
              <a:t> prose</a:t>
            </a:r>
            <a:r>
              <a:rPr lang="en-US" dirty="0"/>
              <a:t>;</a:t>
            </a:r>
            <a:r>
              <a:rPr lang="en-US" b="1" dirty="0"/>
              <a:t> </a:t>
            </a:r>
            <a:r>
              <a:rPr lang="en-US" b="1" dirty="0">
                <a:solidFill>
                  <a:schemeClr val="accent6"/>
                </a:solidFill>
              </a:rPr>
              <a:t>Byzantine</a:t>
            </a:r>
            <a:r>
              <a:rPr lang="en-US" b="1" dirty="0"/>
              <a:t> literature</a:t>
            </a:r>
            <a:r>
              <a:rPr lang="en-US" dirty="0"/>
              <a:t>;</a:t>
            </a:r>
            <a:r>
              <a:rPr lang="en-US" b="1" dirty="0"/>
              <a:t> Literature, </a:t>
            </a:r>
            <a:r>
              <a:rPr lang="en-US" b="1" dirty="0" smtClean="0">
                <a:solidFill>
                  <a:schemeClr val="accent6"/>
                </a:solidFill>
              </a:rPr>
              <a:t>Medieval</a:t>
            </a:r>
            <a:r>
              <a:rPr lang="en-US" dirty="0" smtClean="0"/>
              <a:t>;</a:t>
            </a:r>
            <a:r>
              <a:rPr lang="en-US" b="1" dirty="0" smtClean="0"/>
              <a:t> </a:t>
            </a:r>
            <a:r>
              <a:rPr lang="en-US" b="1" dirty="0" smtClean="0">
                <a:solidFill>
                  <a:schemeClr val="accent2">
                    <a:lumMod val="50000"/>
                  </a:schemeClr>
                </a:solidFill>
              </a:rPr>
              <a:t>Chinese</a:t>
            </a:r>
            <a:r>
              <a:rPr lang="en-US" b="1" dirty="0" smtClean="0"/>
              <a:t> drama</a:t>
            </a:r>
          </a:p>
          <a:p>
            <a:r>
              <a:rPr lang="en-US" dirty="0" smtClean="0"/>
              <a:t>However, when not explicit, terms may be in LCGFT, </a:t>
            </a:r>
            <a:r>
              <a:rPr lang="en-US" dirty="0"/>
              <a:t>e.g. </a:t>
            </a:r>
          </a:p>
          <a:p>
            <a:pPr marL="0" indent="0">
              <a:buNone/>
            </a:pPr>
            <a:r>
              <a:rPr lang="en-US" b="1" dirty="0" smtClean="0">
                <a:solidFill>
                  <a:srgbClr val="0070C0"/>
                </a:solidFill>
              </a:rPr>
              <a:t>   </a:t>
            </a:r>
            <a:r>
              <a:rPr lang="en-US" b="1" dirty="0" err="1" smtClean="0"/>
              <a:t>Azharot</a:t>
            </a:r>
            <a:r>
              <a:rPr lang="en-US" dirty="0" smtClean="0"/>
              <a:t>     	  </a:t>
            </a:r>
            <a:r>
              <a:rPr lang="en-US" sz="2400" i="1" dirty="0" smtClean="0"/>
              <a:t>Jewish liturgical poems on 613 commandments in the Torah</a:t>
            </a:r>
          </a:p>
          <a:p>
            <a:pPr marL="0" indent="0">
              <a:buNone/>
            </a:pPr>
            <a:r>
              <a:rPr lang="en-US" b="1" dirty="0" smtClean="0">
                <a:solidFill>
                  <a:schemeClr val="accent1">
                    <a:lumMod val="75000"/>
                  </a:schemeClr>
                </a:solidFill>
              </a:rPr>
              <a:t>   </a:t>
            </a:r>
            <a:r>
              <a:rPr lang="en-US" b="1" dirty="0" smtClean="0"/>
              <a:t>Bible plays</a:t>
            </a:r>
            <a:r>
              <a:rPr lang="en-US" dirty="0" smtClean="0"/>
              <a:t>   </a:t>
            </a:r>
            <a:r>
              <a:rPr lang="en-US" dirty="0"/>
              <a:t>	</a:t>
            </a:r>
            <a:r>
              <a:rPr lang="en-US" sz="2400" i="1" dirty="0" smtClean="0"/>
              <a:t>specific religion is not explicit</a:t>
            </a:r>
          </a:p>
          <a:p>
            <a:pPr marL="0" indent="0">
              <a:buNone/>
            </a:pPr>
            <a:r>
              <a:rPr lang="en-US" b="1" dirty="0" smtClean="0">
                <a:solidFill>
                  <a:schemeClr val="accent1">
                    <a:lumMod val="75000"/>
                  </a:schemeClr>
                </a:solidFill>
              </a:rPr>
              <a:t>   </a:t>
            </a:r>
            <a:r>
              <a:rPr lang="en-US" b="1" dirty="0" smtClean="0"/>
              <a:t>Chansons </a:t>
            </a:r>
            <a:r>
              <a:rPr lang="en-US" b="1" dirty="0"/>
              <a:t>de </a:t>
            </a:r>
            <a:r>
              <a:rPr lang="en-US" b="1" dirty="0" err="1" smtClean="0"/>
              <a:t>geste</a:t>
            </a:r>
            <a:r>
              <a:rPr lang="en-US" dirty="0" smtClean="0"/>
              <a:t>   </a:t>
            </a:r>
            <a:r>
              <a:rPr lang="en-US" dirty="0"/>
              <a:t> </a:t>
            </a:r>
            <a:r>
              <a:rPr lang="en-US" dirty="0" smtClean="0"/>
              <a:t>       </a:t>
            </a:r>
            <a:r>
              <a:rPr lang="en-US" sz="2400" i="1" dirty="0" smtClean="0"/>
              <a:t>a medieval French genre</a:t>
            </a:r>
          </a:p>
          <a:p>
            <a:pPr marL="0" indent="0">
              <a:buNone/>
            </a:pPr>
            <a:r>
              <a:rPr lang="en-US" b="1" dirty="0" smtClean="0">
                <a:solidFill>
                  <a:schemeClr val="accent1">
                    <a:lumMod val="75000"/>
                  </a:schemeClr>
                </a:solidFill>
              </a:rPr>
              <a:t>   </a:t>
            </a:r>
            <a:r>
              <a:rPr lang="en-US" b="1" dirty="0" smtClean="0"/>
              <a:t>Comedies </a:t>
            </a:r>
            <a:r>
              <a:rPr lang="en-US" b="1" dirty="0"/>
              <a:t>of </a:t>
            </a:r>
            <a:r>
              <a:rPr lang="en-US" b="1" dirty="0" err="1" smtClean="0"/>
              <a:t>humours</a:t>
            </a:r>
            <a:r>
              <a:rPr lang="en-US" dirty="0" smtClean="0"/>
              <a:t>     </a:t>
            </a:r>
            <a:r>
              <a:rPr lang="en-US" sz="2400" i="1" dirty="0" smtClean="0"/>
              <a:t>an English 16th-17th century drama genre </a:t>
            </a:r>
          </a:p>
          <a:p>
            <a:pPr marL="0" indent="0">
              <a:buNone/>
            </a:pPr>
            <a:r>
              <a:rPr lang="en-US" b="1" dirty="0" smtClean="0">
                <a:solidFill>
                  <a:srgbClr val="0070C0"/>
                </a:solidFill>
              </a:rPr>
              <a:t>   </a:t>
            </a:r>
            <a:r>
              <a:rPr lang="en-US" b="1" dirty="0" smtClean="0"/>
              <a:t>Fabliaux</a:t>
            </a:r>
            <a:r>
              <a:rPr lang="en-US" dirty="0" smtClean="0"/>
              <a:t>   		</a:t>
            </a:r>
            <a:r>
              <a:rPr lang="en-US" sz="2400" i="1" dirty="0" smtClean="0"/>
              <a:t>bawdy medieval tales</a:t>
            </a:r>
          </a:p>
          <a:p>
            <a:pPr marL="0" indent="0">
              <a:buNone/>
            </a:pPr>
            <a:r>
              <a:rPr lang="en-US" b="1" dirty="0" smtClean="0">
                <a:solidFill>
                  <a:srgbClr val="0070C0"/>
                </a:solidFill>
              </a:rPr>
              <a:t>   </a:t>
            </a:r>
            <a:r>
              <a:rPr lang="en-US" b="1" dirty="0" err="1" smtClean="0"/>
              <a:t>Hyangga</a:t>
            </a:r>
            <a:r>
              <a:rPr lang="en-US" dirty="0" smtClean="0"/>
              <a:t>       	</a:t>
            </a:r>
            <a:r>
              <a:rPr lang="en-US" sz="2400" i="1" dirty="0" smtClean="0"/>
              <a:t>Korean poetry from Unified Silla (668-935) </a:t>
            </a:r>
            <a:r>
              <a:rPr lang="en-US" sz="2400" i="1" dirty="0"/>
              <a:t>and </a:t>
            </a:r>
            <a:r>
              <a:rPr lang="en-US" sz="2400" i="1" dirty="0" err="1"/>
              <a:t>Koryo</a:t>
            </a:r>
            <a:r>
              <a:rPr lang="en-US" sz="2400" i="1" dirty="0" smtClean="0"/>
              <a:t>̆ dynasties (935-1392)</a:t>
            </a:r>
          </a:p>
          <a:p>
            <a:pPr marL="0" indent="0">
              <a:buNone/>
            </a:pPr>
            <a:r>
              <a:rPr lang="en-US" b="1" dirty="0" smtClean="0">
                <a:solidFill>
                  <a:schemeClr val="accent1">
                    <a:lumMod val="75000"/>
                  </a:schemeClr>
                </a:solidFill>
              </a:rPr>
              <a:t>   </a:t>
            </a:r>
            <a:r>
              <a:rPr lang="en-US" b="1" dirty="0" err="1" smtClean="0"/>
              <a:t>Jataka</a:t>
            </a:r>
            <a:r>
              <a:rPr lang="en-US" b="1" dirty="0" smtClean="0"/>
              <a:t> </a:t>
            </a:r>
            <a:r>
              <a:rPr lang="en-US" b="1" dirty="0"/>
              <a:t>stories</a:t>
            </a:r>
            <a:r>
              <a:rPr lang="en-US" dirty="0">
                <a:solidFill>
                  <a:schemeClr val="accent1">
                    <a:lumMod val="75000"/>
                  </a:schemeClr>
                </a:solidFill>
              </a:rPr>
              <a:t>  </a:t>
            </a:r>
            <a:r>
              <a:rPr lang="en-US" dirty="0" smtClean="0">
                <a:solidFill>
                  <a:schemeClr val="accent1">
                    <a:lumMod val="75000"/>
                  </a:schemeClr>
                </a:solidFill>
              </a:rPr>
              <a:t>	</a:t>
            </a:r>
            <a:r>
              <a:rPr lang="en-US" sz="2400" i="1" dirty="0" smtClean="0"/>
              <a:t>Buddhist tales about the previous births of the Buddha</a:t>
            </a:r>
          </a:p>
        </p:txBody>
      </p:sp>
      <p:sp>
        <p:nvSpPr>
          <p:cNvPr id="6" name="Slide Number Placeholder 5"/>
          <p:cNvSpPr>
            <a:spLocks noGrp="1"/>
          </p:cNvSpPr>
          <p:nvPr>
            <p:ph type="sldNum" sz="quarter" idx="12"/>
          </p:nvPr>
        </p:nvSpPr>
        <p:spPr/>
        <p:txBody>
          <a:bodyPr/>
          <a:lstStyle/>
          <a:p>
            <a:fld id="{A00A331D-2EB0-4CEE-8662-2FAB66802E28}" type="slidenum">
              <a:rPr lang="en-US" smtClean="0"/>
              <a:t>103</a:t>
            </a:fld>
            <a:endParaRPr lang="en-US"/>
          </a:p>
        </p:txBody>
      </p:sp>
    </p:spTree>
    <p:extLst>
      <p:ext uri="{BB962C8B-B14F-4D97-AF65-F5344CB8AC3E}">
        <p14:creationId xmlns:p14="http://schemas.microsoft.com/office/powerpoint/2010/main" val="9313256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0"/>
            <a:ext cx="10515600" cy="1325563"/>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0" y="1325563"/>
            <a:ext cx="11420475" cy="3770041"/>
          </a:xfrm>
        </p:spPr>
        <p:txBody>
          <a:bodyPr>
            <a:normAutofit/>
          </a:bodyPr>
          <a:lstStyle/>
          <a:p>
            <a:r>
              <a:rPr lang="en-US" dirty="0" smtClean="0"/>
              <a:t>Exclusions from LCGFT</a:t>
            </a:r>
          </a:p>
          <a:p>
            <a:pPr lvl="1"/>
            <a:r>
              <a:rPr lang="en-US" sz="2600" dirty="0"/>
              <a:t>Terms that require a value judgment on the part of catalogers and users are ineligible, e.g., </a:t>
            </a:r>
            <a:r>
              <a:rPr lang="en-US" sz="2600" b="1" dirty="0" smtClean="0"/>
              <a:t>Feminist </a:t>
            </a:r>
            <a:r>
              <a:rPr lang="en-US" sz="2600" b="1" dirty="0"/>
              <a:t>fiction</a:t>
            </a:r>
            <a:r>
              <a:rPr lang="en-US" sz="2600" dirty="0"/>
              <a:t>; </a:t>
            </a:r>
            <a:r>
              <a:rPr lang="en-US" sz="2600" b="1" dirty="0"/>
              <a:t>Patriotic poetry</a:t>
            </a:r>
          </a:p>
          <a:p>
            <a:pPr lvl="1"/>
            <a:r>
              <a:rPr lang="en-US" sz="2600" dirty="0"/>
              <a:t>Terms for literary movements, e.g., </a:t>
            </a:r>
            <a:r>
              <a:rPr lang="en-US" sz="2600" b="1" dirty="0"/>
              <a:t>Dadaist poetry</a:t>
            </a:r>
            <a:r>
              <a:rPr lang="en-US" sz="2600" dirty="0"/>
              <a:t>; </a:t>
            </a:r>
            <a:r>
              <a:rPr lang="en-US" sz="2600" b="1" dirty="0"/>
              <a:t>Expressionist </a:t>
            </a:r>
            <a:r>
              <a:rPr lang="en-US" sz="2600" b="1" dirty="0" smtClean="0"/>
              <a:t>drama</a:t>
            </a:r>
            <a:r>
              <a:rPr lang="en-US" sz="2600" dirty="0" smtClean="0"/>
              <a:t>;</a:t>
            </a:r>
            <a:r>
              <a:rPr lang="en-US" sz="2600" b="1" dirty="0" smtClean="0"/>
              <a:t> Beat literature</a:t>
            </a:r>
            <a:endParaRPr lang="en-US" dirty="0" smtClean="0"/>
          </a:p>
          <a:p>
            <a:r>
              <a:rPr lang="en-US" dirty="0"/>
              <a:t>However, style and technique </a:t>
            </a:r>
            <a:r>
              <a:rPr lang="en-US" i="1" dirty="0"/>
              <a:t>are</a:t>
            </a:r>
            <a:r>
              <a:rPr lang="en-US" dirty="0"/>
              <a:t> eligible, e.g., </a:t>
            </a:r>
            <a:r>
              <a:rPr lang="en-US" b="1" dirty="0"/>
              <a:t>Frame stories</a:t>
            </a:r>
            <a:r>
              <a:rPr lang="en-US" dirty="0"/>
              <a:t>; </a:t>
            </a:r>
            <a:r>
              <a:rPr lang="en-US" b="1" dirty="0" err="1"/>
              <a:t>Metadramas</a:t>
            </a:r>
            <a:r>
              <a:rPr lang="en-US" dirty="0"/>
              <a:t>; </a:t>
            </a:r>
            <a:r>
              <a:rPr lang="en-US" b="1" dirty="0"/>
              <a:t>Parodies (Literature)</a:t>
            </a:r>
            <a:r>
              <a:rPr lang="en-US" dirty="0"/>
              <a:t>; </a:t>
            </a:r>
            <a:r>
              <a:rPr lang="en-US" b="1" dirty="0"/>
              <a:t>Noir comics</a:t>
            </a:r>
            <a:r>
              <a:rPr lang="en-US" dirty="0"/>
              <a:t>; </a:t>
            </a:r>
            <a:r>
              <a:rPr lang="en-US" b="1" dirty="0"/>
              <a:t>Satirical literature</a:t>
            </a:r>
            <a:r>
              <a:rPr lang="en-US" dirty="0"/>
              <a:t>; </a:t>
            </a:r>
            <a:r>
              <a:rPr lang="en-US" b="1" dirty="0"/>
              <a:t>Stream of consciousness fiction</a:t>
            </a:r>
          </a:p>
          <a:p>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104</a:t>
            </a:fld>
            <a:endParaRPr lang="en-US"/>
          </a:p>
        </p:txBody>
      </p:sp>
    </p:spTree>
    <p:extLst>
      <p:ext uri="{BB962C8B-B14F-4D97-AF65-F5344CB8AC3E}">
        <p14:creationId xmlns:p14="http://schemas.microsoft.com/office/powerpoint/2010/main" val="18442751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0"/>
            <a:ext cx="10515600" cy="1325563"/>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0" y="1325563"/>
            <a:ext cx="11420475" cy="5275959"/>
          </a:xfrm>
        </p:spPr>
        <p:txBody>
          <a:bodyPr>
            <a:normAutofit lnSpcReduction="10000"/>
          </a:bodyPr>
          <a:lstStyle/>
          <a:p>
            <a:r>
              <a:rPr lang="en-US" dirty="0" smtClean="0"/>
              <a:t>LCGFT Manual </a:t>
            </a:r>
            <a:r>
              <a:rPr lang="en-US" dirty="0"/>
              <a:t>J </a:t>
            </a:r>
            <a:r>
              <a:rPr lang="en-US" dirty="0" smtClean="0"/>
              <a:t>235</a:t>
            </a:r>
          </a:p>
          <a:p>
            <a:pPr marL="0" indent="0">
              <a:buNone/>
            </a:pPr>
            <a:r>
              <a:rPr lang="en-US" dirty="0" smtClean="0"/>
              <a:t>   Special provisions for literature:</a:t>
            </a:r>
          </a:p>
          <a:p>
            <a:r>
              <a:rPr lang="en-US" dirty="0" smtClean="0"/>
              <a:t>Fiction: in addition to other genre/form terms, assign a term for length when it is readily apparent (</a:t>
            </a:r>
            <a:r>
              <a:rPr lang="en-US" b="1" dirty="0" smtClean="0"/>
              <a:t>Novels</a:t>
            </a:r>
            <a:r>
              <a:rPr lang="en-US" dirty="0" smtClean="0"/>
              <a:t>; </a:t>
            </a:r>
            <a:r>
              <a:rPr lang="en-US" b="1" dirty="0" smtClean="0"/>
              <a:t>Novellas</a:t>
            </a:r>
            <a:r>
              <a:rPr lang="en-US" dirty="0" smtClean="0"/>
              <a:t>; </a:t>
            </a:r>
            <a:r>
              <a:rPr lang="en-US" b="1" dirty="0" smtClean="0"/>
              <a:t>Short stories</a:t>
            </a:r>
            <a:r>
              <a:rPr lang="en-US" dirty="0" smtClean="0"/>
              <a:t>; </a:t>
            </a:r>
            <a:r>
              <a:rPr lang="en-US" b="1" dirty="0" smtClean="0"/>
              <a:t>Flash fiction</a:t>
            </a:r>
            <a:r>
              <a:rPr lang="en-US" dirty="0" smtClean="0"/>
              <a:t>)</a:t>
            </a:r>
          </a:p>
          <a:p>
            <a:r>
              <a:rPr lang="en-US" dirty="0"/>
              <a:t>Poetry: </a:t>
            </a:r>
            <a:r>
              <a:rPr lang="en-US" dirty="0" smtClean="0"/>
              <a:t>For both </a:t>
            </a:r>
            <a:r>
              <a:rPr lang="en-US" dirty="0"/>
              <a:t>individual poems and collections of poetry, rely chiefly on the title, introduction</a:t>
            </a:r>
            <a:r>
              <a:rPr lang="en-US" dirty="0" smtClean="0"/>
              <a:t>, cover </a:t>
            </a:r>
            <a:r>
              <a:rPr lang="en-US" dirty="0"/>
              <a:t>information, etc., to determine whether the poetry is of a specific genre or form. If after </a:t>
            </a:r>
            <a:r>
              <a:rPr lang="en-US" dirty="0" smtClean="0"/>
              <a:t>a superficial </a:t>
            </a:r>
            <a:r>
              <a:rPr lang="en-US" dirty="0"/>
              <a:t>review a specific genre or form cannot be determined, assign the term </a:t>
            </a:r>
            <a:r>
              <a:rPr lang="en-US" b="1" dirty="0" smtClean="0"/>
              <a:t>Poetry</a:t>
            </a:r>
          </a:p>
          <a:p>
            <a:r>
              <a:rPr lang="en-US" dirty="0" smtClean="0"/>
              <a:t>Poetry:</a:t>
            </a:r>
            <a:r>
              <a:rPr lang="en-US" b="1" dirty="0"/>
              <a:t> </a:t>
            </a:r>
            <a:r>
              <a:rPr lang="en-US" dirty="0"/>
              <a:t>If the genre or form of a poem or collection of poetry is known to the cataloger due to </a:t>
            </a:r>
            <a:r>
              <a:rPr lang="en-US" dirty="0" smtClean="0"/>
              <a:t>the cataloger’s academic or cultural </a:t>
            </a:r>
            <a:r>
              <a:rPr lang="en-US" dirty="0"/>
              <a:t>background</a:t>
            </a:r>
            <a:r>
              <a:rPr lang="en-US" dirty="0" smtClean="0"/>
              <a:t>, etc</a:t>
            </a:r>
            <a:r>
              <a:rPr lang="en-US" dirty="0"/>
              <a:t>., one or more genre/form terms may be </a:t>
            </a:r>
            <a:r>
              <a:rPr lang="en-US" dirty="0" smtClean="0"/>
              <a:t>assigned to </a:t>
            </a:r>
            <a:r>
              <a:rPr lang="en-US" dirty="0"/>
              <a:t>represent the genre or </a:t>
            </a:r>
            <a:r>
              <a:rPr lang="en-US" dirty="0" smtClean="0"/>
              <a:t>form (e.g., you know that Homer’s Odyssey is </a:t>
            </a:r>
            <a:r>
              <a:rPr lang="en-US" b="1" dirty="0" smtClean="0"/>
              <a:t>Epic poetry</a:t>
            </a:r>
            <a:r>
              <a:rPr lang="en-US" dirty="0" smtClean="0"/>
              <a:t> even if the resource you’re cataloging doesn’t say it is)</a:t>
            </a:r>
          </a:p>
        </p:txBody>
      </p:sp>
      <p:sp>
        <p:nvSpPr>
          <p:cNvPr id="6" name="Slide Number Placeholder 5"/>
          <p:cNvSpPr>
            <a:spLocks noGrp="1"/>
          </p:cNvSpPr>
          <p:nvPr>
            <p:ph type="sldNum" sz="quarter" idx="12"/>
          </p:nvPr>
        </p:nvSpPr>
        <p:spPr/>
        <p:txBody>
          <a:bodyPr/>
          <a:lstStyle/>
          <a:p>
            <a:fld id="{A00A331D-2EB0-4CEE-8662-2FAB66802E28}" type="slidenum">
              <a:rPr lang="en-US" smtClean="0"/>
              <a:t>105</a:t>
            </a:fld>
            <a:endParaRPr lang="en-US"/>
          </a:p>
        </p:txBody>
      </p:sp>
    </p:spTree>
    <p:extLst>
      <p:ext uri="{BB962C8B-B14F-4D97-AF65-F5344CB8AC3E}">
        <p14:creationId xmlns:p14="http://schemas.microsoft.com/office/powerpoint/2010/main" val="17116166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Fiction</a:t>
            </a:r>
            <a:endParaRPr lang="en-US" dirty="0"/>
          </a:p>
        </p:txBody>
      </p:sp>
      <p:sp>
        <p:nvSpPr>
          <p:cNvPr id="3" name="Content Placeholder 2"/>
          <p:cNvSpPr>
            <a:spLocks noGrp="1"/>
          </p:cNvSpPr>
          <p:nvPr>
            <p:ph idx="1"/>
          </p:nvPr>
        </p:nvSpPr>
        <p:spPr>
          <a:xfrm>
            <a:off x="925511" y="1877876"/>
            <a:ext cx="10735492" cy="4801317"/>
          </a:xfrm>
        </p:spPr>
        <p:txBody>
          <a:bodyPr>
            <a:normAutofit/>
          </a:bodyPr>
          <a:lstStyle/>
          <a:p>
            <a:pPr marL="0" indent="0">
              <a:buNone/>
            </a:pPr>
            <a:r>
              <a:rPr lang="en-US" dirty="0" smtClean="0"/>
              <a:t>245 04  The Faber book of gay short fiction / $c edited by Edmund White.</a:t>
            </a:r>
            <a:endParaRPr lang="en-US" dirty="0"/>
          </a:p>
          <a:p>
            <a:pPr marL="0" indent="0">
              <a:buNone/>
            </a:pPr>
            <a:r>
              <a:rPr lang="en-US" dirty="0" smtClean="0"/>
              <a:t>260        London ; $a Boston : $b Faber and Faber, $c 1991.</a:t>
            </a:r>
            <a:endParaRPr lang="en-US" dirty="0"/>
          </a:p>
          <a:p>
            <a:pPr marL="0" indent="0">
              <a:buNone/>
            </a:pPr>
            <a:r>
              <a:rPr lang="en-US" dirty="0"/>
              <a:t>650 </a:t>
            </a:r>
            <a:r>
              <a:rPr lang="en-US" dirty="0" smtClean="0"/>
              <a:t>_0  Gay </a:t>
            </a:r>
            <a:r>
              <a:rPr lang="en-US" dirty="0"/>
              <a:t>men </a:t>
            </a:r>
            <a:r>
              <a:rPr lang="en-US" dirty="0" smtClean="0"/>
              <a:t>$v </a:t>
            </a:r>
            <a:r>
              <a:rPr lang="en-US" dirty="0"/>
              <a:t>Fiction.</a:t>
            </a:r>
          </a:p>
          <a:p>
            <a:pPr marL="0" indent="0">
              <a:buNone/>
            </a:pPr>
            <a:r>
              <a:rPr lang="en-US" dirty="0"/>
              <a:t>650 </a:t>
            </a:r>
            <a:r>
              <a:rPr lang="en-US" dirty="0" smtClean="0"/>
              <a:t>_0  Gay </a:t>
            </a:r>
            <a:r>
              <a:rPr lang="en-US" dirty="0"/>
              <a:t>men's writings, English.</a:t>
            </a:r>
          </a:p>
          <a:p>
            <a:pPr marL="0" indent="0">
              <a:buNone/>
            </a:pPr>
            <a:r>
              <a:rPr lang="en-US" dirty="0"/>
              <a:t>650 </a:t>
            </a:r>
            <a:r>
              <a:rPr lang="en-US" dirty="0" smtClean="0"/>
              <a:t>_0  Gay </a:t>
            </a:r>
            <a:r>
              <a:rPr lang="en-US" dirty="0"/>
              <a:t>men's writings, American.</a:t>
            </a:r>
          </a:p>
          <a:p>
            <a:pPr marL="0" indent="0">
              <a:buNone/>
            </a:pPr>
            <a:r>
              <a:rPr lang="en-US" dirty="0"/>
              <a:t>650 </a:t>
            </a:r>
            <a:r>
              <a:rPr lang="en-US" dirty="0" smtClean="0"/>
              <a:t>_0  Short </a:t>
            </a:r>
            <a:r>
              <a:rPr lang="en-US" dirty="0"/>
              <a:t>stories, American.</a:t>
            </a:r>
          </a:p>
          <a:p>
            <a:pPr marL="0" indent="0">
              <a:buNone/>
            </a:pPr>
            <a:r>
              <a:rPr lang="en-US" dirty="0"/>
              <a:t>650 </a:t>
            </a:r>
            <a:r>
              <a:rPr lang="en-US" dirty="0" smtClean="0"/>
              <a:t>_0  Short </a:t>
            </a:r>
            <a:r>
              <a:rPr lang="en-US" dirty="0"/>
              <a:t>stories, English</a:t>
            </a:r>
            <a:r>
              <a:rPr lang="en-US" dirty="0" smtClean="0"/>
              <a:t>.</a:t>
            </a:r>
          </a:p>
          <a:p>
            <a:pPr marL="0" indent="0">
              <a:buNone/>
            </a:pPr>
            <a:r>
              <a:rPr lang="en-US" dirty="0" smtClean="0">
                <a:solidFill>
                  <a:srgbClr val="FF0000"/>
                </a:solidFill>
              </a:rPr>
              <a:t>655 _7  Short stories.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455843" y="3270250"/>
            <a:ext cx="2024063" cy="32385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106</a:t>
            </a:fld>
            <a:endParaRPr lang="en-US"/>
          </a:p>
        </p:txBody>
      </p:sp>
    </p:spTree>
    <p:extLst>
      <p:ext uri="{BB962C8B-B14F-4D97-AF65-F5344CB8AC3E}">
        <p14:creationId xmlns:p14="http://schemas.microsoft.com/office/powerpoint/2010/main" val="30914705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758" y="1603375"/>
            <a:ext cx="3152775" cy="4752975"/>
          </a:xfrm>
          <a:prstGeom prst="rect">
            <a:avLst/>
          </a:prstGeom>
        </p:spPr>
      </p:pic>
      <p:sp>
        <p:nvSpPr>
          <p:cNvPr id="4" name="TextBox 3"/>
          <p:cNvSpPr txBox="1"/>
          <p:nvPr/>
        </p:nvSpPr>
        <p:spPr>
          <a:xfrm>
            <a:off x="5121778" y="1603375"/>
            <a:ext cx="6679580" cy="4493538"/>
          </a:xfrm>
          <a:prstGeom prst="rect">
            <a:avLst/>
          </a:prstGeom>
          <a:noFill/>
        </p:spPr>
        <p:txBody>
          <a:bodyPr wrap="square" rtlCol="0">
            <a:spAutoFit/>
          </a:bodyPr>
          <a:lstStyle/>
          <a:p>
            <a:r>
              <a:rPr lang="en-US" sz="2600" dirty="0" smtClean="0"/>
              <a:t>100 1_  </a:t>
            </a:r>
            <a:r>
              <a:rPr lang="en-US" sz="2600" dirty="0" err="1"/>
              <a:t>Proulx</a:t>
            </a:r>
            <a:r>
              <a:rPr lang="en-US" sz="2600" dirty="0"/>
              <a:t>, Annie, </a:t>
            </a:r>
            <a:r>
              <a:rPr lang="en-US" sz="2600" dirty="0" smtClean="0"/>
              <a:t>$e </a:t>
            </a:r>
            <a:r>
              <a:rPr lang="en-US" sz="2600" dirty="0"/>
              <a:t>author.</a:t>
            </a:r>
          </a:p>
          <a:p>
            <a:r>
              <a:rPr lang="en-US" sz="2600" dirty="0" smtClean="0"/>
              <a:t>245 10  Brokeback </a:t>
            </a:r>
            <a:r>
              <a:rPr lang="en-US" sz="2600" dirty="0"/>
              <a:t>Mountain / </a:t>
            </a:r>
            <a:r>
              <a:rPr lang="en-US" sz="2600" dirty="0" smtClean="0"/>
              <a:t>$c </a:t>
            </a:r>
            <a:r>
              <a:rPr lang="en-US" sz="2600" dirty="0"/>
              <a:t>Annie </a:t>
            </a:r>
            <a:r>
              <a:rPr lang="en-US" sz="2600" dirty="0" err="1"/>
              <a:t>Proulx</a:t>
            </a:r>
            <a:r>
              <a:rPr lang="en-US" sz="2600" dirty="0"/>
              <a:t>.</a:t>
            </a:r>
          </a:p>
          <a:p>
            <a:r>
              <a:rPr lang="en-US" sz="2600" dirty="0"/>
              <a:t>260 </a:t>
            </a:r>
            <a:r>
              <a:rPr lang="en-US" sz="2600" dirty="0" smtClean="0"/>
              <a:t>__  New </a:t>
            </a:r>
            <a:r>
              <a:rPr lang="en-US" sz="2600" dirty="0"/>
              <a:t>York : </a:t>
            </a:r>
            <a:r>
              <a:rPr lang="en-US" sz="2600" dirty="0" smtClean="0"/>
              <a:t>$b </a:t>
            </a:r>
            <a:r>
              <a:rPr lang="en-US" sz="2600" dirty="0"/>
              <a:t>Scribner, </a:t>
            </a:r>
            <a:r>
              <a:rPr lang="en-US" sz="2600" dirty="0" smtClean="0"/>
              <a:t>$c </a:t>
            </a:r>
            <a:r>
              <a:rPr lang="en-US" sz="2600" dirty="0"/>
              <a:t>2005.</a:t>
            </a:r>
          </a:p>
          <a:p>
            <a:r>
              <a:rPr lang="en-US" sz="2600" dirty="0" smtClean="0"/>
              <a:t>300 __  55 </a:t>
            </a:r>
            <a:r>
              <a:rPr lang="en-US" sz="2600" dirty="0"/>
              <a:t>pages ; </a:t>
            </a:r>
            <a:r>
              <a:rPr lang="en-US" sz="2600" dirty="0" smtClean="0"/>
              <a:t>$c </a:t>
            </a:r>
            <a:r>
              <a:rPr lang="en-US" sz="2600" dirty="0"/>
              <a:t>19 </a:t>
            </a:r>
            <a:r>
              <a:rPr lang="en-US" sz="2600" dirty="0" smtClean="0"/>
              <a:t>cm</a:t>
            </a:r>
          </a:p>
          <a:p>
            <a:r>
              <a:rPr lang="en-US" sz="2600" dirty="0"/>
              <a:t>650 </a:t>
            </a:r>
            <a:r>
              <a:rPr lang="en-US" sz="2600" dirty="0" smtClean="0"/>
              <a:t>_0  Cowboys $v </a:t>
            </a:r>
            <a:r>
              <a:rPr lang="en-US" sz="2600" dirty="0"/>
              <a:t>Fiction.</a:t>
            </a:r>
          </a:p>
          <a:p>
            <a:r>
              <a:rPr lang="en-US" sz="2600" dirty="0"/>
              <a:t>650 </a:t>
            </a:r>
            <a:r>
              <a:rPr lang="en-US" sz="2600" dirty="0" smtClean="0"/>
              <a:t>_0  Ranch </a:t>
            </a:r>
            <a:r>
              <a:rPr lang="en-US" sz="2600" dirty="0"/>
              <a:t>life </a:t>
            </a:r>
            <a:r>
              <a:rPr lang="en-US" sz="2600" dirty="0" smtClean="0"/>
              <a:t>$v </a:t>
            </a:r>
            <a:r>
              <a:rPr lang="en-US" sz="2600" dirty="0"/>
              <a:t>Fiction.</a:t>
            </a:r>
          </a:p>
          <a:p>
            <a:r>
              <a:rPr lang="en-US" sz="2600" dirty="0"/>
              <a:t>650 </a:t>
            </a:r>
            <a:r>
              <a:rPr lang="en-US" sz="2600" dirty="0" smtClean="0"/>
              <a:t>_0  Gay </a:t>
            </a:r>
            <a:r>
              <a:rPr lang="en-US" sz="2600" dirty="0"/>
              <a:t>men </a:t>
            </a:r>
            <a:r>
              <a:rPr lang="en-US" sz="2600" dirty="0" smtClean="0"/>
              <a:t>$v </a:t>
            </a:r>
            <a:r>
              <a:rPr lang="en-US" sz="2600" dirty="0"/>
              <a:t>Fiction.</a:t>
            </a:r>
          </a:p>
          <a:p>
            <a:r>
              <a:rPr lang="en-US" sz="2600" dirty="0"/>
              <a:t>651 </a:t>
            </a:r>
            <a:r>
              <a:rPr lang="en-US" sz="2600" dirty="0" smtClean="0"/>
              <a:t>_0  Wyoming $v </a:t>
            </a:r>
            <a:r>
              <a:rPr lang="en-US" sz="2600" dirty="0"/>
              <a:t>Fiction</a:t>
            </a:r>
            <a:r>
              <a:rPr lang="en-US" sz="2600" dirty="0" smtClean="0"/>
              <a:t>.</a:t>
            </a:r>
          </a:p>
          <a:p>
            <a:r>
              <a:rPr lang="en-US" sz="2600" dirty="0">
                <a:solidFill>
                  <a:srgbClr val="FF0000"/>
                </a:solidFill>
              </a:rPr>
              <a:t>655 </a:t>
            </a:r>
            <a:r>
              <a:rPr lang="en-US" sz="2600" dirty="0" smtClean="0">
                <a:solidFill>
                  <a:srgbClr val="FF0000"/>
                </a:solidFill>
              </a:rPr>
              <a:t>_7  Romance </a:t>
            </a:r>
            <a:r>
              <a:rPr lang="en-US" sz="2600" dirty="0">
                <a:solidFill>
                  <a:srgbClr val="FF0000"/>
                </a:solidFill>
              </a:rPr>
              <a:t>fiction.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r>
              <a:rPr lang="en-US" sz="2600" dirty="0">
                <a:solidFill>
                  <a:srgbClr val="FF0000"/>
                </a:solidFill>
              </a:rPr>
              <a:t>655 _</a:t>
            </a:r>
            <a:r>
              <a:rPr lang="en-US" sz="2600" dirty="0" smtClean="0">
                <a:solidFill>
                  <a:srgbClr val="FF0000"/>
                </a:solidFill>
              </a:rPr>
              <a:t>7  Western </a:t>
            </a:r>
            <a:r>
              <a:rPr lang="en-US" sz="2600" dirty="0">
                <a:solidFill>
                  <a:srgbClr val="FF0000"/>
                </a:solidFill>
              </a:rPr>
              <a:t>fiction.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r>
              <a:rPr lang="en-US" sz="2600" dirty="0">
                <a:solidFill>
                  <a:srgbClr val="FF0000"/>
                </a:solidFill>
              </a:rPr>
              <a:t>655 </a:t>
            </a:r>
            <a:r>
              <a:rPr lang="en-US" sz="2600" dirty="0" smtClean="0">
                <a:solidFill>
                  <a:srgbClr val="FF0000"/>
                </a:solidFill>
              </a:rPr>
              <a:t>_7  Short </a:t>
            </a:r>
            <a:r>
              <a:rPr lang="en-US" sz="2600" dirty="0">
                <a:solidFill>
                  <a:srgbClr val="FF0000"/>
                </a:solidFill>
              </a:rPr>
              <a:t>stories.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p:txBody>
      </p:sp>
      <p:sp>
        <p:nvSpPr>
          <p:cNvPr id="5"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Literature Examples - Fiction</a:t>
            </a:r>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107</a:t>
            </a:fld>
            <a:endParaRPr lang="en-US"/>
          </a:p>
        </p:txBody>
      </p:sp>
    </p:spTree>
    <p:extLst>
      <p:ext uri="{BB962C8B-B14F-4D97-AF65-F5344CB8AC3E}">
        <p14:creationId xmlns:p14="http://schemas.microsoft.com/office/powerpoint/2010/main" val="32231910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937"/>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1447800" y="1325563"/>
            <a:ext cx="10515600" cy="5532437"/>
          </a:xfrm>
        </p:spPr>
        <p:txBody>
          <a:bodyPr>
            <a:normAutofit/>
          </a:bodyPr>
          <a:lstStyle/>
          <a:p>
            <a:pPr marL="0" indent="0">
              <a:buNone/>
            </a:pPr>
            <a:r>
              <a:rPr lang="en-US" dirty="0" smtClean="0"/>
              <a:t>100 1_  </a:t>
            </a:r>
            <a:r>
              <a:rPr lang="en-US" dirty="0" err="1"/>
              <a:t>Tartt</a:t>
            </a:r>
            <a:r>
              <a:rPr lang="en-US" dirty="0"/>
              <a:t>, </a:t>
            </a:r>
            <a:r>
              <a:rPr lang="en-US" dirty="0" smtClean="0"/>
              <a:t>Donna, $e author.</a:t>
            </a:r>
            <a:endParaRPr lang="en-US" dirty="0"/>
          </a:p>
          <a:p>
            <a:pPr marL="0" indent="0">
              <a:buNone/>
            </a:pPr>
            <a:r>
              <a:rPr lang="en-US" dirty="0" smtClean="0"/>
              <a:t>245 14  The </a:t>
            </a:r>
            <a:r>
              <a:rPr lang="en-US" dirty="0"/>
              <a:t>goldfinch / </a:t>
            </a:r>
            <a:r>
              <a:rPr lang="en-US" dirty="0" smtClean="0"/>
              <a:t>$c </a:t>
            </a:r>
            <a:r>
              <a:rPr lang="en-US" dirty="0"/>
              <a:t>Donna </a:t>
            </a:r>
            <a:r>
              <a:rPr lang="en-US" dirty="0" err="1"/>
              <a:t>Tartt</a:t>
            </a:r>
            <a:r>
              <a:rPr lang="en-US" dirty="0"/>
              <a:t>.</a:t>
            </a:r>
          </a:p>
          <a:p>
            <a:pPr marL="0" indent="0">
              <a:buNone/>
            </a:pPr>
            <a:r>
              <a:rPr lang="en-US" dirty="0" smtClean="0"/>
              <a:t>650 _0  Young </a:t>
            </a:r>
            <a:r>
              <a:rPr lang="en-US" dirty="0"/>
              <a:t>men </a:t>
            </a:r>
            <a:r>
              <a:rPr lang="en-US" dirty="0" smtClean="0"/>
              <a:t>$v </a:t>
            </a:r>
            <a:r>
              <a:rPr lang="en-US" dirty="0"/>
              <a:t>Fiction.</a:t>
            </a:r>
          </a:p>
          <a:p>
            <a:pPr marL="0" indent="0">
              <a:buNone/>
            </a:pPr>
            <a:r>
              <a:rPr lang="en-US" dirty="0"/>
              <a:t>650 </a:t>
            </a:r>
            <a:r>
              <a:rPr lang="en-US" dirty="0" smtClean="0"/>
              <a:t>_0  Loss </a:t>
            </a:r>
            <a:r>
              <a:rPr lang="en-US" dirty="0"/>
              <a:t>(Psychology) </a:t>
            </a:r>
            <a:r>
              <a:rPr lang="en-US" dirty="0" smtClean="0"/>
              <a:t>$v </a:t>
            </a:r>
            <a:r>
              <a:rPr lang="en-US" dirty="0"/>
              <a:t>Fiction.</a:t>
            </a:r>
          </a:p>
          <a:p>
            <a:pPr marL="0" indent="0">
              <a:buNone/>
            </a:pPr>
            <a:r>
              <a:rPr lang="en-US" dirty="0"/>
              <a:t>650 </a:t>
            </a:r>
            <a:r>
              <a:rPr lang="en-US" dirty="0" smtClean="0"/>
              <a:t>_0  Artists $v </a:t>
            </a:r>
            <a:r>
              <a:rPr lang="en-US" dirty="0"/>
              <a:t>Fiction.</a:t>
            </a:r>
          </a:p>
          <a:p>
            <a:pPr marL="0" indent="0">
              <a:buNone/>
            </a:pPr>
            <a:r>
              <a:rPr lang="en-US" dirty="0"/>
              <a:t>650 </a:t>
            </a:r>
            <a:r>
              <a:rPr lang="en-US" dirty="0" smtClean="0"/>
              <a:t>_0  Self-realization $v </a:t>
            </a:r>
            <a:r>
              <a:rPr lang="en-US" dirty="0"/>
              <a:t>Fiction.</a:t>
            </a:r>
          </a:p>
          <a:p>
            <a:pPr marL="0" indent="0">
              <a:buNone/>
            </a:pPr>
            <a:r>
              <a:rPr lang="en-US" dirty="0"/>
              <a:t>651 </a:t>
            </a:r>
            <a:r>
              <a:rPr lang="en-US" dirty="0" smtClean="0"/>
              <a:t>_0  New </a:t>
            </a:r>
            <a:r>
              <a:rPr lang="en-US" dirty="0"/>
              <a:t>York (N.Y.) </a:t>
            </a:r>
            <a:r>
              <a:rPr lang="en-US" dirty="0" smtClean="0"/>
              <a:t>$v </a:t>
            </a:r>
            <a:r>
              <a:rPr lang="en-US" dirty="0"/>
              <a:t>Fiction.</a:t>
            </a:r>
            <a:endParaRPr lang="en-US" dirty="0" smtClean="0"/>
          </a:p>
          <a:p>
            <a:pPr marL="0" indent="0">
              <a:buNone/>
            </a:pPr>
            <a:r>
              <a:rPr lang="en-US" dirty="0" smtClean="0">
                <a:solidFill>
                  <a:srgbClr val="FF0000"/>
                </a:solidFill>
              </a:rPr>
              <a:t>655 _7  Novels.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a:t>
            </a:r>
            <a:r>
              <a:rPr lang="en-US" dirty="0">
                <a:solidFill>
                  <a:srgbClr val="FF0000"/>
                </a:solidFill>
              </a:rPr>
              <a:t>7  </a:t>
            </a:r>
            <a:r>
              <a:rPr lang="en-US" dirty="0" err="1" smtClean="0">
                <a:solidFill>
                  <a:srgbClr val="FF0000"/>
                </a:solidFill>
              </a:rPr>
              <a:t>Bildungsromans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Fictional autobiographies.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504195" y="1414768"/>
            <a:ext cx="2540127" cy="3888867"/>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108</a:t>
            </a:fld>
            <a:endParaRPr lang="en-US"/>
          </a:p>
        </p:txBody>
      </p:sp>
    </p:spTree>
    <p:extLst>
      <p:ext uri="{BB962C8B-B14F-4D97-AF65-F5344CB8AC3E}">
        <p14:creationId xmlns:p14="http://schemas.microsoft.com/office/powerpoint/2010/main" val="36407984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61" y="165180"/>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3610097" y="1690515"/>
            <a:ext cx="8475025" cy="4466063"/>
          </a:xfrm>
        </p:spPr>
        <p:txBody>
          <a:bodyPr>
            <a:normAutofit/>
          </a:bodyPr>
          <a:lstStyle/>
          <a:p>
            <a:pPr marL="0" indent="0">
              <a:buNone/>
            </a:pPr>
            <a:r>
              <a:rPr lang="en-US" dirty="0" smtClean="0"/>
              <a:t>245 04  </a:t>
            </a:r>
            <a:r>
              <a:rPr lang="en-US" dirty="0"/>
              <a:t>The pearl jacket and other stories : </a:t>
            </a:r>
            <a:r>
              <a:rPr lang="en-US" dirty="0" smtClean="0"/>
              <a:t>$b </a:t>
            </a:r>
            <a:r>
              <a:rPr lang="en-US" dirty="0"/>
              <a:t>flash </a:t>
            </a:r>
            <a:r>
              <a:rPr lang="en-US" dirty="0" smtClean="0"/>
              <a:t>	   	   fiction </a:t>
            </a:r>
            <a:r>
              <a:rPr lang="en-US" dirty="0"/>
              <a:t>from </a:t>
            </a:r>
            <a:r>
              <a:rPr lang="en-US" dirty="0" smtClean="0"/>
              <a:t>contemporary </a:t>
            </a:r>
            <a:r>
              <a:rPr lang="en-US" dirty="0"/>
              <a:t>China / </a:t>
            </a:r>
            <a:r>
              <a:rPr lang="en-US" dirty="0" smtClean="0"/>
              <a:t>$c </a:t>
            </a:r>
            <a:r>
              <a:rPr lang="en-US" dirty="0"/>
              <a:t>edited </a:t>
            </a:r>
            <a:r>
              <a:rPr lang="en-US" dirty="0" smtClean="0"/>
              <a:t>	   	   and </a:t>
            </a:r>
            <a:r>
              <a:rPr lang="en-US" dirty="0"/>
              <a:t>translated by </a:t>
            </a:r>
            <a:r>
              <a:rPr lang="en-US" dirty="0" err="1"/>
              <a:t>Shouhua</a:t>
            </a:r>
            <a:r>
              <a:rPr lang="en-US" dirty="0"/>
              <a:t> Qi</a:t>
            </a:r>
            <a:r>
              <a:rPr lang="en-US" dirty="0" smtClean="0"/>
              <a:t>.</a:t>
            </a:r>
          </a:p>
          <a:p>
            <a:pPr marL="0" indent="0">
              <a:buNone/>
            </a:pPr>
            <a:r>
              <a:rPr lang="en-US" dirty="0" smtClean="0"/>
              <a:t>650 _0  </a:t>
            </a:r>
            <a:r>
              <a:rPr lang="en-US" dirty="0"/>
              <a:t>Flash fiction, Chinese </a:t>
            </a:r>
            <a:r>
              <a:rPr lang="en-US" dirty="0" smtClean="0"/>
              <a:t>$v </a:t>
            </a:r>
            <a:r>
              <a:rPr lang="en-US" dirty="0"/>
              <a:t>Translations into English</a:t>
            </a:r>
            <a:r>
              <a:rPr lang="en-US" dirty="0" smtClean="0"/>
              <a:t>.</a:t>
            </a:r>
            <a:endParaRPr lang="en-US" dirty="0"/>
          </a:p>
          <a:p>
            <a:pPr marL="0" indent="0">
              <a:buNone/>
            </a:pPr>
            <a:r>
              <a:rPr lang="en-US" dirty="0"/>
              <a:t>650 _0  Chinese fiction </a:t>
            </a:r>
            <a:r>
              <a:rPr lang="en-US" dirty="0" smtClean="0"/>
              <a:t>$y </a:t>
            </a:r>
            <a:r>
              <a:rPr lang="en-US" dirty="0"/>
              <a:t>21st century </a:t>
            </a:r>
            <a:r>
              <a:rPr lang="en-US" dirty="0" smtClean="0"/>
              <a:t>$v </a:t>
            </a:r>
            <a:r>
              <a:rPr lang="en-US" dirty="0"/>
              <a:t>Translations </a:t>
            </a:r>
            <a:r>
              <a:rPr lang="en-US" dirty="0" smtClean="0"/>
              <a:t>	 	   into </a:t>
            </a:r>
            <a:r>
              <a:rPr lang="en-US" dirty="0"/>
              <a:t>English. </a:t>
            </a:r>
            <a:endParaRPr lang="en-US" dirty="0" smtClean="0"/>
          </a:p>
          <a:p>
            <a:pPr marL="0" indent="0">
              <a:buNone/>
            </a:pPr>
            <a:r>
              <a:rPr lang="en-US" dirty="0"/>
              <a:t>650 _0  Chinese fiction </a:t>
            </a:r>
            <a:r>
              <a:rPr lang="en-US" dirty="0" smtClean="0"/>
              <a:t>$y </a:t>
            </a:r>
            <a:r>
              <a:rPr lang="en-US" dirty="0"/>
              <a:t>20th century </a:t>
            </a:r>
            <a:r>
              <a:rPr lang="en-US" dirty="0" smtClean="0"/>
              <a:t>$v </a:t>
            </a:r>
            <a:r>
              <a:rPr lang="en-US" dirty="0"/>
              <a:t>Translations </a:t>
            </a:r>
            <a:r>
              <a:rPr lang="en-US" dirty="0" smtClean="0"/>
              <a:t>	 	   into </a:t>
            </a:r>
            <a:r>
              <a:rPr lang="en-US" dirty="0"/>
              <a:t>English.</a:t>
            </a:r>
            <a:endParaRPr lang="en-US" dirty="0" smtClean="0"/>
          </a:p>
          <a:p>
            <a:pPr marL="0" indent="0">
              <a:buNone/>
            </a:pPr>
            <a:r>
              <a:rPr lang="en-US" dirty="0" smtClean="0">
                <a:solidFill>
                  <a:srgbClr val="FF0000"/>
                </a:solidFill>
              </a:rPr>
              <a:t>655 _7  Flash fiction. $2 </a:t>
            </a:r>
            <a:r>
              <a:rPr lang="en-US" dirty="0" err="1" smtClean="0">
                <a:solidFill>
                  <a:srgbClr val="FF0000"/>
                </a:solidFill>
              </a:rPr>
              <a:t>lcgft</a:t>
            </a:r>
            <a:endParaRPr lang="en-US" dirty="0">
              <a:solidFill>
                <a:srgbClr val="FF0000"/>
              </a:solidFill>
            </a:endParaRPr>
          </a:p>
        </p:txBody>
      </p:sp>
      <p:pic>
        <p:nvPicPr>
          <p:cNvPr id="8" name="Picture 2" descr="http://www.stonebridge.com/images/books/PearlJa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61" y="1690515"/>
            <a:ext cx="2952750" cy="344290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A00A331D-2EB0-4CEE-8662-2FAB66802E28}" type="slidenum">
              <a:rPr lang="en-US" smtClean="0"/>
              <a:t>109</a:t>
            </a:fld>
            <a:endParaRPr lang="en-US"/>
          </a:p>
        </p:txBody>
      </p:sp>
    </p:spTree>
    <p:extLst>
      <p:ext uri="{BB962C8B-B14F-4D97-AF65-F5344CB8AC3E}">
        <p14:creationId xmlns:p14="http://schemas.microsoft.com/office/powerpoint/2010/main" val="3236417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You Find LCGFT Terms?</a:t>
            </a:r>
            <a:endParaRPr lang="en-US" dirty="0"/>
          </a:p>
        </p:txBody>
      </p:sp>
      <p:sp>
        <p:nvSpPr>
          <p:cNvPr id="3" name="Content Placeholder 2"/>
          <p:cNvSpPr>
            <a:spLocks noGrp="1"/>
          </p:cNvSpPr>
          <p:nvPr>
            <p:ph idx="1"/>
          </p:nvPr>
        </p:nvSpPr>
        <p:spPr>
          <a:xfrm>
            <a:off x="838199" y="1825625"/>
            <a:ext cx="10787743" cy="4351338"/>
          </a:xfrm>
        </p:spPr>
        <p:txBody>
          <a:bodyPr/>
          <a:lstStyle/>
          <a:p>
            <a:r>
              <a:rPr lang="en-US" dirty="0" smtClean="0"/>
              <a:t>OCLC and </a:t>
            </a:r>
            <a:r>
              <a:rPr lang="en-US" dirty="0" err="1" smtClean="0"/>
              <a:t>SkyRiver</a:t>
            </a:r>
            <a:r>
              <a:rPr lang="en-US" dirty="0" smtClean="0"/>
              <a:t> Authority Records</a:t>
            </a:r>
          </a:p>
          <a:p>
            <a:r>
              <a:rPr lang="en-US" dirty="0" smtClean="0"/>
              <a:t>Classification Web</a:t>
            </a:r>
          </a:p>
          <a:p>
            <a:r>
              <a:rPr lang="en-US" dirty="0" smtClean="0"/>
              <a:t>Catalogers Desktop (if you also have a Classification Web subscription)</a:t>
            </a:r>
          </a:p>
          <a:p>
            <a:r>
              <a:rPr lang="en-US" dirty="0"/>
              <a:t>Library of Congress Genre/Form Terms PDF Files (</a:t>
            </a:r>
            <a:r>
              <a:rPr lang="en-US" dirty="0">
                <a:hlinkClick r:id="rId3"/>
              </a:rPr>
              <a:t>https://</a:t>
            </a:r>
            <a:r>
              <a:rPr lang="en-US" dirty="0" smtClean="0">
                <a:hlinkClick r:id="rId3"/>
              </a:rPr>
              <a:t>www.loc.gov/aba/publications/FreeLCGFT/GENRE.pdf</a:t>
            </a:r>
            <a:r>
              <a:rPr lang="en-US" dirty="0" smtClean="0"/>
              <a:t>)</a:t>
            </a:r>
          </a:p>
          <a:p>
            <a:r>
              <a:rPr lang="en-US" dirty="0" smtClean="0"/>
              <a:t>LC Linked </a:t>
            </a:r>
            <a:r>
              <a:rPr lang="en-US" dirty="0"/>
              <a:t>Data Service (</a:t>
            </a:r>
            <a:r>
              <a:rPr lang="en-US" dirty="0">
                <a:hlinkClick r:id="rId4"/>
              </a:rPr>
              <a:t>http://</a:t>
            </a:r>
            <a:r>
              <a:rPr lang="en-US" dirty="0" smtClean="0">
                <a:hlinkClick r:id="rId4"/>
              </a:rPr>
              <a:t>id.loc.gov/authorities/genreForms.html</a:t>
            </a:r>
            <a:r>
              <a:rPr lang="en-US" dirty="0" smtClean="0"/>
              <a:t>)</a:t>
            </a:r>
          </a:p>
          <a:p>
            <a:r>
              <a:rPr lang="en-US" dirty="0" smtClean="0"/>
              <a:t>Library of </a:t>
            </a:r>
            <a:r>
              <a:rPr lang="en-US" dirty="0"/>
              <a:t>Congress Authorities (</a:t>
            </a:r>
            <a:r>
              <a:rPr lang="en-US" dirty="0">
                <a:hlinkClick r:id="rId5"/>
              </a:rPr>
              <a:t>http://</a:t>
            </a:r>
            <a:r>
              <a:rPr lang="en-US" dirty="0" smtClean="0">
                <a:hlinkClick r:id="rId5"/>
              </a:rPr>
              <a:t>authorities.loc.gov</a:t>
            </a:r>
            <a:r>
              <a:rPr lang="en-US" dirty="0" smtClean="0"/>
              <a:t>)</a:t>
            </a:r>
          </a:p>
          <a:p>
            <a:pPr marL="0"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11</a:t>
            </a:fld>
            <a:endParaRPr lang="en-US"/>
          </a:p>
        </p:txBody>
      </p:sp>
    </p:spTree>
    <p:extLst>
      <p:ext uri="{BB962C8B-B14F-4D97-AF65-F5344CB8AC3E}">
        <p14:creationId xmlns:p14="http://schemas.microsoft.com/office/powerpoint/2010/main" val="19396515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838200" y="1384300"/>
            <a:ext cx="10515600" cy="5154612"/>
          </a:xfrm>
        </p:spPr>
        <p:txBody>
          <a:bodyPr>
            <a:normAutofit/>
          </a:bodyPr>
          <a:lstStyle/>
          <a:p>
            <a:pPr marL="0" indent="0">
              <a:buNone/>
            </a:pPr>
            <a:r>
              <a:rPr lang="en-US" dirty="0" smtClean="0"/>
              <a:t>245 00  </a:t>
            </a:r>
            <a:r>
              <a:rPr lang="ko-KR" altLang="en-US" dirty="0"/>
              <a:t>한국 공포 문학 단편선</a:t>
            </a:r>
            <a:r>
              <a:rPr lang="en-US" altLang="ko-KR" dirty="0" smtClean="0"/>
              <a:t>.</a:t>
            </a:r>
          </a:p>
          <a:p>
            <a:pPr marL="0" indent="0">
              <a:buNone/>
            </a:pPr>
            <a:r>
              <a:rPr lang="en-US" dirty="0"/>
              <a:t>245 00  </a:t>
            </a:r>
            <a:r>
              <a:rPr lang="en-US" dirty="0" err="1"/>
              <a:t>Han'guk</a:t>
            </a:r>
            <a:r>
              <a:rPr lang="en-US" dirty="0"/>
              <a:t> </a:t>
            </a:r>
            <a:r>
              <a:rPr lang="en-US" dirty="0" err="1"/>
              <a:t>kongp'o</a:t>
            </a:r>
            <a:r>
              <a:rPr lang="en-US" dirty="0"/>
              <a:t> </a:t>
            </a:r>
            <a:r>
              <a:rPr lang="en-US" dirty="0" err="1"/>
              <a:t>munhak</a:t>
            </a:r>
            <a:r>
              <a:rPr lang="en-US" dirty="0"/>
              <a:t> </a:t>
            </a:r>
            <a:r>
              <a:rPr lang="en-US" dirty="0" err="1"/>
              <a:t>tanp'yŏnsŏn</a:t>
            </a:r>
            <a:r>
              <a:rPr lang="en-US" dirty="0"/>
              <a:t>.</a:t>
            </a:r>
          </a:p>
          <a:p>
            <a:pPr marL="0" indent="0">
              <a:buNone/>
            </a:pPr>
            <a:r>
              <a:rPr lang="en-US" dirty="0" smtClean="0"/>
              <a:t>310        Annual</a:t>
            </a:r>
            <a:endParaRPr lang="en-US" dirty="0"/>
          </a:p>
          <a:p>
            <a:pPr marL="0" indent="0">
              <a:buNone/>
            </a:pPr>
            <a:r>
              <a:rPr lang="en-US" dirty="0" smtClean="0"/>
              <a:t>362 1</a:t>
            </a:r>
            <a:r>
              <a:rPr lang="en-US" dirty="0"/>
              <a:t>_  Began in 2006</a:t>
            </a:r>
            <a:r>
              <a:rPr lang="en-US" dirty="0" smtClean="0"/>
              <a:t>.</a:t>
            </a:r>
          </a:p>
          <a:p>
            <a:pPr marL="0" indent="0">
              <a:buNone/>
            </a:pPr>
            <a:r>
              <a:rPr lang="en-US" dirty="0" smtClean="0"/>
              <a:t>650 _0  Horror tales, </a:t>
            </a:r>
            <a:r>
              <a:rPr lang="en-US" dirty="0"/>
              <a:t>Korean </a:t>
            </a:r>
            <a:r>
              <a:rPr lang="en-US" dirty="0" smtClean="0"/>
              <a:t>$v </a:t>
            </a:r>
            <a:r>
              <a:rPr lang="en-US" dirty="0"/>
              <a:t>Periodicals.</a:t>
            </a:r>
          </a:p>
          <a:p>
            <a:pPr marL="0" indent="0">
              <a:buNone/>
            </a:pPr>
            <a:r>
              <a:rPr lang="en-US" dirty="0"/>
              <a:t>650 </a:t>
            </a:r>
            <a:r>
              <a:rPr lang="en-US" dirty="0" smtClean="0"/>
              <a:t>_0  </a:t>
            </a:r>
            <a:r>
              <a:rPr lang="en-US" dirty="0"/>
              <a:t>Short stories, Korean </a:t>
            </a:r>
            <a:r>
              <a:rPr lang="en-US" dirty="0" smtClean="0"/>
              <a:t>$v </a:t>
            </a:r>
            <a:r>
              <a:rPr lang="en-US" dirty="0"/>
              <a:t>Periodicals</a:t>
            </a:r>
            <a:r>
              <a:rPr lang="en-US" dirty="0" smtClean="0"/>
              <a:t>.</a:t>
            </a:r>
          </a:p>
          <a:p>
            <a:pPr marL="0" indent="0">
              <a:buNone/>
            </a:pPr>
            <a:r>
              <a:rPr lang="en-US" dirty="0" smtClean="0"/>
              <a:t>650 _0  Korean fiction $y 21st century $v Periodicals.</a:t>
            </a:r>
          </a:p>
          <a:p>
            <a:pPr marL="0" indent="0">
              <a:buNone/>
            </a:pPr>
            <a:r>
              <a:rPr lang="en-US" dirty="0" smtClean="0">
                <a:solidFill>
                  <a:srgbClr val="FF0000"/>
                </a:solidFill>
              </a:rPr>
              <a:t>655 _7  Horror fiction.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9228117" y="389649"/>
            <a:ext cx="1924050" cy="2752725"/>
          </a:xfrm>
          <a:prstGeom prst="rect">
            <a:avLst/>
          </a:prstGeom>
        </p:spPr>
      </p:pic>
      <p:pic>
        <p:nvPicPr>
          <p:cNvPr id="7" name="Picture 6"/>
          <p:cNvPicPr>
            <a:picLocks noChangeAspect="1"/>
          </p:cNvPicPr>
          <p:nvPr/>
        </p:nvPicPr>
        <p:blipFill>
          <a:blip r:embed="rId4"/>
          <a:stretch>
            <a:fillRect/>
          </a:stretch>
        </p:blipFill>
        <p:spPr>
          <a:xfrm>
            <a:off x="9228117" y="3532023"/>
            <a:ext cx="1924050" cy="2743200"/>
          </a:xfrm>
          <a:prstGeom prst="rect">
            <a:avLst/>
          </a:prstGeom>
        </p:spPr>
      </p:pic>
      <p:sp>
        <p:nvSpPr>
          <p:cNvPr id="8" name="Slide Number Placeholder 7"/>
          <p:cNvSpPr>
            <a:spLocks noGrp="1"/>
          </p:cNvSpPr>
          <p:nvPr>
            <p:ph type="sldNum" sz="quarter" idx="12"/>
          </p:nvPr>
        </p:nvSpPr>
        <p:spPr/>
        <p:txBody>
          <a:bodyPr/>
          <a:lstStyle/>
          <a:p>
            <a:fld id="{A00A331D-2EB0-4CEE-8662-2FAB66802E28}" type="slidenum">
              <a:rPr lang="en-US" smtClean="0"/>
              <a:t>110</a:t>
            </a:fld>
            <a:endParaRPr lang="en-US"/>
          </a:p>
        </p:txBody>
      </p:sp>
    </p:spTree>
    <p:extLst>
      <p:ext uri="{BB962C8B-B14F-4D97-AF65-F5344CB8AC3E}">
        <p14:creationId xmlns:p14="http://schemas.microsoft.com/office/powerpoint/2010/main" val="35129327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8416"/>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690687"/>
            <a:ext cx="10515600" cy="5030787"/>
          </a:xfrm>
        </p:spPr>
        <p:txBody>
          <a:bodyPr>
            <a:normAutofit fontScale="92500" lnSpcReduction="20000"/>
          </a:bodyPr>
          <a:lstStyle/>
          <a:p>
            <a:pPr marL="0" indent="0">
              <a:buNone/>
            </a:pPr>
            <a:r>
              <a:rPr lang="en-US" dirty="0" smtClean="0"/>
              <a:t>100 1_  Tolmie</a:t>
            </a:r>
            <a:r>
              <a:rPr lang="en-US" dirty="0"/>
              <a:t>, Sarah, </a:t>
            </a:r>
            <a:r>
              <a:rPr lang="en-US" dirty="0" smtClean="0"/>
              <a:t>$e </a:t>
            </a:r>
            <a:r>
              <a:rPr lang="en-US" dirty="0"/>
              <a:t>author. </a:t>
            </a:r>
          </a:p>
          <a:p>
            <a:pPr marL="0" indent="0">
              <a:buNone/>
            </a:pPr>
            <a:r>
              <a:rPr lang="en-US" dirty="0" smtClean="0"/>
              <a:t>245 10  Trio </a:t>
            </a:r>
            <a:r>
              <a:rPr lang="en-US" dirty="0"/>
              <a:t>/ </a:t>
            </a:r>
            <a:r>
              <a:rPr lang="en-US" dirty="0" smtClean="0"/>
              <a:t>$c </a:t>
            </a:r>
            <a:r>
              <a:rPr lang="en-US" dirty="0"/>
              <a:t>Sarah Tolmie</a:t>
            </a:r>
            <a:r>
              <a:rPr lang="en-US" dirty="0" smtClean="0"/>
              <a:t>.</a:t>
            </a:r>
          </a:p>
          <a:p>
            <a:pPr marL="0" indent="0">
              <a:buNone/>
            </a:pPr>
            <a:r>
              <a:rPr lang="en-US" dirty="0" smtClean="0"/>
              <a:t>490 1_  The Hugh </a:t>
            </a:r>
            <a:r>
              <a:rPr lang="en-US" dirty="0"/>
              <a:t>MacLennan poetry series</a:t>
            </a:r>
          </a:p>
          <a:p>
            <a:pPr marL="0" indent="0">
              <a:buNone/>
            </a:pPr>
            <a:r>
              <a:rPr lang="en-US" dirty="0" smtClean="0"/>
              <a:t>500 __  "</a:t>
            </a:r>
            <a:r>
              <a:rPr lang="en-US" dirty="0"/>
              <a:t>A collection of 120 sonnets in </a:t>
            </a:r>
            <a:r>
              <a:rPr lang="en-US" dirty="0" smtClean="0"/>
              <a:t>eight parts, </a:t>
            </a:r>
          </a:p>
          <a:p>
            <a:pPr marL="0" indent="0">
              <a:buNone/>
            </a:pPr>
            <a:r>
              <a:rPr lang="en-US" dirty="0" smtClean="0"/>
              <a:t>         	  Trio reveals, frame by frame, a married </a:t>
            </a:r>
          </a:p>
          <a:p>
            <a:pPr marL="0" indent="0">
              <a:buNone/>
            </a:pPr>
            <a:r>
              <a:rPr lang="en-US" dirty="0"/>
              <a:t>	</a:t>
            </a:r>
            <a:r>
              <a:rPr lang="en-US" dirty="0" smtClean="0"/>
              <a:t>  fortysomething female narrator in love</a:t>
            </a:r>
          </a:p>
          <a:p>
            <a:pPr marL="0" indent="0">
              <a:buNone/>
            </a:pPr>
            <a:r>
              <a:rPr lang="en-US" dirty="0"/>
              <a:t>	</a:t>
            </a:r>
            <a:r>
              <a:rPr lang="en-US" dirty="0" smtClean="0"/>
              <a:t>  with two younger men … and torn between</a:t>
            </a:r>
          </a:p>
          <a:p>
            <a:pPr marL="0" indent="0">
              <a:buNone/>
            </a:pPr>
            <a:r>
              <a:rPr lang="en-US" dirty="0"/>
              <a:t>	</a:t>
            </a:r>
            <a:r>
              <a:rPr lang="en-US" dirty="0" smtClean="0"/>
              <a:t>  the claims of body and mind”--Page 4 of cover.</a:t>
            </a:r>
          </a:p>
          <a:p>
            <a:pPr marL="0" indent="0">
              <a:buNone/>
            </a:pPr>
            <a:r>
              <a:rPr lang="en-US" dirty="0"/>
              <a:t>650 </a:t>
            </a:r>
            <a:r>
              <a:rPr lang="en-US" dirty="0" smtClean="0"/>
              <a:t>_0  Love </a:t>
            </a:r>
            <a:r>
              <a:rPr lang="en-US" dirty="0"/>
              <a:t>poetry, Canadian.</a:t>
            </a:r>
          </a:p>
          <a:p>
            <a:pPr marL="0" indent="0">
              <a:buNone/>
            </a:pPr>
            <a:r>
              <a:rPr lang="en-US" dirty="0"/>
              <a:t>650 </a:t>
            </a:r>
            <a:r>
              <a:rPr lang="en-US" dirty="0" smtClean="0"/>
              <a:t>_0  Sonnets</a:t>
            </a:r>
            <a:r>
              <a:rPr lang="en-US" dirty="0"/>
              <a:t>, Canadian</a:t>
            </a:r>
            <a:r>
              <a:rPr lang="en-US" dirty="0" smtClean="0"/>
              <a:t>.</a:t>
            </a:r>
          </a:p>
          <a:p>
            <a:pPr marL="0" indent="0">
              <a:buNone/>
            </a:pPr>
            <a:r>
              <a:rPr lang="en-US" dirty="0">
                <a:solidFill>
                  <a:srgbClr val="FF0000"/>
                </a:solidFill>
              </a:rPr>
              <a:t>655 </a:t>
            </a:r>
            <a:r>
              <a:rPr lang="en-US" dirty="0" smtClean="0">
                <a:solidFill>
                  <a:srgbClr val="FF0000"/>
                </a:solidFill>
              </a:rPr>
              <a:t>_7  Love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Sonnets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589" y="1716376"/>
            <a:ext cx="2696051" cy="40481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111</a:t>
            </a:fld>
            <a:endParaRPr lang="en-US"/>
          </a:p>
        </p:txBody>
      </p:sp>
    </p:spTree>
    <p:extLst>
      <p:ext uri="{BB962C8B-B14F-4D97-AF65-F5344CB8AC3E}">
        <p14:creationId xmlns:p14="http://schemas.microsoft.com/office/powerpoint/2010/main" val="24552468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2825317" cy="4351338"/>
          </a:xfrm>
        </p:spPr>
      </p:pic>
      <p:sp>
        <p:nvSpPr>
          <p:cNvPr id="6" name="TextBox 5"/>
          <p:cNvSpPr txBox="1"/>
          <p:nvPr/>
        </p:nvSpPr>
        <p:spPr>
          <a:xfrm>
            <a:off x="4293220" y="1936015"/>
            <a:ext cx="7404410" cy="3554819"/>
          </a:xfrm>
          <a:prstGeom prst="rect">
            <a:avLst/>
          </a:prstGeom>
          <a:noFill/>
        </p:spPr>
        <p:txBody>
          <a:bodyPr wrap="square" rtlCol="0">
            <a:spAutoFit/>
          </a:bodyPr>
          <a:lstStyle/>
          <a:p>
            <a:r>
              <a:rPr lang="en-US" sz="2500" dirty="0" smtClean="0"/>
              <a:t>100 1_  Pope</a:t>
            </a:r>
            <a:r>
              <a:rPr lang="en-US" sz="2500" dirty="0"/>
              <a:t>, Alexander, </a:t>
            </a:r>
            <a:r>
              <a:rPr lang="en-US" sz="2500" dirty="0" smtClean="0"/>
              <a:t>$d 1688-1744, $e author.</a:t>
            </a:r>
            <a:endParaRPr lang="en-US" sz="2500" dirty="0"/>
          </a:p>
          <a:p>
            <a:r>
              <a:rPr lang="en-US" sz="2500" dirty="0" smtClean="0"/>
              <a:t>245 14  The </a:t>
            </a:r>
            <a:r>
              <a:rPr lang="en-US" sz="2500" dirty="0"/>
              <a:t>rape of the lock / </a:t>
            </a:r>
            <a:r>
              <a:rPr lang="en-US" sz="2500" dirty="0" smtClean="0"/>
              <a:t>$c </a:t>
            </a:r>
            <a:r>
              <a:rPr lang="en-US" sz="2500" dirty="0"/>
              <a:t>Alexander Pope </a:t>
            </a:r>
            <a:r>
              <a:rPr lang="en-US" sz="2500" dirty="0" smtClean="0"/>
              <a:t>;</a:t>
            </a:r>
          </a:p>
          <a:p>
            <a:r>
              <a:rPr lang="en-US" sz="2500" dirty="0"/>
              <a:t>	</a:t>
            </a:r>
            <a:r>
              <a:rPr lang="en-US" sz="2500" dirty="0" smtClean="0"/>
              <a:t> </a:t>
            </a:r>
            <a:r>
              <a:rPr lang="en-US" sz="2500" dirty="0"/>
              <a:t>edited by Elizabeth </a:t>
            </a:r>
            <a:r>
              <a:rPr lang="en-US" sz="2500" dirty="0" err="1"/>
              <a:t>Gurr</a:t>
            </a:r>
            <a:r>
              <a:rPr lang="en-US" sz="2500" dirty="0" smtClean="0"/>
              <a:t>.</a:t>
            </a:r>
          </a:p>
          <a:p>
            <a:r>
              <a:rPr lang="en-US" sz="2500" dirty="0"/>
              <a:t>650 </a:t>
            </a:r>
            <a:r>
              <a:rPr lang="en-US" sz="2500" dirty="0" smtClean="0"/>
              <a:t>_0  Young </a:t>
            </a:r>
            <a:r>
              <a:rPr lang="en-US" sz="2500" dirty="0"/>
              <a:t>women </a:t>
            </a:r>
            <a:r>
              <a:rPr lang="en-US" sz="2500" dirty="0" smtClean="0"/>
              <a:t>$v </a:t>
            </a:r>
            <a:r>
              <a:rPr lang="en-US" sz="2500" dirty="0"/>
              <a:t>Poetry.</a:t>
            </a:r>
          </a:p>
          <a:p>
            <a:r>
              <a:rPr lang="en-US" sz="2500" dirty="0"/>
              <a:t>650 </a:t>
            </a:r>
            <a:r>
              <a:rPr lang="en-US" sz="2500" dirty="0" smtClean="0"/>
              <a:t>_0  Catholics $z </a:t>
            </a:r>
            <a:r>
              <a:rPr lang="en-US" sz="2500" dirty="0"/>
              <a:t>England </a:t>
            </a:r>
            <a:r>
              <a:rPr lang="en-US" sz="2500" dirty="0" smtClean="0"/>
              <a:t>$v </a:t>
            </a:r>
            <a:r>
              <a:rPr lang="en-US" sz="2500" dirty="0"/>
              <a:t>Poetry.</a:t>
            </a:r>
          </a:p>
          <a:p>
            <a:r>
              <a:rPr lang="en-US" sz="2500" dirty="0"/>
              <a:t>650 </a:t>
            </a:r>
            <a:r>
              <a:rPr lang="en-US" sz="2500" dirty="0" smtClean="0"/>
              <a:t>_0  Aristocracy </a:t>
            </a:r>
            <a:r>
              <a:rPr lang="en-US" sz="2500" dirty="0"/>
              <a:t>(Social class) </a:t>
            </a:r>
            <a:r>
              <a:rPr lang="en-US" sz="2500" dirty="0" smtClean="0"/>
              <a:t>$z </a:t>
            </a:r>
            <a:r>
              <a:rPr lang="en-US" sz="2500" dirty="0"/>
              <a:t>England </a:t>
            </a:r>
            <a:r>
              <a:rPr lang="en-US" sz="2500" dirty="0" smtClean="0"/>
              <a:t>$v </a:t>
            </a:r>
            <a:r>
              <a:rPr lang="en-US" sz="2500" dirty="0"/>
              <a:t>Poetry</a:t>
            </a:r>
            <a:r>
              <a:rPr lang="en-US" sz="2500" dirty="0" smtClean="0"/>
              <a:t>.</a:t>
            </a:r>
          </a:p>
          <a:p>
            <a:r>
              <a:rPr lang="en-US" sz="2500" dirty="0" smtClean="0"/>
              <a:t>650 _0  Pride and vanity $v Poetry.</a:t>
            </a:r>
          </a:p>
          <a:p>
            <a:r>
              <a:rPr lang="en-US" sz="2500" dirty="0">
                <a:solidFill>
                  <a:srgbClr val="FF0000"/>
                </a:solidFill>
              </a:rPr>
              <a:t>655 </a:t>
            </a:r>
            <a:r>
              <a:rPr lang="en-US" sz="2500" dirty="0" smtClean="0">
                <a:solidFill>
                  <a:srgbClr val="FF0000"/>
                </a:solidFill>
              </a:rPr>
              <a:t>_7  Mock-heroic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a:p>
            <a:r>
              <a:rPr lang="en-US" sz="2500" dirty="0">
                <a:solidFill>
                  <a:srgbClr val="FF0000"/>
                </a:solidFill>
              </a:rPr>
              <a:t>655 </a:t>
            </a:r>
            <a:r>
              <a:rPr lang="en-US" sz="2500" dirty="0" smtClean="0">
                <a:solidFill>
                  <a:srgbClr val="FF0000"/>
                </a:solidFill>
              </a:rPr>
              <a:t>_7  Narrative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112</a:t>
            </a:fld>
            <a:endParaRPr lang="en-US"/>
          </a:p>
        </p:txBody>
      </p:sp>
    </p:spTree>
    <p:extLst>
      <p:ext uri="{BB962C8B-B14F-4D97-AF65-F5344CB8AC3E}">
        <p14:creationId xmlns:p14="http://schemas.microsoft.com/office/powerpoint/2010/main" val="12677992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sp>
        <p:nvSpPr>
          <p:cNvPr id="3" name="Content Placeholder 2"/>
          <p:cNvSpPr>
            <a:spLocks noGrp="1"/>
          </p:cNvSpPr>
          <p:nvPr>
            <p:ph idx="1"/>
          </p:nvPr>
        </p:nvSpPr>
        <p:spPr/>
        <p:txBody>
          <a:bodyPr/>
          <a:lstStyle/>
          <a:p>
            <a:pPr marL="0" indent="0">
              <a:buNone/>
            </a:pPr>
            <a:r>
              <a:rPr lang="en-US" dirty="0" smtClean="0"/>
              <a:t>245 00  White </a:t>
            </a:r>
            <a:r>
              <a:rPr lang="en-US" dirty="0"/>
              <a:t>lotus : </a:t>
            </a:r>
            <a:r>
              <a:rPr lang="en-US" dirty="0" smtClean="0"/>
              <a:t>$b </a:t>
            </a:r>
            <a:r>
              <a:rPr lang="en-US" dirty="0"/>
              <a:t>a journal of haiku &amp; </a:t>
            </a:r>
            <a:r>
              <a:rPr lang="en-US" dirty="0" err="1"/>
              <a:t>senryu</a:t>
            </a:r>
            <a:r>
              <a:rPr lang="en-US" dirty="0"/>
              <a:t> poetry</a:t>
            </a:r>
            <a:r>
              <a:rPr lang="en-US" dirty="0" smtClean="0"/>
              <a:t>.</a:t>
            </a:r>
          </a:p>
          <a:p>
            <a:pPr marL="0" indent="0">
              <a:buNone/>
            </a:pPr>
            <a:r>
              <a:rPr lang="en-US" dirty="0"/>
              <a:t>310 </a:t>
            </a:r>
            <a:r>
              <a:rPr lang="en-US" dirty="0" smtClean="0"/>
              <a:t>__  Semiannual</a:t>
            </a:r>
            <a:endParaRPr lang="en-US" dirty="0"/>
          </a:p>
          <a:p>
            <a:pPr marL="0" indent="0">
              <a:buNone/>
            </a:pPr>
            <a:r>
              <a:rPr lang="en-US" dirty="0" smtClean="0"/>
              <a:t>362 0_  </a:t>
            </a:r>
            <a:r>
              <a:rPr lang="en-US" dirty="0"/>
              <a:t>Issue #1 (fall/winter 2005</a:t>
            </a:r>
            <a:r>
              <a:rPr lang="en-US" dirty="0" smtClean="0"/>
              <a:t>)-</a:t>
            </a:r>
          </a:p>
          <a:p>
            <a:pPr marL="0" indent="0">
              <a:buNone/>
            </a:pPr>
            <a:r>
              <a:rPr lang="en-US" dirty="0"/>
              <a:t>650 </a:t>
            </a:r>
            <a:r>
              <a:rPr lang="en-US" dirty="0" smtClean="0"/>
              <a:t>_0  Haiku</a:t>
            </a:r>
            <a:r>
              <a:rPr lang="en-US" dirty="0"/>
              <a:t>, American </a:t>
            </a:r>
            <a:r>
              <a:rPr lang="en-US" dirty="0" smtClean="0"/>
              <a:t>$v </a:t>
            </a:r>
            <a:r>
              <a:rPr lang="en-US" dirty="0"/>
              <a:t>Periodicals.</a:t>
            </a:r>
          </a:p>
          <a:p>
            <a:pPr marL="0" indent="0">
              <a:buNone/>
            </a:pPr>
            <a:r>
              <a:rPr lang="en-US" dirty="0"/>
              <a:t>650 </a:t>
            </a:r>
            <a:r>
              <a:rPr lang="en-US" dirty="0" smtClean="0"/>
              <a:t>_0  </a:t>
            </a:r>
            <a:r>
              <a:rPr lang="en-US" dirty="0" err="1" smtClean="0"/>
              <a:t>Senryu</a:t>
            </a:r>
            <a:r>
              <a:rPr lang="en-US" dirty="0"/>
              <a:t>, American </a:t>
            </a:r>
            <a:r>
              <a:rPr lang="en-US" dirty="0" smtClean="0"/>
              <a:t>$v </a:t>
            </a:r>
            <a:r>
              <a:rPr lang="en-US" dirty="0"/>
              <a:t>Periodicals</a:t>
            </a:r>
            <a:r>
              <a:rPr lang="en-US" dirty="0" smtClean="0"/>
              <a:t>.</a:t>
            </a:r>
          </a:p>
          <a:p>
            <a:pPr marL="0" indent="0">
              <a:buNone/>
            </a:pPr>
            <a:r>
              <a:rPr lang="en-US" dirty="0">
                <a:solidFill>
                  <a:srgbClr val="FF0000"/>
                </a:solidFill>
              </a:rPr>
              <a:t>655 </a:t>
            </a:r>
            <a:r>
              <a:rPr lang="en-US" dirty="0" smtClean="0">
                <a:solidFill>
                  <a:srgbClr val="FF0000"/>
                </a:solidFill>
              </a:rPr>
              <a:t>_7  Haiku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Senryu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Periodicals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191" y="2851397"/>
            <a:ext cx="2032445" cy="302704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113</a:t>
            </a:fld>
            <a:endParaRPr lang="en-US"/>
          </a:p>
        </p:txBody>
      </p:sp>
    </p:spTree>
    <p:extLst>
      <p:ext uri="{BB962C8B-B14F-4D97-AF65-F5344CB8AC3E}">
        <p14:creationId xmlns:p14="http://schemas.microsoft.com/office/powerpoint/2010/main" val="22623485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300"/>
            <a:ext cx="10515600" cy="1325563"/>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566863"/>
            <a:ext cx="10515600" cy="4801317"/>
          </a:xfrm>
        </p:spPr>
        <p:txBody>
          <a:bodyPr>
            <a:normAutofit/>
          </a:bodyPr>
          <a:lstStyle/>
          <a:p>
            <a:pPr marL="0" indent="0">
              <a:buNone/>
            </a:pPr>
            <a:r>
              <a:rPr lang="en-US" dirty="0" smtClean="0"/>
              <a:t>245 04  The </a:t>
            </a:r>
            <a:r>
              <a:rPr lang="en-US" dirty="0"/>
              <a:t>best American poetry.</a:t>
            </a:r>
          </a:p>
          <a:p>
            <a:pPr marL="0" indent="0">
              <a:buNone/>
            </a:pPr>
            <a:r>
              <a:rPr lang="en-US" dirty="0" smtClean="0"/>
              <a:t>260       New </a:t>
            </a:r>
            <a:r>
              <a:rPr lang="en-US" dirty="0"/>
              <a:t>York, N.Y. : </a:t>
            </a:r>
            <a:r>
              <a:rPr lang="en-US" dirty="0" smtClean="0"/>
              <a:t>$b </a:t>
            </a:r>
            <a:r>
              <a:rPr lang="en-US" dirty="0"/>
              <a:t>Collier Books, </a:t>
            </a:r>
            <a:r>
              <a:rPr lang="en-US" dirty="0" smtClean="0"/>
              <a:t>$c </a:t>
            </a:r>
            <a:r>
              <a:rPr lang="en-US" dirty="0"/>
              <a:t>c1988-</a:t>
            </a:r>
          </a:p>
          <a:p>
            <a:pPr marL="0" indent="0">
              <a:buNone/>
            </a:pPr>
            <a:r>
              <a:rPr lang="en-US" dirty="0" smtClean="0"/>
              <a:t>260 3_  $3 </a:t>
            </a:r>
            <a:r>
              <a:rPr lang="en-US" dirty="0"/>
              <a:t>&lt;2011-&gt;: </a:t>
            </a:r>
            <a:r>
              <a:rPr lang="en-US" dirty="0" smtClean="0"/>
              <a:t>$a </a:t>
            </a:r>
            <a:r>
              <a:rPr lang="en-US" dirty="0"/>
              <a:t>New York : </a:t>
            </a:r>
            <a:r>
              <a:rPr lang="en-US" dirty="0" smtClean="0"/>
              <a:t>$b </a:t>
            </a:r>
            <a:r>
              <a:rPr lang="en-US" dirty="0"/>
              <a:t>Scribner Poetry</a:t>
            </a:r>
          </a:p>
          <a:p>
            <a:pPr marL="0" indent="0">
              <a:buNone/>
            </a:pPr>
            <a:r>
              <a:rPr lang="en-US" dirty="0" smtClean="0"/>
              <a:t>310       Annual</a:t>
            </a:r>
            <a:endParaRPr lang="en-US" dirty="0"/>
          </a:p>
          <a:p>
            <a:pPr marL="0" indent="0">
              <a:buNone/>
            </a:pPr>
            <a:r>
              <a:rPr lang="en-US" dirty="0" smtClean="0"/>
              <a:t>362 0_  1988-</a:t>
            </a:r>
          </a:p>
          <a:p>
            <a:pPr marL="0" indent="0">
              <a:buNone/>
            </a:pPr>
            <a:r>
              <a:rPr lang="en-US" dirty="0"/>
              <a:t>650 </a:t>
            </a:r>
            <a:r>
              <a:rPr lang="en-US" dirty="0" smtClean="0"/>
              <a:t>_0  American </a:t>
            </a:r>
            <a:r>
              <a:rPr lang="en-US" dirty="0"/>
              <a:t>poetry </a:t>
            </a:r>
            <a:r>
              <a:rPr lang="en-US" dirty="0" smtClean="0"/>
              <a:t>$y </a:t>
            </a:r>
            <a:r>
              <a:rPr lang="en-US" dirty="0"/>
              <a:t>20th century </a:t>
            </a:r>
            <a:r>
              <a:rPr lang="en-US" dirty="0" smtClean="0"/>
              <a:t>$v </a:t>
            </a:r>
            <a:r>
              <a:rPr lang="en-US" dirty="0"/>
              <a:t>Periodicals.</a:t>
            </a:r>
          </a:p>
          <a:p>
            <a:pPr marL="0" indent="0">
              <a:buNone/>
            </a:pPr>
            <a:r>
              <a:rPr lang="en-US" dirty="0"/>
              <a:t>650 </a:t>
            </a:r>
            <a:r>
              <a:rPr lang="en-US" dirty="0" smtClean="0"/>
              <a:t>_0  American </a:t>
            </a:r>
            <a:r>
              <a:rPr lang="en-US" dirty="0"/>
              <a:t>poetry </a:t>
            </a:r>
            <a:r>
              <a:rPr lang="en-US" dirty="0" smtClean="0"/>
              <a:t>$y </a:t>
            </a:r>
            <a:r>
              <a:rPr lang="en-US" dirty="0"/>
              <a:t>21st century </a:t>
            </a:r>
            <a:r>
              <a:rPr lang="en-US" dirty="0" smtClean="0"/>
              <a:t>$v </a:t>
            </a:r>
            <a:r>
              <a:rPr lang="en-US" dirty="0"/>
              <a:t>Periodicals.</a:t>
            </a:r>
            <a:endParaRPr lang="en-US" dirty="0" smtClean="0"/>
          </a:p>
          <a:p>
            <a:pPr marL="0" indent="0">
              <a:buNone/>
            </a:pPr>
            <a:r>
              <a:rPr lang="en-US" dirty="0" smtClean="0">
                <a:solidFill>
                  <a:srgbClr val="FF0000"/>
                </a:solidFill>
              </a:rPr>
              <a:t>655 _7  Poetry.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9410004" y="623052"/>
            <a:ext cx="2095500" cy="320611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114</a:t>
            </a:fld>
            <a:endParaRPr lang="en-US"/>
          </a:p>
        </p:txBody>
      </p:sp>
    </p:spTree>
    <p:extLst>
      <p:ext uri="{BB962C8B-B14F-4D97-AF65-F5344CB8AC3E}">
        <p14:creationId xmlns:p14="http://schemas.microsoft.com/office/powerpoint/2010/main" val="24801877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838200" y="1325563"/>
            <a:ext cx="10515600" cy="5532437"/>
          </a:xfrm>
        </p:spPr>
        <p:txBody>
          <a:bodyPr>
            <a:normAutofit/>
          </a:bodyPr>
          <a:lstStyle/>
          <a:p>
            <a:pPr marL="0" indent="0">
              <a:buNone/>
            </a:pPr>
            <a:r>
              <a:rPr lang="en-US" dirty="0" smtClean="0"/>
              <a:t>100 1_  </a:t>
            </a:r>
            <a:r>
              <a:rPr lang="en-US" dirty="0"/>
              <a:t>Feiffer, Jules, </a:t>
            </a:r>
            <a:r>
              <a:rPr lang="en-US" dirty="0" smtClean="0"/>
              <a:t>$e </a:t>
            </a:r>
            <a:r>
              <a:rPr lang="en-US" dirty="0"/>
              <a:t>author, </a:t>
            </a:r>
            <a:r>
              <a:rPr lang="en-US" dirty="0" smtClean="0"/>
              <a:t>$e </a:t>
            </a:r>
            <a:r>
              <a:rPr lang="en-US" dirty="0"/>
              <a:t>artist.</a:t>
            </a:r>
          </a:p>
          <a:p>
            <a:pPr marL="0" indent="0">
              <a:buNone/>
            </a:pPr>
            <a:r>
              <a:rPr lang="en-US" dirty="0" smtClean="0"/>
              <a:t>245 10  Kill </a:t>
            </a:r>
            <a:r>
              <a:rPr lang="en-US" dirty="0"/>
              <a:t>my mother : </a:t>
            </a:r>
            <a:r>
              <a:rPr lang="en-US" dirty="0" smtClean="0"/>
              <a:t>$b </a:t>
            </a:r>
            <a:r>
              <a:rPr lang="en-US" dirty="0"/>
              <a:t>a graphic novel / </a:t>
            </a:r>
            <a:r>
              <a:rPr lang="en-US" dirty="0" smtClean="0"/>
              <a:t>$c </a:t>
            </a:r>
            <a:r>
              <a:rPr lang="en-US" dirty="0"/>
              <a:t>Jules Feiffer</a:t>
            </a:r>
            <a:r>
              <a:rPr lang="en-US" dirty="0" smtClean="0"/>
              <a:t>.</a:t>
            </a:r>
          </a:p>
          <a:p>
            <a:pPr marL="0" indent="0">
              <a:buNone/>
            </a:pPr>
            <a:r>
              <a:rPr lang="en-US" dirty="0"/>
              <a:t>650 </a:t>
            </a:r>
            <a:r>
              <a:rPr lang="en-US" dirty="0" smtClean="0"/>
              <a:t>_0  Private </a:t>
            </a:r>
            <a:r>
              <a:rPr lang="en-US" dirty="0"/>
              <a:t>investigators </a:t>
            </a:r>
            <a:r>
              <a:rPr lang="en-US" dirty="0" smtClean="0"/>
              <a:t>$v </a:t>
            </a:r>
            <a:r>
              <a:rPr lang="en-US" dirty="0"/>
              <a:t>Comic books, strips, etc.</a:t>
            </a:r>
          </a:p>
          <a:p>
            <a:pPr marL="0" indent="0">
              <a:buNone/>
            </a:pPr>
            <a:r>
              <a:rPr lang="en-US" dirty="0"/>
              <a:t>650 </a:t>
            </a:r>
            <a:r>
              <a:rPr lang="en-US" dirty="0" smtClean="0"/>
              <a:t>_0  Murder $v </a:t>
            </a:r>
            <a:r>
              <a:rPr lang="en-US" dirty="0"/>
              <a:t>Comic books, strips, etc.</a:t>
            </a:r>
            <a:endParaRPr lang="en-US" dirty="0" smtClean="0"/>
          </a:p>
          <a:p>
            <a:pPr marL="0" indent="0">
              <a:buNone/>
            </a:pPr>
            <a:r>
              <a:rPr lang="en-US" dirty="0" smtClean="0">
                <a:solidFill>
                  <a:srgbClr val="FF0000"/>
                </a:solidFill>
              </a:rPr>
              <a:t>655 _7  Graphic novels.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a:t>
            </a:r>
            <a:r>
              <a:rPr lang="en-US" dirty="0">
                <a:solidFill>
                  <a:srgbClr val="FF0000"/>
                </a:solidFill>
              </a:rPr>
              <a:t>7  </a:t>
            </a:r>
            <a:r>
              <a:rPr lang="en-US" dirty="0" smtClean="0">
                <a:solidFill>
                  <a:srgbClr val="FF0000"/>
                </a:solidFill>
              </a:rPr>
              <a:t>Noir comics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stretch>
            <a:fillRect/>
          </a:stretch>
        </p:blipFill>
        <p:spPr>
          <a:xfrm>
            <a:off x="8401050" y="3186112"/>
            <a:ext cx="2476500" cy="31718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115</a:t>
            </a:fld>
            <a:endParaRPr lang="en-US"/>
          </a:p>
        </p:txBody>
      </p:sp>
    </p:spTree>
    <p:extLst>
      <p:ext uri="{BB962C8B-B14F-4D97-AF65-F5344CB8AC3E}">
        <p14:creationId xmlns:p14="http://schemas.microsoft.com/office/powerpoint/2010/main" val="16682806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4016296" y="1422731"/>
            <a:ext cx="7982416" cy="5532437"/>
          </a:xfrm>
        </p:spPr>
        <p:txBody>
          <a:bodyPr>
            <a:normAutofit/>
          </a:bodyPr>
          <a:lstStyle/>
          <a:p>
            <a:pPr marL="0" indent="0">
              <a:buNone/>
            </a:pPr>
            <a:r>
              <a:rPr lang="en-US" sz="2600" dirty="0" smtClean="0"/>
              <a:t>100 1_  </a:t>
            </a:r>
            <a:r>
              <a:rPr lang="en-US" sz="2600" dirty="0" err="1"/>
              <a:t>Limke</a:t>
            </a:r>
            <a:r>
              <a:rPr lang="en-US" sz="2600" dirty="0"/>
              <a:t>, Jeff, </a:t>
            </a:r>
            <a:r>
              <a:rPr lang="en-US" sz="2600" dirty="0" smtClean="0"/>
              <a:t>$e </a:t>
            </a:r>
            <a:r>
              <a:rPr lang="en-US" sz="2600" dirty="0"/>
              <a:t>author.</a:t>
            </a:r>
          </a:p>
          <a:p>
            <a:pPr marL="0" indent="0">
              <a:buNone/>
            </a:pPr>
            <a:r>
              <a:rPr lang="en-US" sz="2600" dirty="0" smtClean="0"/>
              <a:t>245 10  Isis </a:t>
            </a:r>
            <a:r>
              <a:rPr lang="en-US" sz="2600" dirty="0"/>
              <a:t>&amp; Osiris : </a:t>
            </a:r>
            <a:r>
              <a:rPr lang="en-US" sz="2600" dirty="0" smtClean="0"/>
              <a:t>$b </a:t>
            </a:r>
            <a:r>
              <a:rPr lang="en-US" sz="2600" dirty="0"/>
              <a:t>to the ends of the </a:t>
            </a:r>
            <a:r>
              <a:rPr lang="en-US" sz="2600" dirty="0" smtClean="0"/>
              <a:t>Earth : an</a:t>
            </a:r>
          </a:p>
          <a:p>
            <a:pPr marL="0" indent="0">
              <a:buNone/>
            </a:pPr>
            <a:r>
              <a:rPr lang="en-US" sz="2600" dirty="0"/>
              <a:t>	</a:t>
            </a:r>
            <a:r>
              <a:rPr lang="en-US" sz="2600" dirty="0" smtClean="0"/>
              <a:t>  </a:t>
            </a:r>
            <a:r>
              <a:rPr lang="en-US" sz="2600" dirty="0"/>
              <a:t>Egyptian myth / </a:t>
            </a:r>
            <a:r>
              <a:rPr lang="en-US" sz="2600" dirty="0" smtClean="0"/>
              <a:t>$c </a:t>
            </a:r>
            <a:r>
              <a:rPr lang="en-US" sz="2600" dirty="0"/>
              <a:t>story by Jeff </a:t>
            </a:r>
            <a:r>
              <a:rPr lang="en-US" sz="2600" dirty="0" err="1"/>
              <a:t>Limke</a:t>
            </a:r>
            <a:r>
              <a:rPr lang="en-US" sz="2600" dirty="0"/>
              <a:t> </a:t>
            </a:r>
            <a:r>
              <a:rPr lang="en-US" sz="2600" dirty="0" smtClean="0"/>
              <a:t>; pencils</a:t>
            </a:r>
          </a:p>
          <a:p>
            <a:pPr marL="0" indent="0">
              <a:buNone/>
            </a:pPr>
            <a:r>
              <a:rPr lang="en-US" sz="2600" dirty="0"/>
              <a:t>	</a:t>
            </a:r>
            <a:r>
              <a:rPr lang="en-US" sz="2600" dirty="0" smtClean="0"/>
              <a:t>  </a:t>
            </a:r>
            <a:r>
              <a:rPr lang="en-US" sz="2600" dirty="0"/>
              <a:t>and inks by David </a:t>
            </a:r>
            <a:r>
              <a:rPr lang="en-US" sz="2600" dirty="0" smtClean="0"/>
              <a:t>Witt.</a:t>
            </a:r>
          </a:p>
          <a:p>
            <a:pPr marL="0" indent="0">
              <a:buNone/>
            </a:pPr>
            <a:r>
              <a:rPr lang="en-US" sz="2600" dirty="0" smtClean="0"/>
              <a:t>600 00  Isis $c </a:t>
            </a:r>
            <a:r>
              <a:rPr lang="en-US" sz="2600" dirty="0"/>
              <a:t>(Egyptian deity) </a:t>
            </a:r>
            <a:r>
              <a:rPr lang="en-US" sz="2600" dirty="0" smtClean="0"/>
              <a:t>$v </a:t>
            </a:r>
            <a:r>
              <a:rPr lang="en-US" sz="2600" dirty="0"/>
              <a:t>Comic books</a:t>
            </a:r>
            <a:r>
              <a:rPr lang="en-US" sz="2600" dirty="0" smtClean="0"/>
              <a:t>, </a:t>
            </a:r>
            <a:r>
              <a:rPr lang="en-US" sz="2600" dirty="0"/>
              <a:t>strips, etc.</a:t>
            </a:r>
          </a:p>
          <a:p>
            <a:pPr marL="0" indent="0">
              <a:buNone/>
            </a:pPr>
            <a:r>
              <a:rPr lang="en-US" sz="2600" dirty="0" smtClean="0"/>
              <a:t>600 00  Osiris $c </a:t>
            </a:r>
            <a:r>
              <a:rPr lang="en-US" sz="2600" dirty="0"/>
              <a:t>(Egyptian deity) </a:t>
            </a:r>
            <a:r>
              <a:rPr lang="en-US" sz="2600" dirty="0" smtClean="0"/>
              <a:t>$v </a:t>
            </a:r>
            <a:r>
              <a:rPr lang="en-US" sz="2600" dirty="0"/>
              <a:t>Comic books</a:t>
            </a:r>
            <a:r>
              <a:rPr lang="en-US" sz="2600" dirty="0" smtClean="0"/>
              <a:t>, strips,</a:t>
            </a:r>
          </a:p>
          <a:p>
            <a:pPr marL="0" indent="0">
              <a:buNone/>
            </a:pPr>
            <a:r>
              <a:rPr lang="en-US" sz="2600" dirty="0"/>
              <a:t>	</a:t>
            </a:r>
            <a:r>
              <a:rPr lang="en-US" sz="2600" dirty="0" smtClean="0"/>
              <a:t>  </a:t>
            </a:r>
            <a:r>
              <a:rPr lang="en-US" sz="2600" dirty="0"/>
              <a:t>etc</a:t>
            </a:r>
            <a:r>
              <a:rPr lang="en-US" sz="2600" dirty="0" smtClean="0"/>
              <a:t>.</a:t>
            </a:r>
          </a:p>
          <a:p>
            <a:pPr marL="0" indent="0">
              <a:buNone/>
            </a:pPr>
            <a:r>
              <a:rPr lang="en-US" sz="2600" dirty="0" smtClean="0"/>
              <a:t>650 _0  Mythology, Egyptian $v Comic books, strips, etc.</a:t>
            </a:r>
          </a:p>
          <a:p>
            <a:pPr marL="0" indent="0">
              <a:buNone/>
            </a:pPr>
            <a:r>
              <a:rPr lang="en-US" sz="2600" dirty="0" smtClean="0">
                <a:solidFill>
                  <a:srgbClr val="FF0000"/>
                </a:solidFill>
              </a:rPr>
              <a:t>655 _7  Mythological comics. $2 </a:t>
            </a:r>
            <a:r>
              <a:rPr lang="en-US" sz="2600" dirty="0" err="1" smtClean="0">
                <a:solidFill>
                  <a:srgbClr val="FF0000"/>
                </a:solidFill>
              </a:rPr>
              <a:t>lcgft</a:t>
            </a:r>
            <a:endParaRPr lang="en-US" sz="2600" dirty="0" smtClean="0">
              <a:solidFill>
                <a:srgbClr val="FF0000"/>
              </a:solidFill>
            </a:endParaRPr>
          </a:p>
          <a:p>
            <a:pPr marL="0" indent="0">
              <a:buNone/>
            </a:pPr>
            <a:r>
              <a:rPr lang="en-US" sz="2600" dirty="0" smtClean="0">
                <a:solidFill>
                  <a:srgbClr val="FF0000"/>
                </a:solidFill>
              </a:rPr>
              <a:t>655 _</a:t>
            </a:r>
            <a:r>
              <a:rPr lang="en-US" sz="2600" dirty="0">
                <a:solidFill>
                  <a:srgbClr val="FF0000"/>
                </a:solidFill>
              </a:rPr>
              <a:t>7 </a:t>
            </a:r>
            <a:r>
              <a:rPr lang="en-US" sz="2600" dirty="0" smtClean="0">
                <a:solidFill>
                  <a:srgbClr val="FF0000"/>
                </a:solidFill>
              </a:rPr>
              <a:t> Graphic </a:t>
            </a:r>
            <a:r>
              <a:rPr lang="en-US" sz="2600" dirty="0">
                <a:solidFill>
                  <a:srgbClr val="FF0000"/>
                </a:solidFill>
              </a:rPr>
              <a:t>novels. </a:t>
            </a:r>
            <a:r>
              <a:rPr lang="en-US" sz="2600" dirty="0" smtClean="0">
                <a:solidFill>
                  <a:srgbClr val="FF0000"/>
                </a:solidFill>
              </a:rPr>
              <a:t>$2 </a:t>
            </a:r>
            <a:r>
              <a:rPr lang="en-US" sz="2600" dirty="0" err="1" smtClean="0">
                <a:solidFill>
                  <a:srgbClr val="FF0000"/>
                </a:solidFill>
              </a:rPr>
              <a:t>lcgft</a:t>
            </a:r>
            <a:endParaRPr lang="en-US" sz="2600"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17" y="1424163"/>
            <a:ext cx="3056096" cy="4420267"/>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116</a:t>
            </a:fld>
            <a:endParaRPr lang="en-US"/>
          </a:p>
        </p:txBody>
      </p:sp>
    </p:spTree>
    <p:extLst>
      <p:ext uri="{BB962C8B-B14F-4D97-AF65-F5344CB8AC3E}">
        <p14:creationId xmlns:p14="http://schemas.microsoft.com/office/powerpoint/2010/main" val="39830618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09253" y="1048185"/>
            <a:ext cx="7944097" cy="5641923"/>
          </a:xfrm>
        </p:spPr>
        <p:txBody>
          <a:bodyPr>
            <a:normAutofit fontScale="92500" lnSpcReduction="20000"/>
          </a:bodyPr>
          <a:lstStyle/>
          <a:p>
            <a:pPr marL="0" indent="0">
              <a:buNone/>
            </a:pPr>
            <a:r>
              <a:rPr lang="en-US" dirty="0" smtClean="0"/>
              <a:t>100 1_  </a:t>
            </a:r>
            <a:r>
              <a:rPr lang="en-US" dirty="0" err="1" smtClean="0"/>
              <a:t>Hanreddy</a:t>
            </a:r>
            <a:r>
              <a:rPr lang="en-US" dirty="0"/>
              <a:t>, Joseph, </a:t>
            </a:r>
            <a:r>
              <a:rPr lang="en-US" dirty="0" smtClean="0"/>
              <a:t>$e </a:t>
            </a:r>
            <a:r>
              <a:rPr lang="en-US" dirty="0"/>
              <a:t>author.</a:t>
            </a:r>
          </a:p>
          <a:p>
            <a:pPr marL="0" indent="0">
              <a:buNone/>
            </a:pPr>
            <a:r>
              <a:rPr lang="en-US" dirty="0" smtClean="0"/>
              <a:t>245 10  Pride </a:t>
            </a:r>
            <a:r>
              <a:rPr lang="en-US" dirty="0"/>
              <a:t>&amp; prejudice / </a:t>
            </a:r>
            <a:r>
              <a:rPr lang="en-US" dirty="0" smtClean="0"/>
              <a:t>$c </a:t>
            </a:r>
            <a:r>
              <a:rPr lang="en-US" dirty="0"/>
              <a:t>by Jane Austen ; </a:t>
            </a:r>
            <a:r>
              <a:rPr lang="en-US" dirty="0" smtClean="0"/>
              <a:t>adapted</a:t>
            </a:r>
          </a:p>
          <a:p>
            <a:pPr marL="0" indent="0">
              <a:buNone/>
            </a:pPr>
            <a:r>
              <a:rPr lang="en-US" dirty="0" smtClean="0"/>
              <a:t>	  for </a:t>
            </a:r>
            <a:r>
              <a:rPr lang="en-US" dirty="0"/>
              <a:t>the stage by Joseph </a:t>
            </a:r>
            <a:r>
              <a:rPr lang="en-US" dirty="0" err="1"/>
              <a:t>Hanreddy</a:t>
            </a:r>
            <a:r>
              <a:rPr lang="en-US" dirty="0"/>
              <a:t> &amp; J.R. Sullivan</a:t>
            </a:r>
            <a:r>
              <a:rPr lang="en-US" dirty="0" smtClean="0"/>
              <a:t>.</a:t>
            </a:r>
            <a:endParaRPr lang="en-US" dirty="0"/>
          </a:p>
          <a:p>
            <a:pPr marL="0" indent="0">
              <a:buNone/>
            </a:pPr>
            <a:r>
              <a:rPr lang="en-US" dirty="0" smtClean="0"/>
              <a:t>600 10  Bennet</a:t>
            </a:r>
            <a:r>
              <a:rPr lang="en-US" dirty="0"/>
              <a:t>, Elizabeth </a:t>
            </a:r>
            <a:r>
              <a:rPr lang="en-US" dirty="0" smtClean="0"/>
              <a:t>$c </a:t>
            </a:r>
            <a:r>
              <a:rPr lang="en-US" dirty="0"/>
              <a:t>(Fictitious character) </a:t>
            </a:r>
            <a:r>
              <a:rPr lang="en-US" dirty="0" smtClean="0"/>
              <a:t>$v </a:t>
            </a:r>
          </a:p>
          <a:p>
            <a:pPr marL="0" indent="0">
              <a:buNone/>
            </a:pPr>
            <a:r>
              <a:rPr lang="en-US" dirty="0"/>
              <a:t>	</a:t>
            </a:r>
            <a:r>
              <a:rPr lang="en-US" dirty="0" smtClean="0"/>
              <a:t>  Drama</a:t>
            </a:r>
            <a:r>
              <a:rPr lang="en-US" dirty="0"/>
              <a:t>.</a:t>
            </a:r>
          </a:p>
          <a:p>
            <a:pPr marL="0" indent="0">
              <a:buNone/>
            </a:pPr>
            <a:r>
              <a:rPr lang="en-US" dirty="0" smtClean="0"/>
              <a:t>600 10  Darcy</a:t>
            </a:r>
            <a:r>
              <a:rPr lang="en-US" dirty="0"/>
              <a:t>, Fitzwilliam </a:t>
            </a:r>
            <a:r>
              <a:rPr lang="en-US" dirty="0" smtClean="0"/>
              <a:t>$c </a:t>
            </a:r>
            <a:r>
              <a:rPr lang="en-US" dirty="0"/>
              <a:t>(Fictitious character) </a:t>
            </a:r>
            <a:r>
              <a:rPr lang="en-US" dirty="0" smtClean="0"/>
              <a:t>$v</a:t>
            </a:r>
          </a:p>
          <a:p>
            <a:pPr marL="0" indent="0">
              <a:buNone/>
            </a:pPr>
            <a:r>
              <a:rPr lang="en-US" dirty="0"/>
              <a:t>	</a:t>
            </a:r>
            <a:r>
              <a:rPr lang="en-US" dirty="0" smtClean="0"/>
              <a:t>  Drama</a:t>
            </a:r>
            <a:r>
              <a:rPr lang="en-US" dirty="0"/>
              <a:t>.</a:t>
            </a:r>
          </a:p>
          <a:p>
            <a:pPr marL="0" indent="0">
              <a:buNone/>
            </a:pPr>
            <a:r>
              <a:rPr lang="en-US" dirty="0"/>
              <a:t>650 </a:t>
            </a:r>
            <a:r>
              <a:rPr lang="en-US" dirty="0" smtClean="0"/>
              <a:t>_0  Young </a:t>
            </a:r>
            <a:r>
              <a:rPr lang="en-US" dirty="0"/>
              <a:t>women </a:t>
            </a:r>
            <a:r>
              <a:rPr lang="en-US" dirty="0" smtClean="0"/>
              <a:t>$z </a:t>
            </a:r>
            <a:r>
              <a:rPr lang="en-US" dirty="0"/>
              <a:t>England </a:t>
            </a:r>
            <a:r>
              <a:rPr lang="en-US" dirty="0" smtClean="0"/>
              <a:t>$v </a:t>
            </a:r>
            <a:r>
              <a:rPr lang="en-US" dirty="0"/>
              <a:t>Drama.</a:t>
            </a:r>
          </a:p>
          <a:p>
            <a:pPr marL="0" indent="0">
              <a:buNone/>
            </a:pPr>
            <a:r>
              <a:rPr lang="en-US" dirty="0"/>
              <a:t>650 </a:t>
            </a:r>
            <a:r>
              <a:rPr lang="en-US" dirty="0" smtClean="0"/>
              <a:t>_0  Courtship $v </a:t>
            </a:r>
            <a:r>
              <a:rPr lang="en-US" dirty="0"/>
              <a:t>Drama.</a:t>
            </a:r>
          </a:p>
          <a:p>
            <a:pPr marL="0" indent="0">
              <a:buNone/>
            </a:pPr>
            <a:r>
              <a:rPr lang="en-US" dirty="0"/>
              <a:t>650 </a:t>
            </a:r>
            <a:r>
              <a:rPr lang="en-US" dirty="0" smtClean="0"/>
              <a:t>_0  Sisters $z </a:t>
            </a:r>
            <a:r>
              <a:rPr lang="en-US" dirty="0"/>
              <a:t>England </a:t>
            </a:r>
            <a:r>
              <a:rPr lang="en-US" dirty="0" smtClean="0"/>
              <a:t>$v </a:t>
            </a:r>
            <a:r>
              <a:rPr lang="en-US" dirty="0"/>
              <a:t>Drama</a:t>
            </a:r>
            <a:r>
              <a:rPr lang="en-US" dirty="0" smtClean="0"/>
              <a:t>.</a:t>
            </a:r>
          </a:p>
          <a:p>
            <a:pPr marL="0" indent="0">
              <a:buNone/>
            </a:pPr>
            <a:r>
              <a:rPr lang="en-US" dirty="0">
                <a:solidFill>
                  <a:srgbClr val="FF0000"/>
                </a:solidFill>
              </a:rPr>
              <a:t>655 </a:t>
            </a:r>
            <a:r>
              <a:rPr lang="en-US" dirty="0" smtClean="0">
                <a:solidFill>
                  <a:srgbClr val="FF0000"/>
                </a:solidFill>
              </a:rPr>
              <a:t>_7  Domestic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Romantic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Historical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Theatrical </a:t>
            </a:r>
            <a:r>
              <a:rPr lang="en-US" dirty="0">
                <a:solidFill>
                  <a:srgbClr val="FF0000"/>
                </a:solidFill>
              </a:rPr>
              <a:t>adaptations.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048185"/>
            <a:ext cx="3200400" cy="48006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117</a:t>
            </a:fld>
            <a:endParaRPr lang="en-US"/>
          </a:p>
        </p:txBody>
      </p:sp>
    </p:spTree>
    <p:extLst>
      <p:ext uri="{BB962C8B-B14F-4D97-AF65-F5344CB8AC3E}">
        <p14:creationId xmlns:p14="http://schemas.microsoft.com/office/powerpoint/2010/main" val="134243397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09253" y="1048185"/>
            <a:ext cx="7944097" cy="5641923"/>
          </a:xfrm>
        </p:spPr>
        <p:txBody>
          <a:bodyPr>
            <a:normAutofit lnSpcReduction="10000"/>
          </a:bodyPr>
          <a:lstStyle/>
          <a:p>
            <a:pPr marL="0" indent="0">
              <a:buNone/>
            </a:pPr>
            <a:r>
              <a:rPr lang="en-US" dirty="0" smtClean="0"/>
              <a:t>245 00  Plays </a:t>
            </a:r>
            <a:r>
              <a:rPr lang="en-US" dirty="0"/>
              <a:t>and performance texts by women </a:t>
            </a:r>
            <a:r>
              <a:rPr lang="en-US" dirty="0" smtClean="0"/>
              <a:t>1880-</a:t>
            </a:r>
          </a:p>
          <a:p>
            <a:pPr marL="0" indent="0">
              <a:buNone/>
            </a:pPr>
            <a:r>
              <a:rPr lang="en-US" dirty="0"/>
              <a:t>	 </a:t>
            </a:r>
            <a:r>
              <a:rPr lang="en-US" dirty="0" smtClean="0"/>
              <a:t>  1930 </a:t>
            </a:r>
            <a:r>
              <a:rPr lang="en-US" dirty="0"/>
              <a:t>: </a:t>
            </a:r>
            <a:r>
              <a:rPr lang="en-US" dirty="0" smtClean="0"/>
              <a:t>$b </a:t>
            </a:r>
            <a:r>
              <a:rPr lang="en-US" dirty="0"/>
              <a:t>an anthology of plays by British </a:t>
            </a:r>
            <a:r>
              <a:rPr lang="en-US" dirty="0" smtClean="0"/>
              <a:t>and</a:t>
            </a:r>
          </a:p>
          <a:p>
            <a:pPr marL="0" indent="0">
              <a:buNone/>
            </a:pPr>
            <a:r>
              <a:rPr lang="en-US" dirty="0"/>
              <a:t>	</a:t>
            </a:r>
            <a:r>
              <a:rPr lang="en-US" dirty="0" smtClean="0"/>
              <a:t>   American </a:t>
            </a:r>
            <a:r>
              <a:rPr lang="en-US" dirty="0"/>
              <a:t>women from the modernist </a:t>
            </a:r>
            <a:r>
              <a:rPr lang="en-US" dirty="0" smtClean="0"/>
              <a:t>period</a:t>
            </a:r>
          </a:p>
          <a:p>
            <a:pPr marL="0" indent="0">
              <a:buNone/>
            </a:pPr>
            <a:r>
              <a:rPr lang="en-US" dirty="0"/>
              <a:t>	</a:t>
            </a:r>
            <a:r>
              <a:rPr lang="en-US" dirty="0" smtClean="0"/>
              <a:t>   / $c </a:t>
            </a:r>
            <a:r>
              <a:rPr lang="en-US" dirty="0"/>
              <a:t>edited by Maggie B. Gale and </a:t>
            </a:r>
            <a:r>
              <a:rPr lang="en-US" dirty="0" err="1"/>
              <a:t>Gilli</a:t>
            </a:r>
            <a:r>
              <a:rPr lang="en-US" dirty="0"/>
              <a:t> </a:t>
            </a:r>
            <a:r>
              <a:rPr lang="en-US" dirty="0" smtClean="0"/>
              <a:t>Bush-</a:t>
            </a:r>
          </a:p>
          <a:p>
            <a:pPr marL="0" indent="0">
              <a:buNone/>
            </a:pPr>
            <a:r>
              <a:rPr lang="en-US" dirty="0"/>
              <a:t>	</a:t>
            </a:r>
            <a:r>
              <a:rPr lang="en-US" dirty="0" smtClean="0"/>
              <a:t>   Bailey.</a:t>
            </a:r>
          </a:p>
          <a:p>
            <a:pPr marL="0" indent="0">
              <a:buNone/>
            </a:pPr>
            <a:r>
              <a:rPr lang="en-US" dirty="0"/>
              <a:t>650 </a:t>
            </a:r>
            <a:r>
              <a:rPr lang="en-US" dirty="0" smtClean="0"/>
              <a:t>_0  English </a:t>
            </a:r>
            <a:r>
              <a:rPr lang="en-US" dirty="0"/>
              <a:t>drama </a:t>
            </a:r>
            <a:r>
              <a:rPr lang="en-US" dirty="0" smtClean="0"/>
              <a:t>$x </a:t>
            </a:r>
            <a:r>
              <a:rPr lang="en-US" dirty="0"/>
              <a:t>Women authors.</a:t>
            </a:r>
          </a:p>
          <a:p>
            <a:pPr marL="0" indent="0">
              <a:buNone/>
            </a:pPr>
            <a:r>
              <a:rPr lang="en-US" dirty="0"/>
              <a:t>650 </a:t>
            </a:r>
            <a:r>
              <a:rPr lang="en-US" dirty="0" smtClean="0"/>
              <a:t>_0  English </a:t>
            </a:r>
            <a:r>
              <a:rPr lang="en-US" dirty="0"/>
              <a:t>drama </a:t>
            </a:r>
            <a:r>
              <a:rPr lang="en-US" dirty="0" smtClean="0"/>
              <a:t>$y </a:t>
            </a:r>
            <a:r>
              <a:rPr lang="en-US" dirty="0"/>
              <a:t>19th century.</a:t>
            </a:r>
          </a:p>
          <a:p>
            <a:pPr marL="0" indent="0">
              <a:buNone/>
            </a:pPr>
            <a:r>
              <a:rPr lang="en-US" dirty="0"/>
              <a:t>650 </a:t>
            </a:r>
            <a:r>
              <a:rPr lang="en-US" dirty="0" smtClean="0"/>
              <a:t>_0  English </a:t>
            </a:r>
            <a:r>
              <a:rPr lang="en-US" dirty="0"/>
              <a:t>drama </a:t>
            </a:r>
            <a:r>
              <a:rPr lang="en-US" dirty="0" smtClean="0"/>
              <a:t>$y </a:t>
            </a:r>
            <a:r>
              <a:rPr lang="en-US" dirty="0"/>
              <a:t>20th century.</a:t>
            </a:r>
          </a:p>
          <a:p>
            <a:pPr marL="0" indent="0">
              <a:buNone/>
            </a:pPr>
            <a:r>
              <a:rPr lang="en-US" dirty="0"/>
              <a:t>650 </a:t>
            </a:r>
            <a:r>
              <a:rPr lang="en-US" dirty="0" smtClean="0"/>
              <a:t>_0  American </a:t>
            </a:r>
            <a:r>
              <a:rPr lang="en-US" dirty="0"/>
              <a:t>drama </a:t>
            </a:r>
            <a:r>
              <a:rPr lang="en-US" dirty="0" smtClean="0"/>
              <a:t>$x </a:t>
            </a:r>
            <a:r>
              <a:rPr lang="en-US" dirty="0"/>
              <a:t>Women authors.</a:t>
            </a:r>
          </a:p>
          <a:p>
            <a:pPr marL="0" indent="0">
              <a:buNone/>
            </a:pPr>
            <a:r>
              <a:rPr lang="en-US" dirty="0"/>
              <a:t>650 </a:t>
            </a:r>
            <a:r>
              <a:rPr lang="en-US" dirty="0" smtClean="0"/>
              <a:t>_0  American </a:t>
            </a:r>
            <a:r>
              <a:rPr lang="en-US" dirty="0"/>
              <a:t>drama </a:t>
            </a:r>
            <a:r>
              <a:rPr lang="en-US" dirty="0" smtClean="0"/>
              <a:t>$y </a:t>
            </a:r>
            <a:r>
              <a:rPr lang="en-US" dirty="0"/>
              <a:t>19th century.</a:t>
            </a:r>
          </a:p>
          <a:p>
            <a:pPr marL="0" indent="0">
              <a:buNone/>
            </a:pPr>
            <a:r>
              <a:rPr lang="en-US" dirty="0"/>
              <a:t>650 </a:t>
            </a:r>
            <a:r>
              <a:rPr lang="en-US" dirty="0" smtClean="0"/>
              <a:t>_0  American </a:t>
            </a:r>
            <a:r>
              <a:rPr lang="en-US" dirty="0"/>
              <a:t>drama </a:t>
            </a:r>
            <a:r>
              <a:rPr lang="en-US" dirty="0" smtClean="0"/>
              <a:t>$y </a:t>
            </a:r>
            <a:r>
              <a:rPr lang="en-US" dirty="0"/>
              <a:t>20th century</a:t>
            </a:r>
            <a:r>
              <a:rPr lang="en-US" dirty="0" smtClean="0"/>
              <a:t>.</a:t>
            </a:r>
          </a:p>
          <a:p>
            <a:pPr marL="0" indent="0">
              <a:buNone/>
            </a:pPr>
            <a:r>
              <a:rPr lang="en-US" dirty="0" smtClean="0">
                <a:solidFill>
                  <a:srgbClr val="FF0000"/>
                </a:solidFill>
              </a:rPr>
              <a:t>655 _7  Drama. $2 </a:t>
            </a:r>
            <a:r>
              <a:rPr lang="en-US" dirty="0" err="1" smtClean="0">
                <a:solidFill>
                  <a:srgbClr val="FF0000"/>
                </a:solidFill>
              </a:rPr>
              <a:t>lcgft</a:t>
            </a:r>
            <a:endParaRPr lang="en-US"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66" y="1392646"/>
            <a:ext cx="3298698" cy="49530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118</a:t>
            </a:fld>
            <a:endParaRPr lang="en-US"/>
          </a:p>
        </p:txBody>
      </p:sp>
    </p:spTree>
    <p:extLst>
      <p:ext uri="{BB962C8B-B14F-4D97-AF65-F5344CB8AC3E}">
        <p14:creationId xmlns:p14="http://schemas.microsoft.com/office/powerpoint/2010/main" val="134075732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3" y="298218"/>
            <a:ext cx="10515600" cy="805753"/>
          </a:xfrm>
        </p:spPr>
        <p:txBody>
          <a:bodyPr/>
          <a:lstStyle/>
          <a:p>
            <a:r>
              <a:rPr lang="en-US" dirty="0" smtClean="0"/>
              <a:t>Literature Examples - Folk Literature</a:t>
            </a:r>
            <a:endParaRPr lang="en-US" dirty="0"/>
          </a:p>
        </p:txBody>
      </p:sp>
      <p:sp>
        <p:nvSpPr>
          <p:cNvPr id="3" name="Content Placeholder 2"/>
          <p:cNvSpPr>
            <a:spLocks noGrp="1"/>
          </p:cNvSpPr>
          <p:nvPr>
            <p:ph idx="1"/>
          </p:nvPr>
        </p:nvSpPr>
        <p:spPr>
          <a:xfrm>
            <a:off x="325243" y="1453589"/>
            <a:ext cx="11149361" cy="5267886"/>
          </a:xfrm>
        </p:spPr>
        <p:txBody>
          <a:bodyPr>
            <a:normAutofit fontScale="92500" lnSpcReduction="20000"/>
          </a:bodyPr>
          <a:lstStyle/>
          <a:p>
            <a:pPr marL="0" indent="0">
              <a:buNone/>
            </a:pPr>
            <a:r>
              <a:rPr lang="en-US" dirty="0" smtClean="0"/>
              <a:t>245 00  Long </a:t>
            </a:r>
            <a:r>
              <a:rPr lang="en-US" dirty="0"/>
              <a:t>ago and far away : </a:t>
            </a:r>
            <a:r>
              <a:rPr lang="en-US" dirty="0" smtClean="0"/>
              <a:t>$b </a:t>
            </a:r>
            <a:r>
              <a:rPr lang="en-US" dirty="0"/>
              <a:t>eight traditional fairy tales </a:t>
            </a:r>
            <a:endParaRPr lang="en-US" dirty="0" smtClean="0"/>
          </a:p>
          <a:p>
            <a:pPr marL="0" indent="0">
              <a:buNone/>
            </a:pPr>
            <a:r>
              <a:rPr lang="en-US" dirty="0"/>
              <a:t>	</a:t>
            </a:r>
            <a:r>
              <a:rPr lang="en-US" dirty="0" smtClean="0"/>
              <a:t>  / $c foreword by </a:t>
            </a:r>
            <a:r>
              <a:rPr lang="en-US" dirty="0"/>
              <a:t>Marina Warner ; translated by </a:t>
            </a:r>
            <a:endParaRPr lang="en-US" dirty="0" smtClean="0"/>
          </a:p>
          <a:p>
            <a:pPr marL="0" indent="0">
              <a:buNone/>
            </a:pPr>
            <a:r>
              <a:rPr lang="en-US" dirty="0"/>
              <a:t>	</a:t>
            </a:r>
            <a:r>
              <a:rPr lang="en-US" dirty="0" smtClean="0"/>
              <a:t>  Nigel </a:t>
            </a:r>
            <a:r>
              <a:rPr lang="en-US" dirty="0"/>
              <a:t>Bryant, </a:t>
            </a:r>
            <a:r>
              <a:rPr lang="en-US" dirty="0" smtClean="0"/>
              <a:t>David </a:t>
            </a:r>
            <a:r>
              <a:rPr lang="en-US" dirty="0"/>
              <a:t>Carter and </a:t>
            </a:r>
            <a:r>
              <a:rPr lang="en-US" dirty="0" smtClean="0"/>
              <a:t>Ann Lawson </a:t>
            </a:r>
            <a:r>
              <a:rPr lang="en-US" dirty="0"/>
              <a:t>Lucas</a:t>
            </a:r>
            <a:r>
              <a:rPr lang="en-US" dirty="0" smtClean="0"/>
              <a:t>.</a:t>
            </a:r>
          </a:p>
          <a:p>
            <a:pPr marL="0" indent="0">
              <a:buNone/>
            </a:pPr>
            <a:r>
              <a:rPr lang="en-US" dirty="0"/>
              <a:t>505 0</a:t>
            </a:r>
            <a:r>
              <a:rPr lang="en-US" dirty="0" smtClean="0"/>
              <a:t>_  Sleeping </a:t>
            </a:r>
            <a:r>
              <a:rPr lang="en-US" dirty="0"/>
              <a:t>beauty from </a:t>
            </a:r>
            <a:r>
              <a:rPr lang="en-US" dirty="0" err="1"/>
              <a:t>Perceforest</a:t>
            </a:r>
            <a:r>
              <a:rPr lang="en-US" dirty="0"/>
              <a:t> -- Cinderella from </a:t>
            </a:r>
            <a:endParaRPr lang="en-US" dirty="0" smtClean="0"/>
          </a:p>
          <a:p>
            <a:pPr marL="0" indent="0">
              <a:buNone/>
            </a:pPr>
            <a:r>
              <a:rPr lang="en-US" dirty="0"/>
              <a:t>	</a:t>
            </a:r>
            <a:r>
              <a:rPr lang="en-US" dirty="0" smtClean="0"/>
              <a:t>  La </a:t>
            </a:r>
            <a:r>
              <a:rPr lang="en-US" dirty="0" err="1" smtClean="0"/>
              <a:t>gatta</a:t>
            </a:r>
            <a:r>
              <a:rPr lang="en-US" dirty="0" smtClean="0"/>
              <a:t> </a:t>
            </a:r>
            <a:r>
              <a:rPr lang="en-US" dirty="0" err="1"/>
              <a:t>Cennerentola</a:t>
            </a:r>
            <a:r>
              <a:rPr lang="en-US" dirty="0"/>
              <a:t> -- Snow White from La </a:t>
            </a:r>
            <a:endParaRPr lang="en-US" dirty="0" smtClean="0"/>
          </a:p>
          <a:p>
            <a:pPr marL="0" indent="0">
              <a:buNone/>
            </a:pPr>
            <a:r>
              <a:rPr lang="en-US" dirty="0"/>
              <a:t>	</a:t>
            </a:r>
            <a:r>
              <a:rPr lang="en-US" dirty="0" smtClean="0"/>
              <a:t>  </a:t>
            </a:r>
            <a:r>
              <a:rPr lang="en-US" dirty="0" err="1" smtClean="0"/>
              <a:t>Schiavottella</a:t>
            </a:r>
            <a:r>
              <a:rPr lang="en-US" dirty="0" smtClean="0"/>
              <a:t> </a:t>
            </a:r>
            <a:r>
              <a:rPr lang="en-US" dirty="0"/>
              <a:t>-- </a:t>
            </a:r>
            <a:r>
              <a:rPr lang="en-US" dirty="0" smtClean="0"/>
              <a:t>Little </a:t>
            </a:r>
            <a:r>
              <a:rPr lang="en-US" dirty="0"/>
              <a:t>Red </a:t>
            </a:r>
            <a:r>
              <a:rPr lang="en-US" dirty="0" smtClean="0"/>
              <a:t>Riding Hood </a:t>
            </a:r>
            <a:r>
              <a:rPr lang="en-US" dirty="0"/>
              <a:t>from Le petit </a:t>
            </a:r>
            <a:endParaRPr lang="en-US" dirty="0" smtClean="0"/>
          </a:p>
          <a:p>
            <a:pPr marL="0" indent="0">
              <a:buNone/>
            </a:pPr>
            <a:r>
              <a:rPr lang="en-US" dirty="0"/>
              <a:t>	</a:t>
            </a:r>
            <a:r>
              <a:rPr lang="en-US" dirty="0" smtClean="0"/>
              <a:t>  chaperon </a:t>
            </a:r>
            <a:r>
              <a:rPr lang="en-US" dirty="0"/>
              <a:t>rouge -- </a:t>
            </a:r>
            <a:r>
              <a:rPr lang="en-US" dirty="0" smtClean="0"/>
              <a:t>Little Red Riding </a:t>
            </a:r>
            <a:r>
              <a:rPr lang="en-US" dirty="0"/>
              <a:t>Hood from </a:t>
            </a:r>
            <a:r>
              <a:rPr lang="en-US" dirty="0" smtClean="0"/>
              <a:t>Le </a:t>
            </a:r>
          </a:p>
          <a:p>
            <a:pPr marL="0" indent="0">
              <a:buNone/>
            </a:pPr>
            <a:r>
              <a:rPr lang="en-US" dirty="0"/>
              <a:t> </a:t>
            </a:r>
            <a:r>
              <a:rPr lang="en-US" dirty="0" smtClean="0"/>
              <a:t>	  </a:t>
            </a:r>
            <a:r>
              <a:rPr lang="en-US" dirty="0" err="1" smtClean="0"/>
              <a:t>conte</a:t>
            </a:r>
            <a:r>
              <a:rPr lang="en-US" dirty="0" smtClean="0"/>
              <a:t> </a:t>
            </a:r>
            <a:r>
              <a:rPr lang="en-US" dirty="0"/>
              <a:t>de la </a:t>
            </a:r>
            <a:r>
              <a:rPr lang="en-US" dirty="0" err="1"/>
              <a:t>mère-grand</a:t>
            </a:r>
            <a:r>
              <a:rPr lang="en-US" dirty="0"/>
              <a:t> -- </a:t>
            </a:r>
            <a:r>
              <a:rPr lang="en-US" dirty="0" smtClean="0"/>
              <a:t>Hansel </a:t>
            </a:r>
            <a:r>
              <a:rPr lang="en-US" dirty="0"/>
              <a:t>and Gretel from Le </a:t>
            </a:r>
            <a:endParaRPr lang="en-US" dirty="0" smtClean="0"/>
          </a:p>
          <a:p>
            <a:pPr marL="0" indent="0">
              <a:buNone/>
            </a:pPr>
            <a:r>
              <a:rPr lang="en-US" dirty="0"/>
              <a:t>	</a:t>
            </a:r>
            <a:r>
              <a:rPr lang="en-US" dirty="0" smtClean="0"/>
              <a:t>  petit </a:t>
            </a:r>
            <a:r>
              <a:rPr lang="en-US" dirty="0" err="1"/>
              <a:t>poucet</a:t>
            </a:r>
            <a:r>
              <a:rPr lang="en-US" dirty="0"/>
              <a:t> </a:t>
            </a:r>
            <a:r>
              <a:rPr lang="en-US" dirty="0" smtClean="0"/>
              <a:t>-- Jack </a:t>
            </a:r>
            <a:r>
              <a:rPr lang="en-US" dirty="0"/>
              <a:t>and </a:t>
            </a:r>
            <a:r>
              <a:rPr lang="en-US" dirty="0" smtClean="0"/>
              <a:t>the </a:t>
            </a:r>
            <a:r>
              <a:rPr lang="en-US" dirty="0"/>
              <a:t>beanstalk -- Beauty and </a:t>
            </a:r>
            <a:endParaRPr lang="en-US" dirty="0" smtClean="0"/>
          </a:p>
          <a:p>
            <a:pPr marL="0" indent="0">
              <a:buNone/>
            </a:pPr>
            <a:r>
              <a:rPr lang="en-US" dirty="0"/>
              <a:t>	</a:t>
            </a:r>
            <a:r>
              <a:rPr lang="en-US" dirty="0" smtClean="0"/>
              <a:t>  the </a:t>
            </a:r>
            <a:r>
              <a:rPr lang="en-US" dirty="0"/>
              <a:t>Beast from La </a:t>
            </a:r>
            <a:r>
              <a:rPr lang="en-US" dirty="0" smtClean="0"/>
              <a:t>belle </a:t>
            </a:r>
            <a:r>
              <a:rPr lang="en-US" dirty="0"/>
              <a:t>et </a:t>
            </a:r>
            <a:r>
              <a:rPr lang="en-US" dirty="0" smtClean="0"/>
              <a:t>la </a:t>
            </a:r>
            <a:r>
              <a:rPr lang="en-US" dirty="0" err="1" smtClean="0"/>
              <a:t>be</a:t>
            </a:r>
            <a:r>
              <a:rPr lang="en-US" dirty="0" err="1"/>
              <a:t>̂te</a:t>
            </a:r>
            <a:r>
              <a:rPr lang="en-US" dirty="0"/>
              <a:t> -- The Little Mermaid </a:t>
            </a:r>
            <a:endParaRPr lang="en-US" dirty="0" smtClean="0"/>
          </a:p>
          <a:p>
            <a:pPr marL="0" indent="0">
              <a:buNone/>
            </a:pPr>
            <a:r>
              <a:rPr lang="en-US" dirty="0"/>
              <a:t>	</a:t>
            </a:r>
            <a:r>
              <a:rPr lang="en-US" dirty="0" smtClean="0"/>
              <a:t>  from </a:t>
            </a:r>
            <a:r>
              <a:rPr lang="en-US" dirty="0"/>
              <a:t>Undine</a:t>
            </a:r>
            <a:r>
              <a:rPr lang="en-US" dirty="0" smtClean="0"/>
              <a:t>.</a:t>
            </a:r>
          </a:p>
          <a:p>
            <a:pPr marL="0" indent="0">
              <a:buNone/>
            </a:pPr>
            <a:r>
              <a:rPr lang="en-US" dirty="0"/>
              <a:t>650 </a:t>
            </a:r>
            <a:r>
              <a:rPr lang="en-US" dirty="0" smtClean="0"/>
              <a:t>_0  Fairy </a:t>
            </a:r>
            <a:r>
              <a:rPr lang="en-US" dirty="0"/>
              <a:t>tales.</a:t>
            </a:r>
          </a:p>
          <a:p>
            <a:pPr marL="0" indent="0">
              <a:buNone/>
            </a:pPr>
            <a:r>
              <a:rPr lang="en-US" dirty="0" smtClean="0">
                <a:solidFill>
                  <a:srgbClr val="FF0000"/>
                </a:solidFill>
              </a:rPr>
              <a:t>655 _7  Fairy </a:t>
            </a:r>
            <a:r>
              <a:rPr lang="en-US" dirty="0">
                <a:solidFill>
                  <a:srgbClr val="FF0000"/>
                </a:solidFill>
              </a:rPr>
              <a:t>tales.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374" y="1453589"/>
            <a:ext cx="2623414" cy="412623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119</a:t>
            </a:fld>
            <a:endParaRPr lang="en-US"/>
          </a:p>
        </p:txBody>
      </p:sp>
    </p:spTree>
    <p:extLst>
      <p:ext uri="{BB962C8B-B14F-4D97-AF65-F5344CB8AC3E}">
        <p14:creationId xmlns:p14="http://schemas.microsoft.com/office/powerpoint/2010/main" val="2243492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91500" y="649094"/>
            <a:ext cx="8938260" cy="544068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12</a:t>
            </a:fld>
            <a:endParaRPr lang="en-US"/>
          </a:p>
        </p:txBody>
      </p:sp>
    </p:spTree>
    <p:extLst>
      <p:ext uri="{BB962C8B-B14F-4D97-AF65-F5344CB8AC3E}">
        <p14:creationId xmlns:p14="http://schemas.microsoft.com/office/powerpoint/2010/main" val="296174260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3" y="298218"/>
            <a:ext cx="10515600" cy="805753"/>
          </a:xfrm>
        </p:spPr>
        <p:txBody>
          <a:bodyPr/>
          <a:lstStyle/>
          <a:p>
            <a:r>
              <a:rPr lang="en-US" dirty="0" smtClean="0"/>
              <a:t>Literature Examples - Folk Literature</a:t>
            </a:r>
            <a:endParaRPr lang="en-US" dirty="0"/>
          </a:p>
        </p:txBody>
      </p:sp>
      <p:sp>
        <p:nvSpPr>
          <p:cNvPr id="3" name="Content Placeholder 2"/>
          <p:cNvSpPr>
            <a:spLocks noGrp="1"/>
          </p:cNvSpPr>
          <p:nvPr>
            <p:ph idx="1"/>
          </p:nvPr>
        </p:nvSpPr>
        <p:spPr>
          <a:xfrm>
            <a:off x="325243" y="1453589"/>
            <a:ext cx="11149361" cy="5267886"/>
          </a:xfrm>
        </p:spPr>
        <p:txBody>
          <a:bodyPr>
            <a:normAutofit/>
          </a:bodyPr>
          <a:lstStyle/>
          <a:p>
            <a:pPr marL="0" indent="0">
              <a:buNone/>
            </a:pPr>
            <a:r>
              <a:rPr lang="en-US" dirty="0" smtClean="0"/>
              <a:t>100 0_  </a:t>
            </a:r>
            <a:r>
              <a:rPr lang="en-US" dirty="0" err="1" smtClean="0"/>
              <a:t>Gui</a:t>
            </a:r>
            <a:r>
              <a:rPr lang="en-US" dirty="0" smtClean="0"/>
              <a:t> </a:t>
            </a:r>
            <a:r>
              <a:rPr lang="en-US" dirty="0"/>
              <a:t>de </a:t>
            </a:r>
            <a:r>
              <a:rPr lang="en-US" dirty="0" err="1"/>
              <a:t>Cambrai</a:t>
            </a:r>
            <a:r>
              <a:rPr lang="en-US" dirty="0"/>
              <a:t>, </a:t>
            </a:r>
            <a:r>
              <a:rPr lang="en-US" dirty="0" smtClean="0"/>
              <a:t>$d </a:t>
            </a:r>
            <a:r>
              <a:rPr lang="en-US" dirty="0"/>
              <a:t>active 13th century, </a:t>
            </a:r>
            <a:r>
              <a:rPr lang="en-US" dirty="0" smtClean="0"/>
              <a:t>$e </a:t>
            </a:r>
            <a:r>
              <a:rPr lang="en-US" dirty="0"/>
              <a:t>author.</a:t>
            </a:r>
          </a:p>
          <a:p>
            <a:pPr marL="0" indent="0">
              <a:buNone/>
            </a:pPr>
            <a:r>
              <a:rPr lang="en-US" dirty="0" smtClean="0"/>
              <a:t>240 10  </a:t>
            </a:r>
            <a:r>
              <a:rPr lang="en-US" dirty="0" err="1" smtClean="0"/>
              <a:t>Barlaam</a:t>
            </a:r>
            <a:r>
              <a:rPr lang="en-US" dirty="0" smtClean="0"/>
              <a:t> </a:t>
            </a:r>
            <a:r>
              <a:rPr lang="en-US" dirty="0"/>
              <a:t>et </a:t>
            </a:r>
            <a:r>
              <a:rPr lang="en-US" dirty="0" err="1"/>
              <a:t>Josaphat</a:t>
            </a:r>
            <a:r>
              <a:rPr lang="en-US" dirty="0"/>
              <a:t>. </a:t>
            </a:r>
            <a:r>
              <a:rPr lang="en-US" dirty="0" smtClean="0"/>
              <a:t>$l </a:t>
            </a:r>
            <a:r>
              <a:rPr lang="en-US" dirty="0"/>
              <a:t>English</a:t>
            </a:r>
          </a:p>
          <a:p>
            <a:pPr marL="0" indent="0">
              <a:buNone/>
            </a:pPr>
            <a:r>
              <a:rPr lang="en-US" dirty="0" smtClean="0"/>
              <a:t>245 10  </a:t>
            </a:r>
            <a:r>
              <a:rPr lang="en-US" dirty="0" err="1" smtClean="0"/>
              <a:t>Barlaam</a:t>
            </a:r>
            <a:r>
              <a:rPr lang="en-US" dirty="0" smtClean="0"/>
              <a:t> </a:t>
            </a:r>
            <a:r>
              <a:rPr lang="en-US" dirty="0"/>
              <a:t>and </a:t>
            </a:r>
            <a:r>
              <a:rPr lang="en-US" dirty="0" err="1"/>
              <a:t>Josaphat</a:t>
            </a:r>
            <a:r>
              <a:rPr lang="en-US" dirty="0"/>
              <a:t> : </a:t>
            </a:r>
            <a:r>
              <a:rPr lang="en-US" dirty="0" smtClean="0"/>
              <a:t>$b </a:t>
            </a:r>
            <a:r>
              <a:rPr lang="en-US" dirty="0"/>
              <a:t>a Christian tale of the </a:t>
            </a:r>
            <a:endParaRPr lang="en-US" dirty="0" smtClean="0"/>
          </a:p>
          <a:p>
            <a:pPr marL="0" indent="0">
              <a:buNone/>
            </a:pPr>
            <a:r>
              <a:rPr lang="en-US" dirty="0"/>
              <a:t>	</a:t>
            </a:r>
            <a:r>
              <a:rPr lang="en-US" dirty="0" smtClean="0"/>
              <a:t>   Buddha </a:t>
            </a:r>
            <a:r>
              <a:rPr lang="en-US" dirty="0"/>
              <a:t>/ </a:t>
            </a:r>
            <a:r>
              <a:rPr lang="en-US" dirty="0" smtClean="0"/>
              <a:t>$c </a:t>
            </a:r>
            <a:r>
              <a:rPr lang="en-US" dirty="0" err="1"/>
              <a:t>Gui</a:t>
            </a:r>
            <a:r>
              <a:rPr lang="en-US" dirty="0"/>
              <a:t> de </a:t>
            </a:r>
            <a:r>
              <a:rPr lang="en-US" dirty="0" err="1"/>
              <a:t>Cambrai</a:t>
            </a:r>
            <a:r>
              <a:rPr lang="en-US" dirty="0"/>
              <a:t> ; translated with </a:t>
            </a:r>
            <a:r>
              <a:rPr lang="en-US" dirty="0" smtClean="0"/>
              <a:t>notes</a:t>
            </a:r>
          </a:p>
          <a:p>
            <a:pPr marL="0" indent="0">
              <a:buNone/>
            </a:pPr>
            <a:r>
              <a:rPr lang="en-US" dirty="0"/>
              <a:t>	</a:t>
            </a:r>
            <a:r>
              <a:rPr lang="en-US" dirty="0" smtClean="0"/>
              <a:t>   by </a:t>
            </a:r>
            <a:r>
              <a:rPr lang="en-US" dirty="0"/>
              <a:t>Peggy McCracken ; Introduction by Donald S. </a:t>
            </a:r>
            <a:endParaRPr lang="en-US" dirty="0" smtClean="0"/>
          </a:p>
          <a:p>
            <a:pPr marL="0" indent="0">
              <a:buNone/>
            </a:pPr>
            <a:r>
              <a:rPr lang="en-US" dirty="0"/>
              <a:t>	</a:t>
            </a:r>
            <a:r>
              <a:rPr lang="en-US" dirty="0" smtClean="0"/>
              <a:t>   Lopez </a:t>
            </a:r>
            <a:r>
              <a:rPr lang="en-US" dirty="0"/>
              <a:t>Jr</a:t>
            </a:r>
            <a:r>
              <a:rPr lang="en-US" dirty="0" smtClean="0"/>
              <a:t>.</a:t>
            </a:r>
          </a:p>
          <a:p>
            <a:pPr marL="0" indent="0">
              <a:buNone/>
            </a:pPr>
            <a:r>
              <a:rPr lang="en-US" dirty="0" smtClean="0"/>
              <a:t>600 00  Gautama </a:t>
            </a:r>
            <a:r>
              <a:rPr lang="en-US" dirty="0"/>
              <a:t>Buddha </a:t>
            </a:r>
            <a:r>
              <a:rPr lang="en-US" dirty="0" smtClean="0"/>
              <a:t>$v </a:t>
            </a:r>
            <a:r>
              <a:rPr lang="en-US" dirty="0"/>
              <a:t>Legends</a:t>
            </a:r>
            <a:r>
              <a:rPr lang="en-US" dirty="0" smtClean="0"/>
              <a:t>.</a:t>
            </a:r>
          </a:p>
          <a:p>
            <a:pPr marL="0" indent="0">
              <a:buNone/>
            </a:pPr>
            <a:r>
              <a:rPr lang="en-US" dirty="0" smtClean="0"/>
              <a:t>600 00  </a:t>
            </a:r>
            <a:r>
              <a:rPr lang="en-US" dirty="0" err="1" smtClean="0"/>
              <a:t>Barlaam</a:t>
            </a:r>
            <a:r>
              <a:rPr lang="en-US" dirty="0"/>
              <a:t>, </a:t>
            </a:r>
            <a:r>
              <a:rPr lang="en-US" dirty="0" smtClean="0"/>
              <a:t>$c </a:t>
            </a:r>
            <a:r>
              <a:rPr lang="en-US" dirty="0"/>
              <a:t>Saint (Legendary character) </a:t>
            </a:r>
            <a:r>
              <a:rPr lang="en-US" dirty="0" smtClean="0"/>
              <a:t>$v </a:t>
            </a:r>
            <a:r>
              <a:rPr lang="en-US" dirty="0"/>
              <a:t>Legends.</a:t>
            </a:r>
          </a:p>
          <a:p>
            <a:pPr marL="0" indent="0">
              <a:buNone/>
            </a:pPr>
            <a:r>
              <a:rPr lang="en-US" dirty="0" smtClean="0"/>
              <a:t>600 00  </a:t>
            </a:r>
            <a:r>
              <a:rPr lang="en-US" dirty="0" err="1" smtClean="0"/>
              <a:t>Josaphat</a:t>
            </a:r>
            <a:r>
              <a:rPr lang="en-US" dirty="0"/>
              <a:t>, </a:t>
            </a:r>
            <a:r>
              <a:rPr lang="en-US" dirty="0" smtClean="0"/>
              <a:t>$c </a:t>
            </a:r>
            <a:r>
              <a:rPr lang="en-US" dirty="0"/>
              <a:t>Saint (Legendary character) </a:t>
            </a:r>
            <a:r>
              <a:rPr lang="en-US" dirty="0" smtClean="0"/>
              <a:t>$v </a:t>
            </a:r>
            <a:r>
              <a:rPr lang="en-US" dirty="0"/>
              <a:t>Legends.</a:t>
            </a:r>
          </a:p>
          <a:p>
            <a:pPr marL="0" indent="0">
              <a:buNone/>
            </a:pPr>
            <a:r>
              <a:rPr lang="en-US" dirty="0">
                <a:solidFill>
                  <a:srgbClr val="FF0000"/>
                </a:solidFill>
              </a:rPr>
              <a:t>655 </a:t>
            </a:r>
            <a:r>
              <a:rPr lang="en-US" dirty="0" smtClean="0">
                <a:solidFill>
                  <a:srgbClr val="FF0000"/>
                </a:solidFill>
              </a:rPr>
              <a:t>_7  Legends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1587" y="1738377"/>
            <a:ext cx="2553557" cy="3944969"/>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120</a:t>
            </a:fld>
            <a:endParaRPr lang="en-US"/>
          </a:p>
        </p:txBody>
      </p:sp>
    </p:spTree>
    <p:extLst>
      <p:ext uri="{BB962C8B-B14F-4D97-AF65-F5344CB8AC3E}">
        <p14:creationId xmlns:p14="http://schemas.microsoft.com/office/powerpoint/2010/main" val="20423036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Folk Literature/Poetry</a:t>
            </a:r>
            <a:endParaRPr lang="en-US" dirty="0"/>
          </a:p>
        </p:txBody>
      </p:sp>
      <p:sp>
        <p:nvSpPr>
          <p:cNvPr id="3" name="Content Placeholder 2"/>
          <p:cNvSpPr>
            <a:spLocks noGrp="1"/>
          </p:cNvSpPr>
          <p:nvPr>
            <p:ph idx="1"/>
          </p:nvPr>
        </p:nvSpPr>
        <p:spPr/>
        <p:txBody>
          <a:bodyPr/>
          <a:lstStyle/>
          <a:p>
            <a:pPr marL="0" indent="0">
              <a:buNone/>
            </a:pPr>
            <a:r>
              <a:rPr lang="en-US" dirty="0" smtClean="0"/>
              <a:t>100 1_  Agee</a:t>
            </a:r>
            <a:r>
              <a:rPr lang="en-US" dirty="0"/>
              <a:t>, Jon, </a:t>
            </a:r>
            <a:r>
              <a:rPr lang="en-US" dirty="0" smtClean="0"/>
              <a:t>$e </a:t>
            </a:r>
            <a:r>
              <a:rPr lang="en-US" dirty="0"/>
              <a:t>author. </a:t>
            </a:r>
          </a:p>
          <a:p>
            <a:pPr marL="0" indent="0">
              <a:buNone/>
            </a:pPr>
            <a:r>
              <a:rPr lang="en-US" dirty="0" smtClean="0"/>
              <a:t>245 10  Orangutan </a:t>
            </a:r>
            <a:r>
              <a:rPr lang="en-US" dirty="0"/>
              <a:t>tongs : </a:t>
            </a:r>
            <a:r>
              <a:rPr lang="en-US" dirty="0" smtClean="0"/>
              <a:t>$b </a:t>
            </a:r>
            <a:r>
              <a:rPr lang="en-US" dirty="0"/>
              <a:t>poems to tangle your tongue / </a:t>
            </a:r>
            <a:r>
              <a:rPr lang="en-US" dirty="0" smtClean="0"/>
              <a:t>$c </a:t>
            </a:r>
            <a:r>
              <a:rPr lang="en-US" dirty="0"/>
              <a:t>by </a:t>
            </a:r>
            <a:endParaRPr lang="en-US" dirty="0" smtClean="0"/>
          </a:p>
          <a:p>
            <a:pPr marL="0" indent="0">
              <a:buNone/>
            </a:pPr>
            <a:r>
              <a:rPr lang="en-US" dirty="0"/>
              <a:t>	</a:t>
            </a:r>
            <a:r>
              <a:rPr lang="en-US" dirty="0" smtClean="0"/>
              <a:t>   Jon </a:t>
            </a:r>
            <a:r>
              <a:rPr lang="en-US" dirty="0"/>
              <a:t>Agee</a:t>
            </a:r>
            <a:r>
              <a:rPr lang="en-US" dirty="0" smtClean="0"/>
              <a:t>.</a:t>
            </a:r>
          </a:p>
          <a:p>
            <a:pPr marL="0" indent="0">
              <a:buNone/>
            </a:pPr>
            <a:r>
              <a:rPr lang="en-US" dirty="0"/>
              <a:t>650 </a:t>
            </a:r>
            <a:r>
              <a:rPr lang="en-US" dirty="0" smtClean="0"/>
              <a:t>_0  Tongue </a:t>
            </a:r>
            <a:r>
              <a:rPr lang="en-US" dirty="0"/>
              <a:t>twisters.</a:t>
            </a:r>
          </a:p>
          <a:p>
            <a:pPr marL="0" indent="0">
              <a:buNone/>
            </a:pPr>
            <a:r>
              <a:rPr lang="en-US" dirty="0"/>
              <a:t>650 </a:t>
            </a:r>
            <a:r>
              <a:rPr lang="en-US" dirty="0" smtClean="0"/>
              <a:t>_0  Humorous </a:t>
            </a:r>
            <a:r>
              <a:rPr lang="en-US" dirty="0"/>
              <a:t>poetry, American.</a:t>
            </a:r>
          </a:p>
          <a:p>
            <a:pPr marL="0" indent="0">
              <a:buNone/>
            </a:pPr>
            <a:r>
              <a:rPr lang="en-US" dirty="0"/>
              <a:t>650 </a:t>
            </a:r>
            <a:r>
              <a:rPr lang="en-US" dirty="0" smtClean="0"/>
              <a:t>_0  Children's </a:t>
            </a:r>
            <a:r>
              <a:rPr lang="en-US" dirty="0"/>
              <a:t>poetry, American</a:t>
            </a:r>
            <a:r>
              <a:rPr lang="en-US" dirty="0" smtClean="0"/>
              <a:t>.</a:t>
            </a:r>
          </a:p>
          <a:p>
            <a:pPr marL="0" indent="0">
              <a:buNone/>
            </a:pPr>
            <a:r>
              <a:rPr lang="en-US" dirty="0">
                <a:solidFill>
                  <a:srgbClr val="FF0000"/>
                </a:solidFill>
              </a:rPr>
              <a:t>655 </a:t>
            </a:r>
            <a:r>
              <a:rPr lang="en-US" dirty="0" smtClean="0">
                <a:solidFill>
                  <a:srgbClr val="FF0000"/>
                </a:solidFill>
              </a:rPr>
              <a:t>_7  Tongue </a:t>
            </a:r>
            <a:r>
              <a:rPr lang="en-US" dirty="0">
                <a:solidFill>
                  <a:srgbClr val="FF0000"/>
                </a:solidFill>
              </a:rPr>
              <a:t>twisters.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Humorous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09" y="3085307"/>
            <a:ext cx="2476500" cy="318135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121</a:t>
            </a:fld>
            <a:endParaRPr lang="en-US"/>
          </a:p>
        </p:txBody>
      </p:sp>
    </p:spTree>
    <p:extLst>
      <p:ext uri="{BB962C8B-B14F-4D97-AF65-F5344CB8AC3E}">
        <p14:creationId xmlns:p14="http://schemas.microsoft.com/office/powerpoint/2010/main" val="17387569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Exercises - Literature Terms</a:t>
            </a:r>
            <a:endParaRPr lang="en-US" dirty="0"/>
          </a:p>
        </p:txBody>
      </p:sp>
      <p:sp>
        <p:nvSpPr>
          <p:cNvPr id="3" name="Content Placeholder 2"/>
          <p:cNvSpPr>
            <a:spLocks noGrp="1"/>
          </p:cNvSpPr>
          <p:nvPr>
            <p:ph idx="1"/>
          </p:nvPr>
        </p:nvSpPr>
        <p:spPr/>
        <p:txBody>
          <a:bodyPr/>
          <a:lstStyle/>
          <a:p>
            <a:pPr marL="0" indent="0">
              <a:buNone/>
            </a:pPr>
            <a:r>
              <a:rPr lang="en-US" dirty="0"/>
              <a:t>Assign LCGFT for the resources depicted. Use appropriate MARC 21 coding and consult the PDF list of LCGFT terms.</a:t>
            </a:r>
          </a:p>
          <a:p>
            <a:pPr marL="0"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122</a:t>
            </a:fld>
            <a:endParaRPr lang="en-US"/>
          </a:p>
        </p:txBody>
      </p:sp>
    </p:spTree>
    <p:extLst>
      <p:ext uri="{BB962C8B-B14F-4D97-AF65-F5344CB8AC3E}">
        <p14:creationId xmlns:p14="http://schemas.microsoft.com/office/powerpoint/2010/main" val="29666560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43" y="581909"/>
            <a:ext cx="3836670" cy="5549900"/>
          </a:xfrm>
          <a:prstGeom prst="rect">
            <a:avLst/>
          </a:prstGeom>
        </p:spPr>
      </p:pic>
      <p:sp>
        <p:nvSpPr>
          <p:cNvPr id="4" name="TextBox 3"/>
          <p:cNvSpPr txBox="1"/>
          <p:nvPr/>
        </p:nvSpPr>
        <p:spPr>
          <a:xfrm>
            <a:off x="5254477" y="725369"/>
            <a:ext cx="6712246" cy="5262979"/>
          </a:xfrm>
          <a:prstGeom prst="rect">
            <a:avLst/>
          </a:prstGeom>
          <a:noFill/>
        </p:spPr>
        <p:txBody>
          <a:bodyPr wrap="square" rtlCol="0">
            <a:spAutoFit/>
          </a:bodyPr>
          <a:lstStyle/>
          <a:p>
            <a:r>
              <a:rPr lang="en-US" sz="2400" dirty="0" smtClean="0"/>
              <a:t>100 1_  Duffy</a:t>
            </a:r>
            <a:r>
              <a:rPr lang="en-US" sz="2400" dirty="0"/>
              <a:t>, Damian, </a:t>
            </a:r>
            <a:r>
              <a:rPr lang="en-US" sz="2400" dirty="0" smtClean="0"/>
              <a:t>$e </a:t>
            </a:r>
            <a:r>
              <a:rPr lang="en-US" sz="2400" dirty="0"/>
              <a:t>author, </a:t>
            </a:r>
            <a:r>
              <a:rPr lang="en-US" sz="2400" dirty="0" smtClean="0"/>
              <a:t>$e </a:t>
            </a:r>
            <a:r>
              <a:rPr lang="en-US" sz="2400" dirty="0"/>
              <a:t>artist.</a:t>
            </a:r>
          </a:p>
          <a:p>
            <a:r>
              <a:rPr lang="en-US" sz="2400" dirty="0" smtClean="0"/>
              <a:t>245 10  Kindred </a:t>
            </a:r>
            <a:r>
              <a:rPr lang="en-US" sz="2400" dirty="0"/>
              <a:t>: </a:t>
            </a:r>
            <a:r>
              <a:rPr lang="en-US" sz="2400" dirty="0" smtClean="0"/>
              <a:t>$b </a:t>
            </a:r>
            <a:r>
              <a:rPr lang="en-US" sz="2400" dirty="0"/>
              <a:t>a graphic novel adaptation </a:t>
            </a:r>
            <a:r>
              <a:rPr lang="en-US" sz="2400" dirty="0" smtClean="0"/>
              <a:t>/</a:t>
            </a:r>
          </a:p>
          <a:p>
            <a:r>
              <a:rPr lang="en-US" sz="2400" dirty="0"/>
              <a:t>	</a:t>
            </a:r>
            <a:r>
              <a:rPr lang="en-US" sz="2400" dirty="0" smtClean="0"/>
              <a:t> $c by Damian </a:t>
            </a:r>
            <a:r>
              <a:rPr lang="en-US" sz="2400" dirty="0"/>
              <a:t>Duffy and John Jennings</a:t>
            </a:r>
            <a:r>
              <a:rPr lang="en-US" sz="2400" dirty="0" smtClean="0"/>
              <a:t>.</a:t>
            </a:r>
          </a:p>
          <a:p>
            <a:r>
              <a:rPr lang="en-US" sz="2400" dirty="0"/>
              <a:t>650 </a:t>
            </a:r>
            <a:r>
              <a:rPr lang="en-US" sz="2400" dirty="0" smtClean="0"/>
              <a:t>_0  African </a:t>
            </a:r>
            <a:r>
              <a:rPr lang="en-US" sz="2400" dirty="0"/>
              <a:t>American women </a:t>
            </a:r>
            <a:r>
              <a:rPr lang="en-US" sz="2400" dirty="0" smtClean="0"/>
              <a:t>$v </a:t>
            </a:r>
            <a:r>
              <a:rPr lang="en-US" sz="2400" dirty="0"/>
              <a:t>Comic books</a:t>
            </a:r>
            <a:r>
              <a:rPr lang="en-US" sz="2400" dirty="0" smtClean="0"/>
              <a:t>,</a:t>
            </a:r>
          </a:p>
          <a:p>
            <a:r>
              <a:rPr lang="en-US" sz="2400" dirty="0"/>
              <a:t>	</a:t>
            </a:r>
            <a:r>
              <a:rPr lang="en-US" sz="2400" dirty="0" smtClean="0"/>
              <a:t> strips, etc</a:t>
            </a:r>
            <a:r>
              <a:rPr lang="en-US" sz="2400" dirty="0"/>
              <a:t>.</a:t>
            </a:r>
          </a:p>
          <a:p>
            <a:r>
              <a:rPr lang="en-US" sz="2400" dirty="0"/>
              <a:t>651 </a:t>
            </a:r>
            <a:r>
              <a:rPr lang="en-US" sz="2400" dirty="0" smtClean="0"/>
              <a:t>_0  Los </a:t>
            </a:r>
            <a:r>
              <a:rPr lang="en-US" sz="2400" dirty="0"/>
              <a:t>Angeles (Calif.) </a:t>
            </a:r>
            <a:r>
              <a:rPr lang="en-US" sz="2400" dirty="0" smtClean="0"/>
              <a:t>$v </a:t>
            </a:r>
            <a:r>
              <a:rPr lang="en-US" sz="2400" dirty="0"/>
              <a:t>Comic books, </a:t>
            </a:r>
            <a:r>
              <a:rPr lang="en-US" sz="2400" dirty="0" smtClean="0"/>
              <a:t>strips, 	 	 etc</a:t>
            </a:r>
            <a:r>
              <a:rPr lang="en-US" sz="2400" dirty="0"/>
              <a:t>.</a:t>
            </a:r>
          </a:p>
          <a:p>
            <a:r>
              <a:rPr lang="en-US" sz="2400" dirty="0"/>
              <a:t>651 </a:t>
            </a:r>
            <a:r>
              <a:rPr lang="en-US" sz="2400" dirty="0" smtClean="0"/>
              <a:t>_0  Southern </a:t>
            </a:r>
            <a:r>
              <a:rPr lang="en-US" sz="2400" dirty="0"/>
              <a:t>States </a:t>
            </a:r>
            <a:r>
              <a:rPr lang="en-US" sz="2400" dirty="0" smtClean="0"/>
              <a:t>$v </a:t>
            </a:r>
            <a:r>
              <a:rPr lang="en-US" sz="2400" dirty="0"/>
              <a:t>Comic books, strips, etc.</a:t>
            </a:r>
          </a:p>
          <a:p>
            <a:r>
              <a:rPr lang="en-US" sz="2400" dirty="0"/>
              <a:t>650 </a:t>
            </a:r>
            <a:r>
              <a:rPr lang="en-US" sz="2400" dirty="0" smtClean="0"/>
              <a:t>_0  Slaves $v </a:t>
            </a:r>
            <a:r>
              <a:rPr lang="en-US" sz="2400" dirty="0"/>
              <a:t>Comic books, strips, etc.</a:t>
            </a:r>
          </a:p>
          <a:p>
            <a:r>
              <a:rPr lang="en-US" sz="2400" dirty="0"/>
              <a:t>650 </a:t>
            </a:r>
            <a:r>
              <a:rPr lang="en-US" sz="2400" dirty="0" smtClean="0"/>
              <a:t>_0  Slavery $v </a:t>
            </a:r>
            <a:r>
              <a:rPr lang="en-US" sz="2400" dirty="0"/>
              <a:t>Comic books, strips, etc.</a:t>
            </a:r>
          </a:p>
          <a:p>
            <a:r>
              <a:rPr lang="en-US" sz="2400" dirty="0"/>
              <a:t>650 </a:t>
            </a:r>
            <a:r>
              <a:rPr lang="en-US" sz="2400" dirty="0" smtClean="0"/>
              <a:t>_0  Slaveholders $v </a:t>
            </a:r>
            <a:r>
              <a:rPr lang="en-US" sz="2400" dirty="0"/>
              <a:t>Comic books, strips, etc.</a:t>
            </a:r>
          </a:p>
          <a:p>
            <a:r>
              <a:rPr lang="en-US" sz="2400" dirty="0"/>
              <a:t>650 </a:t>
            </a:r>
            <a:r>
              <a:rPr lang="en-US" sz="2400" dirty="0" smtClean="0"/>
              <a:t>_0  Time </a:t>
            </a:r>
            <a:r>
              <a:rPr lang="en-US" sz="2400" dirty="0"/>
              <a:t>travel </a:t>
            </a:r>
            <a:r>
              <a:rPr lang="en-US" sz="2400" dirty="0" smtClean="0"/>
              <a:t>$v </a:t>
            </a:r>
            <a:r>
              <a:rPr lang="en-US" sz="2400" dirty="0"/>
              <a:t>Comic books, strips, etc</a:t>
            </a:r>
            <a:r>
              <a:rPr lang="en-US" sz="2400" dirty="0" smtClean="0"/>
              <a:t>.</a:t>
            </a:r>
          </a:p>
          <a:p>
            <a:r>
              <a:rPr lang="en-US" sz="2400" dirty="0" smtClean="0"/>
              <a:t>700 1_  $</a:t>
            </a:r>
            <a:r>
              <a:rPr lang="en-US" sz="2400" dirty="0" err="1" smtClean="0"/>
              <a:t>i</a:t>
            </a:r>
            <a:r>
              <a:rPr lang="en-US" sz="2400" dirty="0" smtClean="0"/>
              <a:t> </a:t>
            </a:r>
            <a:r>
              <a:rPr lang="en-US" sz="2400" dirty="0"/>
              <a:t>Graphic novelization of (work): </a:t>
            </a:r>
            <a:r>
              <a:rPr lang="en-US" sz="2400" dirty="0" smtClean="0"/>
              <a:t>$a </a:t>
            </a:r>
            <a:r>
              <a:rPr lang="en-US" sz="2400" dirty="0"/>
              <a:t>Butler</a:t>
            </a:r>
            <a:r>
              <a:rPr lang="en-US" sz="2400" dirty="0" smtClean="0"/>
              <a:t>,</a:t>
            </a:r>
          </a:p>
          <a:p>
            <a:r>
              <a:rPr lang="en-US" sz="2400" dirty="0"/>
              <a:t>	</a:t>
            </a:r>
            <a:r>
              <a:rPr lang="en-US" sz="2400" dirty="0" smtClean="0"/>
              <a:t> Octavia </a:t>
            </a:r>
            <a:r>
              <a:rPr lang="en-US" sz="2400" dirty="0"/>
              <a:t>E. </a:t>
            </a:r>
            <a:r>
              <a:rPr lang="en-US" sz="2400" dirty="0" smtClean="0"/>
              <a:t>$t </a:t>
            </a:r>
            <a:r>
              <a:rPr lang="en-US" sz="2400" dirty="0"/>
              <a:t>Kindred.</a:t>
            </a:r>
          </a:p>
        </p:txBody>
      </p:sp>
      <p:sp>
        <p:nvSpPr>
          <p:cNvPr id="6" name="Slide Number Placeholder 5"/>
          <p:cNvSpPr>
            <a:spLocks noGrp="1"/>
          </p:cNvSpPr>
          <p:nvPr>
            <p:ph type="sldNum" sz="quarter" idx="12"/>
          </p:nvPr>
        </p:nvSpPr>
        <p:spPr/>
        <p:txBody>
          <a:bodyPr/>
          <a:lstStyle/>
          <a:p>
            <a:fld id="{A00A331D-2EB0-4CEE-8662-2FAB66802E28}" type="slidenum">
              <a:rPr lang="en-US" smtClean="0"/>
              <a:t>123</a:t>
            </a:fld>
            <a:endParaRPr lang="en-US"/>
          </a:p>
        </p:txBody>
      </p:sp>
    </p:spTree>
    <p:extLst>
      <p:ext uri="{BB962C8B-B14F-4D97-AF65-F5344CB8AC3E}">
        <p14:creationId xmlns:p14="http://schemas.microsoft.com/office/powerpoint/2010/main" val="18796633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4469" y="434898"/>
            <a:ext cx="6423102" cy="6001643"/>
          </a:xfrm>
          <a:prstGeom prst="rect">
            <a:avLst/>
          </a:prstGeom>
          <a:noFill/>
        </p:spPr>
        <p:txBody>
          <a:bodyPr wrap="square" rtlCol="0">
            <a:spAutoFit/>
          </a:bodyPr>
          <a:lstStyle/>
          <a:p>
            <a:r>
              <a:rPr lang="en-US" sz="2400" dirty="0" smtClean="0"/>
              <a:t>100 1_  Atwood</a:t>
            </a:r>
            <a:r>
              <a:rPr lang="en-US" sz="2400" dirty="0"/>
              <a:t>, Margaret, </a:t>
            </a:r>
            <a:r>
              <a:rPr lang="en-US" sz="2400" dirty="0" smtClean="0"/>
              <a:t>$d </a:t>
            </a:r>
            <a:r>
              <a:rPr lang="en-US" sz="2400" dirty="0"/>
              <a:t>1939- </a:t>
            </a:r>
            <a:r>
              <a:rPr lang="en-US" sz="2400" dirty="0" smtClean="0"/>
              <a:t>$e </a:t>
            </a:r>
            <a:r>
              <a:rPr lang="en-US" sz="2400" dirty="0"/>
              <a:t>author.</a:t>
            </a:r>
          </a:p>
          <a:p>
            <a:r>
              <a:rPr lang="en-US" sz="2400" dirty="0" smtClean="0"/>
              <a:t>245 14  The </a:t>
            </a:r>
            <a:r>
              <a:rPr lang="en-US" sz="2400" dirty="0"/>
              <a:t>handmaid's tale / </a:t>
            </a:r>
            <a:r>
              <a:rPr lang="en-US" sz="2400" dirty="0" smtClean="0"/>
              <a:t>$c </a:t>
            </a:r>
            <a:r>
              <a:rPr lang="en-US" sz="2400" dirty="0"/>
              <a:t>Margaret </a:t>
            </a:r>
            <a:r>
              <a:rPr lang="en-US" sz="2400" dirty="0" smtClean="0"/>
              <a:t>	 	 Atwood</a:t>
            </a:r>
            <a:r>
              <a:rPr lang="en-US" sz="2400" dirty="0"/>
              <a:t>.</a:t>
            </a:r>
          </a:p>
          <a:p>
            <a:r>
              <a:rPr lang="en-US" sz="2400" dirty="0"/>
              <a:t>250 </a:t>
            </a:r>
            <a:r>
              <a:rPr lang="en-US" sz="2400" dirty="0" smtClean="0"/>
              <a:t>__  Large </a:t>
            </a:r>
            <a:r>
              <a:rPr lang="en-US" sz="2400" dirty="0"/>
              <a:t>print edition.</a:t>
            </a:r>
          </a:p>
          <a:p>
            <a:r>
              <a:rPr lang="en-US" sz="2400" dirty="0"/>
              <a:t>264 </a:t>
            </a:r>
            <a:r>
              <a:rPr lang="en-US" sz="2400" dirty="0" smtClean="0"/>
              <a:t>1_  Waterville</a:t>
            </a:r>
            <a:r>
              <a:rPr lang="en-US" sz="2400" dirty="0"/>
              <a:t>, Maine : </a:t>
            </a:r>
            <a:r>
              <a:rPr lang="en-US" sz="2400" dirty="0" smtClean="0"/>
              <a:t>$b </a:t>
            </a:r>
            <a:r>
              <a:rPr lang="en-US" sz="2400" dirty="0"/>
              <a:t>Thorndike Press</a:t>
            </a:r>
            <a:r>
              <a:rPr lang="en-US" sz="2400" dirty="0" smtClean="0"/>
              <a:t>,</a:t>
            </a:r>
          </a:p>
          <a:p>
            <a:r>
              <a:rPr lang="en-US" sz="2400" dirty="0"/>
              <a:t>	</a:t>
            </a:r>
            <a:r>
              <a:rPr lang="en-US" sz="2400" dirty="0" smtClean="0"/>
              <a:t> </a:t>
            </a:r>
            <a:r>
              <a:rPr lang="en-US" sz="2400" dirty="0"/>
              <a:t>a part of Gale, Cengage Learning, </a:t>
            </a:r>
            <a:r>
              <a:rPr lang="en-US" sz="2400" dirty="0" smtClean="0"/>
              <a:t>$c </a:t>
            </a:r>
            <a:r>
              <a:rPr lang="en-US" sz="2400" dirty="0"/>
              <a:t>2017</a:t>
            </a:r>
            <a:r>
              <a:rPr lang="en-US" sz="2400" dirty="0" smtClean="0"/>
              <a:t>.</a:t>
            </a:r>
          </a:p>
          <a:p>
            <a:r>
              <a:rPr lang="fr-FR" sz="2400" dirty="0" smtClean="0"/>
              <a:t>300 __  531 </a:t>
            </a:r>
            <a:r>
              <a:rPr lang="fr-FR" sz="2400" dirty="0"/>
              <a:t>pages (large </a:t>
            </a:r>
            <a:r>
              <a:rPr lang="fr-FR" sz="2400" dirty="0" err="1"/>
              <a:t>print</a:t>
            </a:r>
            <a:r>
              <a:rPr lang="fr-FR" sz="2400" dirty="0"/>
              <a:t>) ; </a:t>
            </a:r>
            <a:r>
              <a:rPr lang="fr-FR" sz="2400" dirty="0" smtClean="0"/>
              <a:t>$c </a:t>
            </a:r>
            <a:r>
              <a:rPr lang="fr-FR" sz="2400" dirty="0"/>
              <a:t>23 cm</a:t>
            </a:r>
            <a:r>
              <a:rPr lang="fr-FR" sz="2400" dirty="0" smtClean="0"/>
              <a:t>.</a:t>
            </a:r>
          </a:p>
          <a:p>
            <a:r>
              <a:rPr lang="en-US" sz="2400" dirty="0"/>
              <a:t>340 </a:t>
            </a:r>
            <a:r>
              <a:rPr lang="en-US" sz="2400" dirty="0" smtClean="0"/>
              <a:t>__  $n </a:t>
            </a:r>
            <a:r>
              <a:rPr lang="en-US" sz="2400" dirty="0"/>
              <a:t>large print </a:t>
            </a:r>
            <a:r>
              <a:rPr lang="en-US" sz="2400" dirty="0" smtClean="0"/>
              <a:t>$2 </a:t>
            </a:r>
            <a:r>
              <a:rPr lang="en-US" sz="2400" dirty="0" err="1"/>
              <a:t>rdafs</a:t>
            </a:r>
            <a:endParaRPr lang="en-US" sz="2400" dirty="0"/>
          </a:p>
          <a:p>
            <a:r>
              <a:rPr lang="en-US" sz="2400" dirty="0" smtClean="0"/>
              <a:t>490 1_  </a:t>
            </a:r>
            <a:r>
              <a:rPr lang="en-US" sz="2400" dirty="0"/>
              <a:t>Thorndike Press large print core</a:t>
            </a:r>
            <a:br>
              <a:rPr lang="en-US" sz="2400" dirty="0"/>
            </a:br>
            <a:r>
              <a:rPr lang="en-US" sz="2400" dirty="0"/>
              <a:t>650 </a:t>
            </a:r>
            <a:r>
              <a:rPr lang="en-US" sz="2400" dirty="0" smtClean="0"/>
              <a:t>_0  Theocracy $v </a:t>
            </a:r>
            <a:r>
              <a:rPr lang="en-US" sz="2400" dirty="0"/>
              <a:t>Fiction.</a:t>
            </a:r>
          </a:p>
          <a:p>
            <a:r>
              <a:rPr lang="en-US" sz="2400" dirty="0"/>
              <a:t>650 _</a:t>
            </a:r>
            <a:r>
              <a:rPr lang="en-US" sz="2400" dirty="0" smtClean="0"/>
              <a:t>0  Misogyny $v </a:t>
            </a:r>
            <a:r>
              <a:rPr lang="en-US" sz="2400" dirty="0"/>
              <a:t>Fiction.</a:t>
            </a:r>
          </a:p>
          <a:p>
            <a:r>
              <a:rPr lang="en-US" sz="2400" dirty="0"/>
              <a:t>650 </a:t>
            </a:r>
            <a:r>
              <a:rPr lang="en-US" sz="2400" dirty="0" smtClean="0"/>
              <a:t>_0  Dystopias $v </a:t>
            </a:r>
            <a:r>
              <a:rPr lang="en-US" sz="2400" dirty="0"/>
              <a:t>Fiction.</a:t>
            </a:r>
          </a:p>
          <a:p>
            <a:r>
              <a:rPr lang="en-US" sz="2400" dirty="0"/>
              <a:t>650 </a:t>
            </a:r>
            <a:r>
              <a:rPr lang="en-US" sz="2400" dirty="0" smtClean="0"/>
              <a:t>_0  Pregnancy $x </a:t>
            </a:r>
            <a:r>
              <a:rPr lang="en-US" sz="2400" dirty="0"/>
              <a:t>Social aspects </a:t>
            </a:r>
            <a:r>
              <a:rPr lang="en-US" sz="2400" dirty="0" smtClean="0"/>
              <a:t>$v </a:t>
            </a:r>
            <a:r>
              <a:rPr lang="en-US" sz="2400" dirty="0"/>
              <a:t>Fiction.</a:t>
            </a:r>
          </a:p>
          <a:p>
            <a:r>
              <a:rPr lang="en-US" sz="2400" dirty="0"/>
              <a:t>650 </a:t>
            </a:r>
            <a:r>
              <a:rPr lang="en-US" sz="2400" dirty="0" smtClean="0"/>
              <a:t>_0  Man-woman </a:t>
            </a:r>
            <a:r>
              <a:rPr lang="en-US" sz="2400" dirty="0"/>
              <a:t>relationships </a:t>
            </a:r>
            <a:r>
              <a:rPr lang="en-US" sz="2400" dirty="0" smtClean="0"/>
              <a:t>$v </a:t>
            </a:r>
            <a:r>
              <a:rPr lang="en-US" sz="2400" dirty="0"/>
              <a:t>Fiction.</a:t>
            </a:r>
          </a:p>
          <a:p>
            <a:r>
              <a:rPr lang="en-US" sz="2400" dirty="0"/>
              <a:t>650 </a:t>
            </a:r>
            <a:r>
              <a:rPr lang="en-US" sz="2400" dirty="0" smtClean="0"/>
              <a:t>_0  Women $v </a:t>
            </a:r>
            <a:r>
              <a:rPr lang="en-US" sz="2400" dirty="0"/>
              <a:t>Fiction</a:t>
            </a:r>
            <a:r>
              <a:rPr lang="en-US" sz="2400" dirty="0" smtClean="0"/>
              <a:t>.</a:t>
            </a:r>
          </a:p>
          <a:p>
            <a:r>
              <a:rPr lang="en-US" sz="2400" dirty="0"/>
              <a:t>830 </a:t>
            </a:r>
            <a:r>
              <a:rPr lang="en-US" sz="2400" dirty="0" smtClean="0"/>
              <a:t>_0  Thorndike </a:t>
            </a:r>
            <a:r>
              <a:rPr lang="en-US" sz="2400" dirty="0"/>
              <a:t>Press large print core series.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073" y="528726"/>
            <a:ext cx="3789045" cy="5560981"/>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124</a:t>
            </a:fld>
            <a:endParaRPr lang="en-US"/>
          </a:p>
        </p:txBody>
      </p:sp>
    </p:spTree>
    <p:extLst>
      <p:ext uri="{BB962C8B-B14F-4D97-AF65-F5344CB8AC3E}">
        <p14:creationId xmlns:p14="http://schemas.microsoft.com/office/powerpoint/2010/main" val="7118219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2451" y="295433"/>
            <a:ext cx="4327208" cy="6322124"/>
          </a:xfrm>
          <a:prstGeom prst="rect">
            <a:avLst/>
          </a:prstGeom>
        </p:spPr>
      </p:pic>
      <p:pic>
        <p:nvPicPr>
          <p:cNvPr id="4" name="Picture 3"/>
          <p:cNvPicPr>
            <a:picLocks noChangeAspect="1"/>
          </p:cNvPicPr>
          <p:nvPr/>
        </p:nvPicPr>
        <p:blipFill>
          <a:blip r:embed="rId4"/>
          <a:stretch>
            <a:fillRect/>
          </a:stretch>
        </p:blipFill>
        <p:spPr>
          <a:xfrm>
            <a:off x="6248288" y="87598"/>
            <a:ext cx="4449985" cy="6529959"/>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125</a:t>
            </a:fld>
            <a:endParaRPr lang="en-US"/>
          </a:p>
        </p:txBody>
      </p:sp>
    </p:spTree>
    <p:extLst>
      <p:ext uri="{BB962C8B-B14F-4D97-AF65-F5344CB8AC3E}">
        <p14:creationId xmlns:p14="http://schemas.microsoft.com/office/powerpoint/2010/main" val="36348397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95" y="852367"/>
            <a:ext cx="3371850" cy="4922901"/>
          </a:xfrm>
          <a:prstGeom prst="rect">
            <a:avLst/>
          </a:prstGeom>
        </p:spPr>
      </p:pic>
      <p:sp>
        <p:nvSpPr>
          <p:cNvPr id="4" name="TextBox 3"/>
          <p:cNvSpPr txBox="1"/>
          <p:nvPr/>
        </p:nvSpPr>
        <p:spPr>
          <a:xfrm>
            <a:off x="5354444" y="852367"/>
            <a:ext cx="6512312" cy="4493538"/>
          </a:xfrm>
          <a:prstGeom prst="rect">
            <a:avLst/>
          </a:prstGeom>
          <a:noFill/>
        </p:spPr>
        <p:txBody>
          <a:bodyPr wrap="square" rtlCol="0">
            <a:spAutoFit/>
          </a:bodyPr>
          <a:lstStyle/>
          <a:p>
            <a:r>
              <a:rPr lang="en-US" sz="2600" dirty="0" smtClean="0"/>
              <a:t>245 00  Brewing : $b 20 Milwaukee poets / $c 	  edited by Martin J. Rosenblum ; </a:t>
            </a:r>
          </a:p>
          <a:p>
            <a:r>
              <a:rPr lang="en-US" sz="2600" dirty="0"/>
              <a:t>	</a:t>
            </a:r>
            <a:r>
              <a:rPr lang="en-US" sz="2600" dirty="0" smtClean="0"/>
              <a:t>  photographs by G. Reed.</a:t>
            </a:r>
          </a:p>
          <a:p>
            <a:r>
              <a:rPr lang="en-US" sz="2600" dirty="0" smtClean="0"/>
              <a:t>246 30  20 Milwaukee poets</a:t>
            </a:r>
          </a:p>
          <a:p>
            <a:r>
              <a:rPr lang="en-US" sz="2600" dirty="0" smtClean="0"/>
              <a:t>246 3_  Twenty Milwaukee poets</a:t>
            </a:r>
          </a:p>
          <a:p>
            <a:r>
              <a:rPr lang="en-US" sz="2600" dirty="0" smtClean="0"/>
              <a:t>490 1_  The city anthology series of American</a:t>
            </a:r>
          </a:p>
          <a:p>
            <a:r>
              <a:rPr lang="en-US" sz="2600" dirty="0"/>
              <a:t>	</a:t>
            </a:r>
            <a:r>
              <a:rPr lang="en-US" sz="2600" dirty="0" smtClean="0"/>
              <a:t>  poetry</a:t>
            </a:r>
          </a:p>
          <a:p>
            <a:r>
              <a:rPr lang="en-US" sz="2600" dirty="0" smtClean="0"/>
              <a:t>650 _0  American poetry $z Wisconsin $z </a:t>
            </a:r>
          </a:p>
          <a:p>
            <a:r>
              <a:rPr lang="en-US" sz="2600" dirty="0"/>
              <a:t>	</a:t>
            </a:r>
            <a:r>
              <a:rPr lang="en-US" sz="2600" dirty="0" smtClean="0"/>
              <a:t> Milwaukee.</a:t>
            </a:r>
          </a:p>
          <a:p>
            <a:r>
              <a:rPr lang="en-US" sz="2600" dirty="0" smtClean="0"/>
              <a:t>650 _0  American poetry $y 20th century.</a:t>
            </a:r>
          </a:p>
          <a:p>
            <a:r>
              <a:rPr lang="en-US" sz="2600" dirty="0" smtClean="0"/>
              <a:t>651 _0  Milwaukee (Wis.) $v Poetry.</a:t>
            </a:r>
            <a:endParaRPr lang="en-US" sz="2600" dirty="0"/>
          </a:p>
        </p:txBody>
      </p:sp>
      <p:sp>
        <p:nvSpPr>
          <p:cNvPr id="6" name="Slide Number Placeholder 5"/>
          <p:cNvSpPr>
            <a:spLocks noGrp="1"/>
          </p:cNvSpPr>
          <p:nvPr>
            <p:ph type="sldNum" sz="quarter" idx="12"/>
          </p:nvPr>
        </p:nvSpPr>
        <p:spPr/>
        <p:txBody>
          <a:bodyPr/>
          <a:lstStyle/>
          <a:p>
            <a:fld id="{A00A331D-2EB0-4CEE-8662-2FAB66802E28}" type="slidenum">
              <a:rPr lang="en-US" smtClean="0"/>
              <a:t>126</a:t>
            </a:fld>
            <a:endParaRPr lang="en-US"/>
          </a:p>
        </p:txBody>
      </p:sp>
    </p:spTree>
    <p:extLst>
      <p:ext uri="{BB962C8B-B14F-4D97-AF65-F5344CB8AC3E}">
        <p14:creationId xmlns:p14="http://schemas.microsoft.com/office/powerpoint/2010/main" val="38653360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808" y="258445"/>
            <a:ext cx="3771900" cy="6097905"/>
          </a:xfrm>
          <a:prstGeom prst="rect">
            <a:avLst/>
          </a:prstGeom>
        </p:spPr>
      </p:pic>
      <p:sp>
        <p:nvSpPr>
          <p:cNvPr id="4" name="TextBox 3"/>
          <p:cNvSpPr txBox="1"/>
          <p:nvPr/>
        </p:nvSpPr>
        <p:spPr>
          <a:xfrm>
            <a:off x="423746" y="457200"/>
            <a:ext cx="6463970" cy="5293757"/>
          </a:xfrm>
          <a:prstGeom prst="rect">
            <a:avLst/>
          </a:prstGeom>
          <a:noFill/>
        </p:spPr>
        <p:txBody>
          <a:bodyPr wrap="square" rtlCol="0">
            <a:spAutoFit/>
          </a:bodyPr>
          <a:lstStyle/>
          <a:p>
            <a:r>
              <a:rPr lang="en-US" sz="2600" dirty="0"/>
              <a:t>245 00 </a:t>
            </a:r>
            <a:r>
              <a:rPr lang="en-US" sz="2600" dirty="0" smtClean="0"/>
              <a:t> </a:t>
            </a:r>
            <a:r>
              <a:rPr lang="en-US" sz="2600" dirty="0" err="1" smtClean="0"/>
              <a:t>Horniman's</a:t>
            </a:r>
            <a:r>
              <a:rPr lang="en-US" sz="2600" dirty="0" smtClean="0"/>
              <a:t> </a:t>
            </a:r>
            <a:r>
              <a:rPr lang="en-US" sz="2600" dirty="0"/>
              <a:t>choice : </a:t>
            </a:r>
            <a:r>
              <a:rPr lang="en-US" sz="2600" dirty="0" smtClean="0"/>
              <a:t>$b </a:t>
            </a:r>
            <a:r>
              <a:rPr lang="en-US" sz="2600" dirty="0"/>
              <a:t>four one </a:t>
            </a:r>
            <a:r>
              <a:rPr lang="en-US" sz="2600" dirty="0" smtClean="0"/>
              <a:t>act</a:t>
            </a:r>
          </a:p>
          <a:p>
            <a:r>
              <a:rPr lang="en-US" sz="2600" dirty="0"/>
              <a:t>	</a:t>
            </a:r>
            <a:r>
              <a:rPr lang="en-US" sz="2600" dirty="0" smtClean="0"/>
              <a:t>  plays </a:t>
            </a:r>
            <a:r>
              <a:rPr lang="en-US" sz="2600" dirty="0"/>
              <a:t>from the "Manchester </a:t>
            </a:r>
            <a:r>
              <a:rPr lang="en-US" sz="2600" dirty="0" smtClean="0"/>
              <a:t>School“</a:t>
            </a:r>
          </a:p>
          <a:p>
            <a:r>
              <a:rPr lang="en-US" sz="2600" dirty="0"/>
              <a:t>	</a:t>
            </a:r>
            <a:r>
              <a:rPr lang="en-US" sz="2600" dirty="0" smtClean="0"/>
              <a:t>  of </a:t>
            </a:r>
            <a:r>
              <a:rPr lang="en-US" sz="2600" dirty="0"/>
              <a:t>playwrights</a:t>
            </a:r>
            <a:r>
              <a:rPr lang="en-US" sz="2600" dirty="0" smtClean="0"/>
              <a:t>.</a:t>
            </a:r>
          </a:p>
          <a:p>
            <a:r>
              <a:rPr lang="en-US" sz="2600" dirty="0"/>
              <a:t>264 _1 </a:t>
            </a:r>
            <a:r>
              <a:rPr lang="en-US" sz="2600" dirty="0" smtClean="0"/>
              <a:t> London </a:t>
            </a:r>
            <a:r>
              <a:rPr lang="en-US" sz="2600" dirty="0"/>
              <a:t>: </a:t>
            </a:r>
            <a:r>
              <a:rPr lang="en-US" sz="2600" dirty="0" smtClean="0"/>
              <a:t>$b </a:t>
            </a:r>
            <a:r>
              <a:rPr lang="en-US" sz="2600" dirty="0"/>
              <a:t>Oberon Books, </a:t>
            </a:r>
            <a:r>
              <a:rPr lang="en-US" sz="2600" dirty="0" smtClean="0"/>
              <a:t>$c </a:t>
            </a:r>
            <a:r>
              <a:rPr lang="en-US" sz="2600" dirty="0"/>
              <a:t>2015</a:t>
            </a:r>
            <a:r>
              <a:rPr lang="en-US" sz="2600" dirty="0" smtClean="0"/>
              <a:t>.</a:t>
            </a:r>
          </a:p>
          <a:p>
            <a:r>
              <a:rPr lang="en-US" sz="2600" dirty="0"/>
              <a:t>505 0_ </a:t>
            </a:r>
            <a:r>
              <a:rPr lang="en-US" sz="2600" dirty="0" smtClean="0"/>
              <a:t> The </a:t>
            </a:r>
            <a:r>
              <a:rPr lang="en-US" sz="2600" dirty="0"/>
              <a:t>price of coal / by Harold </a:t>
            </a:r>
            <a:r>
              <a:rPr lang="en-US" sz="2600" dirty="0" err="1" smtClean="0"/>
              <a:t>Brighouse</a:t>
            </a:r>
            <a:endParaRPr lang="en-US" sz="2600" dirty="0" smtClean="0"/>
          </a:p>
          <a:p>
            <a:r>
              <a:rPr lang="en-US" sz="2600" dirty="0"/>
              <a:t>	</a:t>
            </a:r>
            <a:r>
              <a:rPr lang="en-US" sz="2600" dirty="0" smtClean="0"/>
              <a:t>  -- </a:t>
            </a:r>
            <a:r>
              <a:rPr lang="en-US" sz="2600" dirty="0"/>
              <a:t>Night watches / by Allan </a:t>
            </a:r>
            <a:r>
              <a:rPr lang="en-US" sz="2600" dirty="0" smtClean="0"/>
              <a:t>Monkhouse</a:t>
            </a:r>
          </a:p>
          <a:p>
            <a:r>
              <a:rPr lang="en-US" sz="2600" dirty="0"/>
              <a:t>	</a:t>
            </a:r>
            <a:r>
              <a:rPr lang="en-US" sz="2600" dirty="0" smtClean="0"/>
              <a:t>  </a:t>
            </a:r>
            <a:r>
              <a:rPr lang="en-US" sz="2600" dirty="0"/>
              <a:t>-- The Old Testament and the New / </a:t>
            </a:r>
            <a:r>
              <a:rPr lang="en-US" sz="2600" dirty="0" smtClean="0"/>
              <a:t>by</a:t>
            </a:r>
          </a:p>
          <a:p>
            <a:r>
              <a:rPr lang="en-US" sz="2600" dirty="0"/>
              <a:t>	</a:t>
            </a:r>
            <a:r>
              <a:rPr lang="en-US" sz="2600" dirty="0" smtClean="0"/>
              <a:t>  </a:t>
            </a:r>
            <a:r>
              <a:rPr lang="en-US" sz="2600" dirty="0"/>
              <a:t>Stanley Houghton -- Lonesome like </a:t>
            </a:r>
            <a:r>
              <a:rPr lang="en-US" sz="2600" dirty="0" smtClean="0"/>
              <a:t>/</a:t>
            </a:r>
          </a:p>
          <a:p>
            <a:r>
              <a:rPr lang="en-US" sz="2600" dirty="0"/>
              <a:t>	</a:t>
            </a:r>
            <a:r>
              <a:rPr lang="en-US" sz="2600" dirty="0" smtClean="0"/>
              <a:t>  </a:t>
            </a:r>
            <a:r>
              <a:rPr lang="en-US" sz="2600" dirty="0"/>
              <a:t>by Harold </a:t>
            </a:r>
            <a:r>
              <a:rPr lang="en-US" sz="2600" dirty="0" err="1"/>
              <a:t>Brighouse</a:t>
            </a:r>
            <a:r>
              <a:rPr lang="en-US" sz="2600" dirty="0" smtClean="0"/>
              <a:t>.</a:t>
            </a:r>
          </a:p>
          <a:p>
            <a:r>
              <a:rPr lang="en-US" sz="2600" dirty="0"/>
              <a:t>651 </a:t>
            </a:r>
            <a:r>
              <a:rPr lang="en-US" sz="2600" dirty="0" smtClean="0"/>
              <a:t>_0  England</a:t>
            </a:r>
            <a:r>
              <a:rPr lang="en-US" sz="2600" dirty="0"/>
              <a:t>, North West </a:t>
            </a:r>
            <a:r>
              <a:rPr lang="en-US" sz="2600" dirty="0" smtClean="0"/>
              <a:t>$x </a:t>
            </a:r>
            <a:r>
              <a:rPr lang="en-US" sz="2600" dirty="0"/>
              <a:t>Social life </a:t>
            </a:r>
            <a:r>
              <a:rPr lang="en-US" sz="2600" dirty="0" smtClean="0"/>
              <a:t>and</a:t>
            </a:r>
          </a:p>
          <a:p>
            <a:r>
              <a:rPr lang="en-US" sz="2600" dirty="0"/>
              <a:t>	</a:t>
            </a:r>
            <a:r>
              <a:rPr lang="en-US" sz="2600" dirty="0" smtClean="0"/>
              <a:t>  </a:t>
            </a:r>
            <a:r>
              <a:rPr lang="en-US" sz="2600" dirty="0"/>
              <a:t>customs </a:t>
            </a:r>
            <a:r>
              <a:rPr lang="en-US" sz="2600" dirty="0" smtClean="0"/>
              <a:t>$y </a:t>
            </a:r>
            <a:r>
              <a:rPr lang="en-US" sz="2600" dirty="0"/>
              <a:t>20th century </a:t>
            </a:r>
            <a:r>
              <a:rPr lang="en-US" sz="2600" dirty="0" smtClean="0"/>
              <a:t>$v </a:t>
            </a:r>
            <a:r>
              <a:rPr lang="en-US" sz="2600" dirty="0"/>
              <a:t>Drama.</a:t>
            </a:r>
          </a:p>
          <a:p>
            <a:r>
              <a:rPr lang="en-US" sz="2600" dirty="0"/>
              <a:t>650 </a:t>
            </a:r>
            <a:r>
              <a:rPr lang="en-US" sz="2600" dirty="0" smtClean="0"/>
              <a:t>_0  One-act </a:t>
            </a:r>
            <a:r>
              <a:rPr lang="en-US" sz="2600" dirty="0"/>
              <a:t>plays, English.</a:t>
            </a:r>
          </a:p>
          <a:p>
            <a:r>
              <a:rPr lang="en-US" sz="2600" dirty="0"/>
              <a:t>650 </a:t>
            </a:r>
            <a:r>
              <a:rPr lang="en-US" sz="2600" dirty="0" smtClean="0"/>
              <a:t>_0  English </a:t>
            </a:r>
            <a:r>
              <a:rPr lang="en-US" sz="2600" dirty="0"/>
              <a:t>drama </a:t>
            </a:r>
            <a:r>
              <a:rPr lang="en-US" sz="2600" dirty="0" smtClean="0"/>
              <a:t>$y </a:t>
            </a:r>
            <a:r>
              <a:rPr lang="en-US" sz="2600" dirty="0"/>
              <a:t>20th century.</a:t>
            </a:r>
          </a:p>
        </p:txBody>
      </p:sp>
      <p:sp>
        <p:nvSpPr>
          <p:cNvPr id="6" name="Slide Number Placeholder 5"/>
          <p:cNvSpPr>
            <a:spLocks noGrp="1"/>
          </p:cNvSpPr>
          <p:nvPr>
            <p:ph type="sldNum" sz="quarter" idx="12"/>
          </p:nvPr>
        </p:nvSpPr>
        <p:spPr/>
        <p:txBody>
          <a:bodyPr/>
          <a:lstStyle/>
          <a:p>
            <a:fld id="{A00A331D-2EB0-4CEE-8662-2FAB66802E28}" type="slidenum">
              <a:rPr lang="en-US" smtClean="0"/>
              <a:t>127</a:t>
            </a:fld>
            <a:endParaRPr lang="en-US"/>
          </a:p>
        </p:txBody>
      </p:sp>
    </p:spTree>
    <p:extLst>
      <p:ext uri="{BB962C8B-B14F-4D97-AF65-F5344CB8AC3E}">
        <p14:creationId xmlns:p14="http://schemas.microsoft.com/office/powerpoint/2010/main" val="148463916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128</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63" y="204385"/>
            <a:ext cx="2590800" cy="4076700"/>
          </a:xfrm>
          <a:prstGeom prst="rect">
            <a:avLst/>
          </a:prstGeom>
        </p:spPr>
      </p:pic>
      <p:sp>
        <p:nvSpPr>
          <p:cNvPr id="5" name="TextBox 4"/>
          <p:cNvSpPr txBox="1"/>
          <p:nvPr/>
        </p:nvSpPr>
        <p:spPr>
          <a:xfrm>
            <a:off x="3624146" y="137160"/>
            <a:ext cx="7939668" cy="6186309"/>
          </a:xfrm>
          <a:prstGeom prst="rect">
            <a:avLst/>
          </a:prstGeom>
          <a:noFill/>
        </p:spPr>
        <p:txBody>
          <a:bodyPr wrap="square" rtlCol="0">
            <a:spAutoFit/>
          </a:bodyPr>
          <a:lstStyle/>
          <a:p>
            <a:r>
              <a:rPr lang="en-US" i="1" dirty="0" smtClean="0"/>
              <a:t>Back cover:</a:t>
            </a:r>
          </a:p>
          <a:p>
            <a:endParaRPr lang="en-US" dirty="0"/>
          </a:p>
          <a:p>
            <a:r>
              <a:rPr lang="en-US" dirty="0"/>
              <a:t>Villa </a:t>
            </a:r>
            <a:r>
              <a:rPr lang="en-US" dirty="0" err="1"/>
              <a:t>Miserias</a:t>
            </a:r>
            <a:r>
              <a:rPr lang="en-US" dirty="0"/>
              <a:t> is a suburb of a suburb where everyone knows their place and nothing ever changes. Every two years, elections are held for the presidency of the residents’ committee, and every two years there are no surprises. But the balance begins to shift with the arrival of </a:t>
            </a:r>
            <a:r>
              <a:rPr lang="en-US" dirty="0" err="1"/>
              <a:t>Selon</a:t>
            </a:r>
            <a:r>
              <a:rPr lang="en-US" dirty="0"/>
              <a:t> </a:t>
            </a:r>
            <a:r>
              <a:rPr lang="en-US" dirty="0" err="1"/>
              <a:t>Perdumes</a:t>
            </a:r>
            <a:r>
              <a:rPr lang="en-US" dirty="0"/>
              <a:t> and his theory of Quietism in Motion. With his alabaster smile, he uncovers the deepest secrets of the unwary residents, and transforms their fantasies in reality with the help of the loans he offers them. Growing rich from money-lending, </a:t>
            </a:r>
            <a:r>
              <a:rPr lang="en-US" dirty="0" err="1"/>
              <a:t>Perdumes</a:t>
            </a:r>
            <a:r>
              <a:rPr lang="en-US" dirty="0"/>
              <a:t> gradually becomes the spectral power behind the community. But when Max </a:t>
            </a:r>
            <a:r>
              <a:rPr lang="en-US" dirty="0" err="1"/>
              <a:t>Michels</a:t>
            </a:r>
            <a:r>
              <a:rPr lang="en-US" dirty="0"/>
              <a:t>, sunk in an obsessive relationship with the beautiful, black-eyed Nelly, and, struggling to silence the multiple dissenting voices in his head, decides to run for president without </a:t>
            </a:r>
            <a:r>
              <a:rPr lang="en-US" dirty="0" err="1"/>
              <a:t>Perdumes</a:t>
            </a:r>
            <a:r>
              <a:rPr lang="en-US" dirty="0"/>
              <a:t>’ permission, the battle lines are drawn</a:t>
            </a:r>
            <a:r>
              <a:rPr lang="en-US" dirty="0" smtClean="0"/>
              <a:t>.</a:t>
            </a:r>
          </a:p>
          <a:p>
            <a:endParaRPr lang="en-US" dirty="0"/>
          </a:p>
          <a:p>
            <a:r>
              <a:rPr lang="en-US" i="1" dirty="0"/>
              <a:t>A </a:t>
            </a:r>
            <a:r>
              <a:rPr lang="en-US" i="1" dirty="0" smtClean="0"/>
              <a:t>Zero-Sum </a:t>
            </a:r>
            <a:r>
              <a:rPr lang="en-US" i="1" dirty="0"/>
              <a:t>Game</a:t>
            </a:r>
            <a:r>
              <a:rPr lang="en-US" dirty="0"/>
              <a:t> is </a:t>
            </a:r>
            <a:r>
              <a:rPr lang="en-US" dirty="0" smtClean="0"/>
              <a:t>a universal story, a </a:t>
            </a:r>
            <a:r>
              <a:rPr lang="en-US" dirty="0"/>
              <a:t>biting satire of contemporary consumer society and the cult of the individual, </a:t>
            </a:r>
            <a:r>
              <a:rPr lang="en-US" dirty="0" smtClean="0"/>
              <a:t>written with the vicious precision of Swift and Orwell, liberally </a:t>
            </a:r>
            <a:r>
              <a:rPr lang="en-US" dirty="0"/>
              <a:t>sprinkled with </a:t>
            </a:r>
            <a:r>
              <a:rPr lang="en-US" dirty="0" smtClean="0"/>
              <a:t>biting humor </a:t>
            </a:r>
            <a:r>
              <a:rPr lang="en-US" dirty="0"/>
              <a:t>and chilling realism</a:t>
            </a:r>
            <a:r>
              <a:rPr lang="en-US" dirty="0" smtClean="0"/>
              <a:t>. Debut novelist Eduardo </a:t>
            </a:r>
            <a:r>
              <a:rPr lang="en-US" dirty="0" err="1" smtClean="0"/>
              <a:t>Rabasa</a:t>
            </a:r>
            <a:r>
              <a:rPr lang="en-US" dirty="0" smtClean="0"/>
              <a:t>, named one of the </a:t>
            </a:r>
            <a:r>
              <a:rPr lang="en-US" dirty="0"/>
              <a:t>Hay Festival’s </a:t>
            </a:r>
            <a:r>
              <a:rPr lang="en-US" dirty="0" smtClean="0"/>
              <a:t>México20 list of the greatest young Mexican writers, focuses a clear, steady authorial gaze upon the sophistry and rationalizations that mask the actual situation in which, for all the choices we are offered, we have little power over our destinies, caught in the paradox of empowerment and impotence that is neoliberal society and the democratic state.</a:t>
            </a:r>
            <a:endParaRPr lang="en-US" dirty="0"/>
          </a:p>
        </p:txBody>
      </p:sp>
      <p:sp>
        <p:nvSpPr>
          <p:cNvPr id="6" name="TextBox 5"/>
          <p:cNvSpPr txBox="1"/>
          <p:nvPr/>
        </p:nvSpPr>
        <p:spPr>
          <a:xfrm>
            <a:off x="420624" y="4434840"/>
            <a:ext cx="2835198" cy="2308324"/>
          </a:xfrm>
          <a:prstGeom prst="rect">
            <a:avLst/>
          </a:prstGeom>
          <a:noFill/>
        </p:spPr>
        <p:txBody>
          <a:bodyPr wrap="square" rtlCol="0">
            <a:spAutoFit/>
          </a:bodyPr>
          <a:lstStyle/>
          <a:p>
            <a:r>
              <a:rPr lang="en-US" i="1" dirty="0" smtClean="0"/>
              <a:t>Preliminary page: </a:t>
            </a:r>
            <a:r>
              <a:rPr lang="en-US" dirty="0" smtClean="0"/>
              <a:t>“Collects </a:t>
            </a:r>
            <a:r>
              <a:rPr lang="en-US" dirty="0"/>
              <a:t>outbursts of passionate love, the conflicted relationship between a father and a son, and, above all, a critique of democracy in the shape of political </a:t>
            </a:r>
            <a:r>
              <a:rPr lang="en-US" dirty="0" smtClean="0"/>
              <a:t>satire.”</a:t>
            </a:r>
            <a:endParaRPr lang="en-US" dirty="0"/>
          </a:p>
        </p:txBody>
      </p:sp>
    </p:spTree>
    <p:extLst>
      <p:ext uri="{BB962C8B-B14F-4D97-AF65-F5344CB8AC3E}">
        <p14:creationId xmlns:p14="http://schemas.microsoft.com/office/powerpoint/2010/main" val="14818799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8000" y="266700"/>
            <a:ext cx="11557000" cy="5863144"/>
          </a:xfrm>
          <a:prstGeom prst="rect">
            <a:avLst/>
          </a:prstGeom>
          <a:noFill/>
        </p:spPr>
        <p:txBody>
          <a:bodyPr wrap="square" rtlCol="0">
            <a:spAutoFit/>
          </a:bodyPr>
          <a:lstStyle/>
          <a:p>
            <a:r>
              <a:rPr lang="en-US" sz="2500" dirty="0" smtClean="0"/>
              <a:t>100 1_  Tempest, Kate, $e author.</a:t>
            </a:r>
          </a:p>
          <a:p>
            <a:r>
              <a:rPr lang="en-US" sz="2500" dirty="0" smtClean="0"/>
              <a:t>245 10  Let them eat chaos / $c Kate Tempest.</a:t>
            </a:r>
          </a:p>
          <a:p>
            <a:r>
              <a:rPr lang="en-US" sz="2500" dirty="0" smtClean="0"/>
              <a:t>500 __  “This poem was written to be read aloud”--Page opposite title page verso.</a:t>
            </a:r>
          </a:p>
          <a:p>
            <a:endParaRPr lang="en-US" sz="2500" dirty="0"/>
          </a:p>
          <a:p>
            <a:r>
              <a:rPr lang="en-US" sz="2500" i="1" dirty="0" smtClean="0"/>
              <a:t>On back cover:</a:t>
            </a:r>
          </a:p>
          <a:p>
            <a:r>
              <a:rPr lang="en-US" sz="2500" dirty="0"/>
              <a:t>"Let Them Eat Chaos, Kate Tempest's new long poem </a:t>
            </a:r>
            <a:r>
              <a:rPr lang="en-US" sz="2500" dirty="0" smtClean="0"/>
              <a:t>written</a:t>
            </a:r>
          </a:p>
          <a:p>
            <a:r>
              <a:rPr lang="en-US" sz="2500" dirty="0" smtClean="0"/>
              <a:t>for </a:t>
            </a:r>
            <a:r>
              <a:rPr lang="en-US" sz="2500" dirty="0"/>
              <a:t>live performance and heard on the album release of the </a:t>
            </a:r>
            <a:endParaRPr lang="en-US" sz="2500" dirty="0" smtClean="0"/>
          </a:p>
          <a:p>
            <a:r>
              <a:rPr lang="en-US" sz="2500" dirty="0" smtClean="0"/>
              <a:t>same </a:t>
            </a:r>
            <a:r>
              <a:rPr lang="en-US" sz="2500" dirty="0"/>
              <a:t>name, is both a powerful sermon and a moving play for </a:t>
            </a:r>
            <a:endParaRPr lang="en-US" sz="2500" dirty="0" smtClean="0"/>
          </a:p>
          <a:p>
            <a:r>
              <a:rPr lang="en-US" sz="2500" dirty="0" smtClean="0"/>
              <a:t>voices</a:t>
            </a:r>
            <a:r>
              <a:rPr lang="en-US" sz="2500" dirty="0"/>
              <a:t>. Seven </a:t>
            </a:r>
            <a:r>
              <a:rPr lang="en-US" sz="2500" dirty="0" err="1"/>
              <a:t>neighbours</a:t>
            </a:r>
            <a:r>
              <a:rPr lang="en-US" sz="2500" dirty="0"/>
              <a:t> inhabit the same London street, but </a:t>
            </a:r>
            <a:endParaRPr lang="en-US" sz="2500" dirty="0" smtClean="0"/>
          </a:p>
          <a:p>
            <a:r>
              <a:rPr lang="en-US" sz="2500" dirty="0" smtClean="0"/>
              <a:t>are </a:t>
            </a:r>
            <a:r>
              <a:rPr lang="en-US" sz="2500" dirty="0"/>
              <a:t>all unknown to each other. The clock freezes in the small </a:t>
            </a:r>
            <a:endParaRPr lang="en-US" sz="2500" dirty="0" smtClean="0"/>
          </a:p>
          <a:p>
            <a:r>
              <a:rPr lang="en-US" sz="2500" dirty="0" smtClean="0"/>
              <a:t>hours</a:t>
            </a:r>
            <a:r>
              <a:rPr lang="en-US" sz="2500" dirty="0"/>
              <a:t>, and, one by one, we see directly into their lives: lives </a:t>
            </a:r>
            <a:endParaRPr lang="en-US" sz="2500" dirty="0" smtClean="0"/>
          </a:p>
          <a:p>
            <a:r>
              <a:rPr lang="en-US" sz="2500" dirty="0" smtClean="0"/>
              <a:t>that </a:t>
            </a:r>
            <a:r>
              <a:rPr lang="en-US" sz="2500" dirty="0"/>
              <a:t>are damaged, disenfranchised, lonely, broken, addicted. </a:t>
            </a:r>
            <a:endParaRPr lang="en-US" sz="2500" dirty="0" smtClean="0"/>
          </a:p>
          <a:p>
            <a:r>
              <a:rPr lang="en-US" sz="2500" dirty="0" smtClean="0"/>
              <a:t>Then </a:t>
            </a:r>
            <a:r>
              <a:rPr lang="en-US" sz="2500" dirty="0"/>
              <a:t>a great storm breaks over London, and brings them out </a:t>
            </a:r>
            <a:endParaRPr lang="en-US" sz="2500" dirty="0" smtClean="0"/>
          </a:p>
          <a:p>
            <a:r>
              <a:rPr lang="en-US" sz="2500" dirty="0" smtClean="0"/>
              <a:t>into </a:t>
            </a:r>
            <a:r>
              <a:rPr lang="en-US" sz="2500" dirty="0"/>
              <a:t>the night to face each other--and offers them a chance </a:t>
            </a:r>
            <a:endParaRPr lang="en-US" sz="2500" dirty="0" smtClean="0"/>
          </a:p>
          <a:p>
            <a:r>
              <a:rPr lang="en-US" sz="2500" dirty="0" smtClean="0"/>
              <a:t>to connect.”</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5943" y="1923312"/>
            <a:ext cx="3194581" cy="4112306"/>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129</a:t>
            </a:fld>
            <a:endParaRPr lang="en-US"/>
          </a:p>
        </p:txBody>
      </p:sp>
    </p:spTree>
    <p:extLst>
      <p:ext uri="{BB962C8B-B14F-4D97-AF65-F5344CB8AC3E}">
        <p14:creationId xmlns:p14="http://schemas.microsoft.com/office/powerpoint/2010/main" val="4052588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4223" y="18002"/>
            <a:ext cx="11121581" cy="6839998"/>
          </a:xfrm>
          <a:prstGeom prst="rect">
            <a:avLst/>
          </a:prstGeom>
        </p:spPr>
      </p:pic>
      <p:pic>
        <p:nvPicPr>
          <p:cNvPr id="4" name="Picture 3"/>
          <p:cNvPicPr>
            <a:picLocks noChangeAspect="1"/>
          </p:cNvPicPr>
          <p:nvPr/>
        </p:nvPicPr>
        <p:blipFill>
          <a:blip r:embed="rId4"/>
          <a:stretch>
            <a:fillRect/>
          </a:stretch>
        </p:blipFill>
        <p:spPr>
          <a:xfrm>
            <a:off x="937869" y="5687243"/>
            <a:ext cx="10672763" cy="434816"/>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13</a:t>
            </a:fld>
            <a:endParaRPr lang="en-US"/>
          </a:p>
        </p:txBody>
      </p:sp>
    </p:spTree>
    <p:extLst>
      <p:ext uri="{BB962C8B-B14F-4D97-AF65-F5344CB8AC3E}">
        <p14:creationId xmlns:p14="http://schemas.microsoft.com/office/powerpoint/2010/main" val="15615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839" y="505948"/>
            <a:ext cx="10470995" cy="6352052"/>
          </a:xfrm>
        </p:spPr>
        <p:txBody>
          <a:bodyPr>
            <a:normAutofit fontScale="85000" lnSpcReduction="20000"/>
          </a:bodyPr>
          <a:lstStyle/>
          <a:p>
            <a:pPr marL="0" indent="0">
              <a:buNone/>
            </a:pPr>
            <a:r>
              <a:rPr lang="en-US" dirty="0" smtClean="0"/>
              <a:t>245 00  Shivering </a:t>
            </a:r>
            <a:r>
              <a:rPr lang="en-US" dirty="0"/>
              <a:t>in a paper gown : </a:t>
            </a:r>
            <a:r>
              <a:rPr lang="en-US" dirty="0" smtClean="0"/>
              <a:t>$b </a:t>
            </a:r>
            <a:r>
              <a:rPr lang="en-US" dirty="0"/>
              <a:t>breast cancer </a:t>
            </a:r>
            <a:r>
              <a:rPr lang="en-US" dirty="0" smtClean="0"/>
              <a:t>and its</a:t>
            </a:r>
          </a:p>
          <a:p>
            <a:pPr marL="0" indent="0">
              <a:buNone/>
            </a:pPr>
            <a:r>
              <a:rPr lang="en-US" dirty="0"/>
              <a:t>	</a:t>
            </a:r>
            <a:r>
              <a:rPr lang="en-US" dirty="0" smtClean="0"/>
              <a:t> aftermath : an anthology </a:t>
            </a:r>
            <a:r>
              <a:rPr lang="en-US" dirty="0"/>
              <a:t>/ </a:t>
            </a:r>
            <a:r>
              <a:rPr lang="en-US" dirty="0" smtClean="0"/>
              <a:t>$c </a:t>
            </a:r>
            <a:r>
              <a:rPr lang="en-US" dirty="0"/>
              <a:t>edited </a:t>
            </a:r>
            <a:r>
              <a:rPr lang="en-US" dirty="0" smtClean="0"/>
              <a:t>by </a:t>
            </a:r>
            <a:r>
              <a:rPr lang="en-US" dirty="0"/>
              <a:t>Meaghan </a:t>
            </a:r>
            <a:r>
              <a:rPr lang="en-US" dirty="0" err="1" smtClean="0"/>
              <a:t>Calcari</a:t>
            </a:r>
            <a:endParaRPr lang="en-US" dirty="0" smtClean="0"/>
          </a:p>
          <a:p>
            <a:pPr marL="0" indent="0">
              <a:buNone/>
            </a:pPr>
            <a:r>
              <a:rPr lang="en-US" dirty="0"/>
              <a:t>	</a:t>
            </a:r>
            <a:r>
              <a:rPr lang="en-US" dirty="0" smtClean="0"/>
              <a:t> Campbell</a:t>
            </a:r>
            <a:r>
              <a:rPr lang="en-US" dirty="0"/>
              <a:t>, Laurie </a:t>
            </a:r>
            <a:r>
              <a:rPr lang="en-US" dirty="0" smtClean="0"/>
              <a:t>Hessen </a:t>
            </a:r>
            <a:r>
              <a:rPr lang="en-US" dirty="0" err="1" smtClean="0"/>
              <a:t>Pomeranz</a:t>
            </a:r>
            <a:r>
              <a:rPr lang="en-US" dirty="0"/>
              <a:t>, and </a:t>
            </a:r>
            <a:r>
              <a:rPr lang="en-US" dirty="0" err="1"/>
              <a:t>Doreenda</a:t>
            </a:r>
            <a:r>
              <a:rPr lang="en-US" dirty="0"/>
              <a:t> </a:t>
            </a:r>
            <a:r>
              <a:rPr lang="en-US" dirty="0" err="1"/>
              <a:t>Ziba</a:t>
            </a:r>
            <a:r>
              <a:rPr lang="en-US" dirty="0" smtClean="0"/>
              <a:t>.</a:t>
            </a:r>
          </a:p>
          <a:p>
            <a:pPr marL="0" indent="0">
              <a:buNone/>
            </a:pPr>
            <a:r>
              <a:rPr lang="en-US" dirty="0" smtClean="0"/>
              <a:t>500 __  Essays and poetry.</a:t>
            </a:r>
          </a:p>
          <a:p>
            <a:pPr marL="0" indent="0">
              <a:buNone/>
            </a:pPr>
            <a:r>
              <a:rPr lang="en-US" dirty="0" smtClean="0"/>
              <a:t>520 </a:t>
            </a:r>
            <a:r>
              <a:rPr lang="en-US" dirty="0"/>
              <a:t>__ </a:t>
            </a:r>
            <a:r>
              <a:rPr lang="en-US" dirty="0" smtClean="0"/>
              <a:t> The </a:t>
            </a:r>
            <a:r>
              <a:rPr lang="en-US" dirty="0"/>
              <a:t>thirty authors who tell their stories </a:t>
            </a:r>
            <a:r>
              <a:rPr lang="en-US" dirty="0" smtClean="0"/>
              <a:t>are breast</a:t>
            </a:r>
          </a:p>
          <a:p>
            <a:pPr marL="0" indent="0">
              <a:buNone/>
            </a:pPr>
            <a:r>
              <a:rPr lang="en-US" dirty="0"/>
              <a:t>	</a:t>
            </a:r>
            <a:r>
              <a:rPr lang="en-US" dirty="0" smtClean="0"/>
              <a:t> cancer survivors in </a:t>
            </a:r>
            <a:r>
              <a:rPr lang="en-US" dirty="0"/>
              <a:t>the San Francisco </a:t>
            </a:r>
            <a:r>
              <a:rPr lang="en-US" dirty="0" smtClean="0"/>
              <a:t>Bay Area who</a:t>
            </a:r>
          </a:p>
          <a:p>
            <a:pPr marL="0" indent="0">
              <a:buNone/>
            </a:pPr>
            <a:r>
              <a:rPr lang="en-US" dirty="0"/>
              <a:t>	</a:t>
            </a:r>
            <a:r>
              <a:rPr lang="en-US" dirty="0" smtClean="0"/>
              <a:t> were </a:t>
            </a:r>
            <a:r>
              <a:rPr lang="en-US" dirty="0"/>
              <a:t>diagnosed with the </a:t>
            </a:r>
            <a:r>
              <a:rPr lang="en-US" dirty="0" smtClean="0"/>
              <a:t>disease before the </a:t>
            </a:r>
            <a:r>
              <a:rPr lang="en-US" dirty="0"/>
              <a:t>age of </a:t>
            </a:r>
            <a:r>
              <a:rPr lang="en-US" dirty="0" smtClean="0"/>
              <a:t>45</a:t>
            </a:r>
            <a:r>
              <a:rPr lang="en-US" dirty="0"/>
              <a:t>. </a:t>
            </a:r>
            <a:endParaRPr lang="en-US" dirty="0" smtClean="0"/>
          </a:p>
          <a:p>
            <a:pPr marL="0" indent="0">
              <a:buNone/>
            </a:pPr>
            <a:r>
              <a:rPr lang="en-US" dirty="0"/>
              <a:t>	</a:t>
            </a:r>
            <a:r>
              <a:rPr lang="en-US" dirty="0" smtClean="0"/>
              <a:t> They </a:t>
            </a:r>
            <a:r>
              <a:rPr lang="en-US" dirty="0"/>
              <a:t>are all members </a:t>
            </a:r>
            <a:r>
              <a:rPr lang="en-US" dirty="0" smtClean="0"/>
              <a:t>of </a:t>
            </a:r>
            <a:r>
              <a:rPr lang="en-US" dirty="0"/>
              <a:t>BAYS, </a:t>
            </a:r>
            <a:r>
              <a:rPr lang="en-US" dirty="0" smtClean="0"/>
              <a:t>the </a:t>
            </a:r>
            <a:r>
              <a:rPr lang="en-US" dirty="0"/>
              <a:t>Bay Area </a:t>
            </a:r>
            <a:r>
              <a:rPr lang="en-US" dirty="0" smtClean="0"/>
              <a:t>Young</a:t>
            </a:r>
          </a:p>
          <a:p>
            <a:pPr marL="0" indent="0">
              <a:buNone/>
            </a:pPr>
            <a:r>
              <a:rPr lang="en-US" dirty="0"/>
              <a:t>	</a:t>
            </a:r>
            <a:r>
              <a:rPr lang="en-US" dirty="0" smtClean="0"/>
              <a:t> Survivors support and action group.</a:t>
            </a:r>
          </a:p>
          <a:p>
            <a:pPr marL="0" indent="0">
              <a:buNone/>
            </a:pPr>
            <a:r>
              <a:rPr lang="pt-BR" dirty="0"/>
              <a:t>650 </a:t>
            </a:r>
            <a:r>
              <a:rPr lang="pt-BR" dirty="0" smtClean="0"/>
              <a:t>_0 </a:t>
            </a:r>
            <a:r>
              <a:rPr lang="en-US" dirty="0"/>
              <a:t> </a:t>
            </a:r>
            <a:r>
              <a:rPr lang="en-US" dirty="0" smtClean="0"/>
              <a:t>Breast </a:t>
            </a:r>
            <a:r>
              <a:rPr lang="en-US" dirty="0"/>
              <a:t>cancer patients' writings, </a:t>
            </a:r>
            <a:r>
              <a:rPr lang="en-US" dirty="0" smtClean="0"/>
              <a:t>American $z California</a:t>
            </a:r>
          </a:p>
          <a:p>
            <a:pPr marL="0" indent="0">
              <a:buNone/>
            </a:pPr>
            <a:r>
              <a:rPr lang="en-US" dirty="0"/>
              <a:t>	</a:t>
            </a:r>
            <a:r>
              <a:rPr lang="en-US" dirty="0" smtClean="0"/>
              <a:t> $z San Francisco Bay Area</a:t>
            </a:r>
            <a:r>
              <a:rPr lang="pt-BR" dirty="0" smtClean="0"/>
              <a:t>.</a:t>
            </a:r>
          </a:p>
          <a:p>
            <a:pPr marL="0" indent="0">
              <a:buNone/>
            </a:pPr>
            <a:r>
              <a:rPr lang="pt-BR" dirty="0" smtClean="0"/>
              <a:t>650 _0  Breast $x Cancer $x Patients $v Literary collections.</a:t>
            </a:r>
          </a:p>
          <a:p>
            <a:pPr marL="0" indent="0">
              <a:buNone/>
            </a:pPr>
            <a:r>
              <a:rPr lang="pt-BR" dirty="0" smtClean="0"/>
              <a:t>650 _0  American essays $z California $z San Francisco Bay Area.</a:t>
            </a:r>
          </a:p>
          <a:p>
            <a:pPr marL="0" indent="0">
              <a:buNone/>
            </a:pPr>
            <a:r>
              <a:rPr lang="pt-BR" dirty="0" smtClean="0"/>
              <a:t>650 _0  American essays $y 21st century.</a:t>
            </a:r>
          </a:p>
          <a:p>
            <a:pPr marL="0" indent="0">
              <a:buNone/>
            </a:pPr>
            <a:r>
              <a:rPr lang="en-US" dirty="0"/>
              <a:t>650 </a:t>
            </a:r>
            <a:r>
              <a:rPr lang="en-US" dirty="0" smtClean="0"/>
              <a:t>_0  American poetry $z </a:t>
            </a:r>
            <a:r>
              <a:rPr lang="en-US" dirty="0"/>
              <a:t>California </a:t>
            </a:r>
            <a:r>
              <a:rPr lang="en-US" dirty="0" smtClean="0"/>
              <a:t>$z </a:t>
            </a:r>
            <a:r>
              <a:rPr lang="en-US" dirty="0"/>
              <a:t>San Francisco </a:t>
            </a:r>
            <a:r>
              <a:rPr lang="en-US" dirty="0" smtClean="0"/>
              <a:t>Bay Area.</a:t>
            </a:r>
            <a:endParaRPr lang="en-US" dirty="0"/>
          </a:p>
          <a:p>
            <a:pPr marL="0" indent="0">
              <a:buNone/>
            </a:pPr>
            <a:r>
              <a:rPr lang="en-US" dirty="0"/>
              <a:t>650 </a:t>
            </a:r>
            <a:r>
              <a:rPr lang="en-US" dirty="0" smtClean="0"/>
              <a:t>_0  American </a:t>
            </a:r>
            <a:r>
              <a:rPr lang="en-US" dirty="0"/>
              <a:t>poetry </a:t>
            </a:r>
            <a:r>
              <a:rPr lang="en-US" dirty="0" smtClean="0"/>
              <a:t>$y </a:t>
            </a:r>
            <a:r>
              <a:rPr lang="en-US" dirty="0"/>
              <a:t>21st century</a:t>
            </a:r>
            <a:r>
              <a:rPr lang="en-US" dirty="0" smtClean="0"/>
              <a:t>.</a:t>
            </a:r>
            <a:endParaRPr lang="en-US" dirty="0"/>
          </a:p>
        </p:txBody>
      </p:sp>
      <p:pic>
        <p:nvPicPr>
          <p:cNvPr id="10" name="Picture 9"/>
          <p:cNvPicPr>
            <a:picLocks noChangeAspect="1"/>
          </p:cNvPicPr>
          <p:nvPr/>
        </p:nvPicPr>
        <p:blipFill>
          <a:blip r:embed="rId3"/>
          <a:stretch>
            <a:fillRect/>
          </a:stretch>
        </p:blipFill>
        <p:spPr>
          <a:xfrm>
            <a:off x="9689963" y="5307981"/>
            <a:ext cx="502252" cy="3355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471" y="1340686"/>
            <a:ext cx="2759488" cy="413508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130</a:t>
            </a:fld>
            <a:endParaRPr lang="en-US"/>
          </a:p>
        </p:txBody>
      </p:sp>
    </p:spTree>
    <p:extLst>
      <p:ext uri="{BB962C8B-B14F-4D97-AF65-F5344CB8AC3E}">
        <p14:creationId xmlns:p14="http://schemas.microsoft.com/office/powerpoint/2010/main" val="28447432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16" y="1095202"/>
            <a:ext cx="2933700" cy="4514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6" y="1095200"/>
            <a:ext cx="3009900" cy="4514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679" y="1095198"/>
            <a:ext cx="3259166" cy="4498848"/>
          </a:xfrm>
          <a:prstGeom prst="rect">
            <a:avLst/>
          </a:prstGeom>
        </p:spPr>
      </p:pic>
      <p:pic>
        <p:nvPicPr>
          <p:cNvPr id="7" name="Picture 6"/>
          <p:cNvPicPr>
            <a:picLocks noChangeAspect="1"/>
          </p:cNvPicPr>
          <p:nvPr/>
        </p:nvPicPr>
        <p:blipFill>
          <a:blip r:embed="rId6"/>
          <a:stretch>
            <a:fillRect/>
          </a:stretch>
        </p:blipFill>
        <p:spPr>
          <a:xfrm>
            <a:off x="9219507" y="1095199"/>
            <a:ext cx="2921096" cy="4498848"/>
          </a:xfrm>
          <a:prstGeom prst="rect">
            <a:avLst/>
          </a:prstGeom>
        </p:spPr>
      </p:pic>
      <p:sp>
        <p:nvSpPr>
          <p:cNvPr id="8" name="TextBox 7"/>
          <p:cNvSpPr txBox="1"/>
          <p:nvPr/>
        </p:nvSpPr>
        <p:spPr>
          <a:xfrm>
            <a:off x="1728438" y="301083"/>
            <a:ext cx="4092499" cy="461665"/>
          </a:xfrm>
          <a:prstGeom prst="rect">
            <a:avLst/>
          </a:prstGeom>
          <a:noFill/>
          <a:ln w="19050">
            <a:solidFill>
              <a:schemeClr val="tx1"/>
            </a:solidFill>
          </a:ln>
        </p:spPr>
        <p:txBody>
          <a:bodyPr wrap="square" rtlCol="0">
            <a:spAutoFit/>
          </a:bodyPr>
          <a:lstStyle/>
          <a:p>
            <a:r>
              <a:rPr lang="en-US" sz="2400" dirty="0" smtClean="0"/>
              <a:t>An annual cataloged as a serial</a:t>
            </a:r>
            <a:endParaRPr lang="en-US" sz="2400" dirty="0"/>
          </a:p>
        </p:txBody>
      </p:sp>
      <p:sp>
        <p:nvSpPr>
          <p:cNvPr id="9" name="Slide Number Placeholder 8"/>
          <p:cNvSpPr>
            <a:spLocks noGrp="1"/>
          </p:cNvSpPr>
          <p:nvPr>
            <p:ph type="sldNum" sz="quarter" idx="12"/>
          </p:nvPr>
        </p:nvSpPr>
        <p:spPr/>
        <p:txBody>
          <a:bodyPr/>
          <a:lstStyle/>
          <a:p>
            <a:fld id="{A00A331D-2EB0-4CEE-8662-2FAB66802E28}" type="slidenum">
              <a:rPr lang="en-US" smtClean="0"/>
              <a:t>131</a:t>
            </a:fld>
            <a:endParaRPr lang="en-US"/>
          </a:p>
        </p:txBody>
      </p:sp>
    </p:spTree>
    <p:extLst>
      <p:ext uri="{BB962C8B-B14F-4D97-AF65-F5344CB8AC3E}">
        <p14:creationId xmlns:p14="http://schemas.microsoft.com/office/powerpoint/2010/main" val="3511019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2457" y="124967"/>
            <a:ext cx="4201382" cy="6413945"/>
          </a:xfrm>
          <a:prstGeom prst="rect">
            <a:avLst/>
          </a:prstGeom>
        </p:spPr>
      </p:pic>
      <p:pic>
        <p:nvPicPr>
          <p:cNvPr id="4" name="Picture 3"/>
          <p:cNvPicPr>
            <a:picLocks noChangeAspect="1"/>
          </p:cNvPicPr>
          <p:nvPr/>
        </p:nvPicPr>
        <p:blipFill>
          <a:blip r:embed="rId4"/>
          <a:stretch>
            <a:fillRect/>
          </a:stretch>
        </p:blipFill>
        <p:spPr>
          <a:xfrm>
            <a:off x="5729287" y="784001"/>
            <a:ext cx="5305425" cy="5095875"/>
          </a:xfrm>
          <a:prstGeom prst="rect">
            <a:avLst/>
          </a:prstGeom>
        </p:spPr>
      </p:pic>
      <p:sp>
        <p:nvSpPr>
          <p:cNvPr id="5" name="TextBox 4"/>
          <p:cNvSpPr txBox="1"/>
          <p:nvPr/>
        </p:nvSpPr>
        <p:spPr>
          <a:xfrm>
            <a:off x="7116335" y="6171684"/>
            <a:ext cx="3178098" cy="369332"/>
          </a:xfrm>
          <a:prstGeom prst="rect">
            <a:avLst/>
          </a:prstGeom>
          <a:noFill/>
        </p:spPr>
        <p:txBody>
          <a:bodyPr wrap="square" rtlCol="0">
            <a:spAutoFit/>
          </a:bodyPr>
          <a:lstStyle/>
          <a:p>
            <a:r>
              <a:rPr lang="en-US" b="1" dirty="0" smtClean="0">
                <a:solidFill>
                  <a:srgbClr val="FF0000"/>
                </a:solidFill>
              </a:rPr>
              <a:t>SEE ALSO NEXT TWO SLIDES</a:t>
            </a:r>
            <a:endParaRPr lang="en-US" b="1"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132</a:t>
            </a:fld>
            <a:endParaRPr lang="en-US"/>
          </a:p>
        </p:txBody>
      </p:sp>
    </p:spTree>
    <p:extLst>
      <p:ext uri="{BB962C8B-B14F-4D97-AF65-F5344CB8AC3E}">
        <p14:creationId xmlns:p14="http://schemas.microsoft.com/office/powerpoint/2010/main" val="109555710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0946" y="1126273"/>
            <a:ext cx="10772078" cy="5709255"/>
          </a:xfrm>
          <a:prstGeom prst="rect">
            <a:avLst/>
          </a:prstGeom>
          <a:noFill/>
        </p:spPr>
        <p:txBody>
          <a:bodyPr wrap="square" rtlCol="0">
            <a:spAutoFit/>
          </a:bodyPr>
          <a:lstStyle/>
          <a:p>
            <a:pPr>
              <a:spcAft>
                <a:spcPts val="900"/>
              </a:spcAft>
            </a:pPr>
            <a:r>
              <a:rPr lang="en-US" sz="1950" dirty="0"/>
              <a:t>The work that more than any other popularized the optimistic philosophy, not only in England but throughout Europe, was Alexander Pope's </a:t>
            </a:r>
            <a:r>
              <a:rPr lang="en-US" sz="1950" i="1" dirty="0"/>
              <a:t>Essay on Man </a:t>
            </a:r>
            <a:r>
              <a:rPr lang="en-US" sz="1950" dirty="0"/>
              <a:t>(1733-34), a rationalistic effort to justify the ways of God to man philosophically. As has been stated in the introduction, Voltaire had become well acquainted with the English poet during his stay of more than two years in England, and the two had corresponded with each other with a fair degree of regularity when Voltaire returned to the Continent</a:t>
            </a:r>
            <a:r>
              <a:rPr lang="en-US" sz="1950" dirty="0" smtClean="0"/>
              <a:t>.</a:t>
            </a:r>
            <a:endParaRPr lang="en-US" sz="1950" dirty="0"/>
          </a:p>
          <a:p>
            <a:pPr>
              <a:spcAft>
                <a:spcPts val="900"/>
              </a:spcAft>
            </a:pPr>
            <a:r>
              <a:rPr lang="en-US" sz="1950" dirty="0"/>
              <a:t>Voltaire could have been </a:t>
            </a:r>
            <a:r>
              <a:rPr lang="en-US" sz="1950" dirty="0" smtClean="0"/>
              <a:t>called </a:t>
            </a:r>
            <a:r>
              <a:rPr lang="en-US" sz="1950" dirty="0"/>
              <a:t>a fervent admirer of Pope. </a:t>
            </a:r>
            <a:r>
              <a:rPr lang="en-US" sz="1950" dirty="0" smtClean="0"/>
              <a:t>... </a:t>
            </a:r>
            <a:r>
              <a:rPr lang="en-US" sz="1950" dirty="0"/>
              <a:t>Even as late as 1756, the year in which he published his poem on </a:t>
            </a:r>
            <a:r>
              <a:rPr lang="en-US" sz="1950" dirty="0" smtClean="0"/>
              <a:t>the destruction of Lisbon, he lauded the author of </a:t>
            </a:r>
            <a:r>
              <a:rPr lang="en-US" sz="1950" i="1" dirty="0" smtClean="0"/>
              <a:t>Essay on Man. </a:t>
            </a:r>
            <a:r>
              <a:rPr lang="en-US" sz="1950" dirty="0" smtClean="0"/>
              <a:t>In the edition of </a:t>
            </a:r>
            <a:r>
              <a:rPr lang="en-US" sz="1950" i="1" dirty="0" err="1" smtClean="0"/>
              <a:t>Lettres</a:t>
            </a:r>
            <a:r>
              <a:rPr lang="en-US" sz="1950" i="1" dirty="0" smtClean="0"/>
              <a:t> </a:t>
            </a:r>
            <a:r>
              <a:rPr lang="en-US" sz="1950" i="1" dirty="0" err="1" smtClean="0"/>
              <a:t>philosophiques</a:t>
            </a:r>
            <a:r>
              <a:rPr lang="en-US" sz="1950" i="1" dirty="0" smtClean="0"/>
              <a:t> </a:t>
            </a:r>
            <a:r>
              <a:rPr lang="en-US" sz="1950" dirty="0" smtClean="0"/>
              <a:t>published in that </a:t>
            </a:r>
            <a:r>
              <a:rPr lang="en-US" sz="1950" dirty="0"/>
              <a:t>year, he wrote: </a:t>
            </a:r>
            <a:r>
              <a:rPr lang="en-US" sz="1950" dirty="0" smtClean="0"/>
              <a:t>“The </a:t>
            </a:r>
            <a:r>
              <a:rPr lang="en-US" sz="1950" i="1" dirty="0"/>
              <a:t>Essay on Man </a:t>
            </a:r>
            <a:r>
              <a:rPr lang="en-US" sz="1950" dirty="0"/>
              <a:t>appears to me to be the most beautiful didactic poem, the most useful, the most sublime that has ever been composed in any language</a:t>
            </a:r>
            <a:r>
              <a:rPr lang="en-US" sz="1950" dirty="0" smtClean="0"/>
              <a:t>.” …</a:t>
            </a:r>
          </a:p>
          <a:p>
            <a:pPr>
              <a:spcAft>
                <a:spcPts val="900"/>
              </a:spcAft>
            </a:pPr>
            <a:r>
              <a:rPr lang="en-US" sz="1950" dirty="0"/>
              <a:t>Pope denied that he was indebted to Leibnitz for the ideas that inform his poem, and his word may be accepted. Those ideas were first set forth in England by Anthony Ashley Cowper, Earl of Shaftesbury (1671-1731). They pervade all his works but especially the </a:t>
            </a:r>
            <a:r>
              <a:rPr lang="en-US" sz="1950" i="1" dirty="0"/>
              <a:t>Moralist. </a:t>
            </a:r>
            <a:r>
              <a:rPr lang="en-US" sz="1950" dirty="0"/>
              <a:t>Indeed, several lines in the </a:t>
            </a:r>
            <a:r>
              <a:rPr lang="en-US" sz="1950" i="1" dirty="0"/>
              <a:t>Essay on Man, </a:t>
            </a:r>
            <a:r>
              <a:rPr lang="en-US" sz="1950" dirty="0"/>
              <a:t>particularly in the first Epistle, are simply statements from the </a:t>
            </a:r>
            <a:r>
              <a:rPr lang="en-US" sz="1950" i="1" dirty="0"/>
              <a:t>Moralist </a:t>
            </a:r>
            <a:r>
              <a:rPr lang="en-US" sz="1950" dirty="0"/>
              <a:t>done in verse. Although the question is unsettled and probably will remain so, it is generally believed that Pope was indoctrinated by having read the letters that were prepared for him by Bolingbroke and that provided an exegesis of Shaftesbury's philosophy. The main tenet of this system of natural theology was that one God, all-wise and all-merciful, governed the world providentially for the best.</a:t>
            </a:r>
          </a:p>
        </p:txBody>
      </p:sp>
      <p:pic>
        <p:nvPicPr>
          <p:cNvPr id="6" name="Picture 5"/>
          <p:cNvPicPr>
            <a:picLocks noChangeAspect="1"/>
          </p:cNvPicPr>
          <p:nvPr/>
        </p:nvPicPr>
        <p:blipFill>
          <a:blip r:embed="rId3"/>
          <a:stretch>
            <a:fillRect/>
          </a:stretch>
        </p:blipFill>
        <p:spPr>
          <a:xfrm>
            <a:off x="880946" y="226742"/>
            <a:ext cx="4505325" cy="762000"/>
          </a:xfrm>
          <a:prstGeom prst="rect">
            <a:avLst/>
          </a:prstGeom>
        </p:spPr>
      </p:pic>
      <p:sp>
        <p:nvSpPr>
          <p:cNvPr id="7" name="TextBox 6"/>
          <p:cNvSpPr txBox="1"/>
          <p:nvPr/>
        </p:nvSpPr>
        <p:spPr>
          <a:xfrm>
            <a:off x="6378496" y="134178"/>
            <a:ext cx="4873083" cy="923330"/>
          </a:xfrm>
          <a:prstGeom prst="rect">
            <a:avLst/>
          </a:prstGeom>
          <a:noFill/>
        </p:spPr>
        <p:txBody>
          <a:bodyPr wrap="square" rtlCol="0">
            <a:spAutoFit/>
          </a:bodyPr>
          <a:lstStyle/>
          <a:p>
            <a:r>
              <a:rPr lang="en-US" i="1" dirty="0">
                <a:solidFill>
                  <a:schemeClr val="accent3">
                    <a:lumMod val="75000"/>
                  </a:schemeClr>
                </a:solidFill>
              </a:rPr>
              <a:t>Source: </a:t>
            </a:r>
            <a:r>
              <a:rPr lang="en-US" dirty="0">
                <a:solidFill>
                  <a:schemeClr val="accent3">
                    <a:lumMod val="75000"/>
                  </a:schemeClr>
                </a:solidFill>
              </a:rPr>
              <a:t>CliffsNotes </a:t>
            </a:r>
            <a:r>
              <a:rPr lang="en-US" dirty="0" smtClean="0">
                <a:solidFill>
                  <a:schemeClr val="accent3">
                    <a:lumMod val="75000"/>
                  </a:schemeClr>
                </a:solidFill>
              </a:rPr>
              <a:t>website</a:t>
            </a:r>
          </a:p>
          <a:p>
            <a:r>
              <a:rPr lang="en-US" dirty="0">
                <a:solidFill>
                  <a:schemeClr val="accent3">
                    <a:lumMod val="75000"/>
                  </a:schemeClr>
                </a:solidFill>
              </a:rPr>
              <a:t>https://www.cliffsnotes.com/literature/c/candide/critical-essays/alexander-popes-essay-on-man</a:t>
            </a:r>
            <a:endParaRPr lang="en-US" i="1" dirty="0">
              <a:solidFill>
                <a:schemeClr val="accent3">
                  <a:lumMod val="75000"/>
                </a:schemeClr>
              </a:solidFill>
            </a:endParaRPr>
          </a:p>
        </p:txBody>
      </p:sp>
    </p:spTree>
    <p:extLst>
      <p:ext uri="{BB962C8B-B14F-4D97-AF65-F5344CB8AC3E}">
        <p14:creationId xmlns:p14="http://schemas.microsoft.com/office/powerpoint/2010/main" val="23433758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20876" y="863600"/>
            <a:ext cx="8972550" cy="5857875"/>
          </a:xfrm>
          <a:prstGeom prst="rect">
            <a:avLst/>
          </a:prstGeom>
        </p:spPr>
      </p:pic>
      <p:pic>
        <p:nvPicPr>
          <p:cNvPr id="6" name="Picture 5"/>
          <p:cNvPicPr>
            <a:picLocks noChangeAspect="1"/>
          </p:cNvPicPr>
          <p:nvPr/>
        </p:nvPicPr>
        <p:blipFill>
          <a:blip r:embed="rId4"/>
          <a:stretch>
            <a:fillRect/>
          </a:stretch>
        </p:blipFill>
        <p:spPr>
          <a:xfrm>
            <a:off x="1620876" y="91440"/>
            <a:ext cx="5166170" cy="787908"/>
          </a:xfrm>
          <a:prstGeom prst="rect">
            <a:avLst/>
          </a:prstGeom>
        </p:spPr>
      </p:pic>
      <p:sp>
        <p:nvSpPr>
          <p:cNvPr id="7" name="TextBox 6"/>
          <p:cNvSpPr txBox="1"/>
          <p:nvPr/>
        </p:nvSpPr>
        <p:spPr>
          <a:xfrm>
            <a:off x="7281746" y="200521"/>
            <a:ext cx="4806176" cy="553998"/>
          </a:xfrm>
          <a:prstGeom prst="rect">
            <a:avLst/>
          </a:prstGeom>
          <a:noFill/>
        </p:spPr>
        <p:txBody>
          <a:bodyPr wrap="square" rtlCol="0">
            <a:spAutoFit/>
          </a:bodyPr>
          <a:lstStyle/>
          <a:p>
            <a:r>
              <a:rPr lang="en-US" sz="1500" dirty="0" smtClean="0">
                <a:solidFill>
                  <a:schemeClr val="accent3">
                    <a:lumMod val="75000"/>
                  </a:schemeClr>
                </a:solidFill>
              </a:rPr>
              <a:t>Source: The Victorian Web</a:t>
            </a:r>
          </a:p>
          <a:p>
            <a:r>
              <a:rPr lang="en-US" sz="1500" dirty="0">
                <a:solidFill>
                  <a:schemeClr val="accent3">
                    <a:lumMod val="75000"/>
                  </a:schemeClr>
                </a:solidFill>
              </a:rPr>
              <a:t>http://www.victorianweb.org/previctorian/pope/man.html</a:t>
            </a:r>
          </a:p>
        </p:txBody>
      </p:sp>
      <p:sp>
        <p:nvSpPr>
          <p:cNvPr id="4" name="Slide Number Placeholder 3"/>
          <p:cNvSpPr>
            <a:spLocks noGrp="1"/>
          </p:cNvSpPr>
          <p:nvPr>
            <p:ph type="sldNum" sz="quarter" idx="12"/>
          </p:nvPr>
        </p:nvSpPr>
        <p:spPr/>
        <p:txBody>
          <a:bodyPr/>
          <a:lstStyle/>
          <a:p>
            <a:fld id="{A00A331D-2EB0-4CEE-8662-2FAB66802E28}" type="slidenum">
              <a:rPr lang="en-US" smtClean="0"/>
              <a:t>134</a:t>
            </a:fld>
            <a:endParaRPr lang="en-US"/>
          </a:p>
        </p:txBody>
      </p:sp>
    </p:spTree>
    <p:extLst>
      <p:ext uri="{BB962C8B-B14F-4D97-AF65-F5344CB8AC3E}">
        <p14:creationId xmlns:p14="http://schemas.microsoft.com/office/powerpoint/2010/main" val="2371533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54" y="181090"/>
            <a:ext cx="2476500" cy="31527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9672" y="0"/>
            <a:ext cx="3048000" cy="3965448"/>
          </a:xfrm>
          <a:prstGeom prst="rect">
            <a:avLst/>
          </a:prstGeom>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41" y="3461802"/>
            <a:ext cx="2496312" cy="3302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749" y="112643"/>
            <a:ext cx="2476500" cy="326402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343" y="3543082"/>
            <a:ext cx="2433066" cy="313944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7338" y="2275985"/>
            <a:ext cx="2343150" cy="3048000"/>
          </a:xfrm>
          <a:prstGeom prst="rect">
            <a:avLst/>
          </a:prstGeom>
        </p:spPr>
      </p:pic>
      <p:sp>
        <p:nvSpPr>
          <p:cNvPr id="7" name="TextBox 6"/>
          <p:cNvSpPr txBox="1"/>
          <p:nvPr/>
        </p:nvSpPr>
        <p:spPr>
          <a:xfrm>
            <a:off x="7444898" y="4308322"/>
            <a:ext cx="1839951" cy="2031325"/>
          </a:xfrm>
          <a:prstGeom prst="rect">
            <a:avLst/>
          </a:prstGeom>
          <a:noFill/>
          <a:ln w="22225">
            <a:solidFill>
              <a:schemeClr val="tx1"/>
            </a:solidFill>
          </a:ln>
        </p:spPr>
        <p:txBody>
          <a:bodyPr wrap="square" rtlCol="0">
            <a:spAutoFit/>
          </a:bodyPr>
          <a:lstStyle/>
          <a:p>
            <a:r>
              <a:rPr lang="en-US" b="1" dirty="0" smtClean="0"/>
              <a:t>Annual cataloged on one record. Includes both graphic narrative stories and comic strips. Some are excerpted.</a:t>
            </a:r>
            <a:endParaRPr lang="en-US" b="1" dirty="0"/>
          </a:p>
        </p:txBody>
      </p:sp>
    </p:spTree>
    <p:extLst>
      <p:ext uri="{BB962C8B-B14F-4D97-AF65-F5344CB8AC3E}">
        <p14:creationId xmlns:p14="http://schemas.microsoft.com/office/powerpoint/2010/main" val="36367315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16" y="10532"/>
            <a:ext cx="3810000" cy="5080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35" y="-6096"/>
            <a:ext cx="3333750" cy="4572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604" y="4274207"/>
            <a:ext cx="1920240" cy="258272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7647" y="10532"/>
            <a:ext cx="3694545" cy="495069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555" y="4336694"/>
            <a:ext cx="1877568" cy="25213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1742" y="4378645"/>
            <a:ext cx="1808480" cy="248666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7560" y="4393255"/>
            <a:ext cx="1804416" cy="2472050"/>
          </a:xfrm>
          <a:prstGeom prst="rect">
            <a:avLst/>
          </a:prstGeom>
        </p:spPr>
      </p:pic>
      <p:sp>
        <p:nvSpPr>
          <p:cNvPr id="17" name="TextBox 16"/>
          <p:cNvSpPr txBox="1"/>
          <p:nvPr/>
        </p:nvSpPr>
        <p:spPr>
          <a:xfrm>
            <a:off x="4803247" y="5433020"/>
            <a:ext cx="1921164" cy="923330"/>
          </a:xfrm>
          <a:prstGeom prst="rect">
            <a:avLst/>
          </a:prstGeom>
          <a:noFill/>
          <a:ln w="25400">
            <a:solidFill>
              <a:schemeClr val="tx1"/>
            </a:solidFill>
          </a:ln>
        </p:spPr>
        <p:txBody>
          <a:bodyPr wrap="square" rtlCol="0">
            <a:spAutoFit/>
          </a:bodyPr>
          <a:lstStyle/>
          <a:p>
            <a:r>
              <a:rPr lang="en-US" b="1" dirty="0" smtClean="0"/>
              <a:t>Issued bimonthly. Includes fiction and nonfiction.</a:t>
            </a:r>
            <a:endParaRPr lang="en-US" b="1" dirty="0"/>
          </a:p>
        </p:txBody>
      </p:sp>
    </p:spTree>
    <p:extLst>
      <p:ext uri="{BB962C8B-B14F-4D97-AF65-F5344CB8AC3E}">
        <p14:creationId xmlns:p14="http://schemas.microsoft.com/office/powerpoint/2010/main" val="33749450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Top terms: </a:t>
            </a:r>
            <a:r>
              <a:rPr lang="en-US" b="1" dirty="0" smtClean="0"/>
              <a:t>Motion pictures</a:t>
            </a:r>
            <a:r>
              <a:rPr lang="en-US" dirty="0"/>
              <a:t> and</a:t>
            </a:r>
            <a:r>
              <a:rPr lang="en-US" dirty="0">
                <a:solidFill>
                  <a:schemeClr val="accent1">
                    <a:lumMod val="75000"/>
                  </a:schemeClr>
                </a:solidFill>
              </a:rPr>
              <a:t> </a:t>
            </a:r>
            <a:r>
              <a:rPr lang="en-US" b="1" dirty="0"/>
              <a:t>Television </a:t>
            </a:r>
            <a:r>
              <a:rPr lang="en-US" b="1" dirty="0" smtClean="0"/>
              <a:t>programs</a:t>
            </a:r>
            <a:r>
              <a:rPr lang="en-US" dirty="0" smtClean="0"/>
              <a:t>.  Only used for </a:t>
            </a:r>
            <a:r>
              <a:rPr lang="en-US" i="1" dirty="0"/>
              <a:t>collections composed of multiple genres and/or forms </a:t>
            </a:r>
            <a:endParaRPr lang="en-US" b="1" i="1" dirty="0" smtClean="0"/>
          </a:p>
          <a:p>
            <a:r>
              <a:rPr lang="en-US" dirty="0" smtClean="0"/>
              <a:t>LCGFT Manual Instruction Sheet J 240:</a:t>
            </a:r>
          </a:p>
          <a:p>
            <a:pPr lvl="1"/>
            <a:r>
              <a:rPr lang="en-US" dirty="0" smtClean="0"/>
              <a:t>The </a:t>
            </a:r>
            <a:r>
              <a:rPr lang="en-US" dirty="0"/>
              <a:t>word </a:t>
            </a:r>
            <a:r>
              <a:rPr lang="en-US" i="1" dirty="0" smtClean="0"/>
              <a:t>films</a:t>
            </a:r>
            <a:r>
              <a:rPr lang="en-US" dirty="0" smtClean="0"/>
              <a:t> refers </a:t>
            </a:r>
            <a:r>
              <a:rPr lang="en-US" dirty="0"/>
              <a:t>to </a:t>
            </a:r>
            <a:r>
              <a:rPr lang="en-US" dirty="0" smtClean="0"/>
              <a:t>resources </a:t>
            </a:r>
            <a:r>
              <a:rPr lang="en-US" dirty="0"/>
              <a:t>that </a:t>
            </a:r>
            <a:r>
              <a:rPr lang="en-US" dirty="0" smtClean="0"/>
              <a:t>are originally </a:t>
            </a:r>
            <a:r>
              <a:rPr lang="en-US" dirty="0"/>
              <a:t>recorded and released on motion picture film, on video, or digitally. The phrase </a:t>
            </a:r>
            <a:r>
              <a:rPr lang="en-US" i="1" dirty="0" smtClean="0"/>
              <a:t>television programs </a:t>
            </a:r>
            <a:r>
              <a:rPr lang="en-US" dirty="0" smtClean="0"/>
              <a:t>refers </a:t>
            </a:r>
            <a:r>
              <a:rPr lang="en-US" dirty="0"/>
              <a:t>to those resources that were intended to be telecast</a:t>
            </a:r>
            <a:r>
              <a:rPr lang="en-US" dirty="0" smtClean="0"/>
              <a:t>.</a:t>
            </a:r>
          </a:p>
          <a:p>
            <a:pPr lvl="1"/>
            <a:r>
              <a:rPr lang="en-US" dirty="0" smtClean="0"/>
              <a:t>Assign one of these terms: </a:t>
            </a:r>
            <a:r>
              <a:rPr lang="en-US" b="1" dirty="0" smtClean="0"/>
              <a:t>Fiction films</a:t>
            </a:r>
            <a:r>
              <a:rPr lang="en-US" dirty="0" smtClean="0"/>
              <a:t>; </a:t>
            </a:r>
            <a:r>
              <a:rPr lang="en-US" b="1" dirty="0" smtClean="0"/>
              <a:t>Nonfiction films</a:t>
            </a:r>
            <a:r>
              <a:rPr lang="en-US" dirty="0" smtClean="0"/>
              <a:t>; </a:t>
            </a:r>
            <a:r>
              <a:rPr lang="en-US" b="1" dirty="0" smtClean="0"/>
              <a:t>Fiction </a:t>
            </a:r>
            <a:r>
              <a:rPr lang="en-US" b="1" dirty="0"/>
              <a:t>television </a:t>
            </a:r>
            <a:r>
              <a:rPr lang="en-US" b="1" dirty="0" smtClean="0"/>
              <a:t>programs</a:t>
            </a:r>
            <a:r>
              <a:rPr lang="en-US" dirty="0" smtClean="0"/>
              <a:t>; </a:t>
            </a:r>
            <a:r>
              <a:rPr lang="en-US" b="1" dirty="0" smtClean="0"/>
              <a:t>Nonfiction </a:t>
            </a:r>
            <a:r>
              <a:rPr lang="en-US" b="1" dirty="0"/>
              <a:t>television </a:t>
            </a:r>
            <a:r>
              <a:rPr lang="en-US" b="1" dirty="0" smtClean="0"/>
              <a:t>programs</a:t>
            </a:r>
            <a:endParaRPr lang="en-US" dirty="0"/>
          </a:p>
          <a:p>
            <a:pPr lvl="1"/>
            <a:r>
              <a:rPr lang="en-US" dirty="0"/>
              <a:t>For films, assign </a:t>
            </a:r>
            <a:r>
              <a:rPr lang="en-US" dirty="0" smtClean="0"/>
              <a:t>either </a:t>
            </a:r>
            <a:r>
              <a:rPr lang="en-US" b="1" dirty="0" smtClean="0"/>
              <a:t>Short films</a:t>
            </a:r>
            <a:r>
              <a:rPr lang="en-US" dirty="0" smtClean="0"/>
              <a:t> (&lt; 40 min.) or </a:t>
            </a:r>
            <a:r>
              <a:rPr lang="en-US" b="1" dirty="0" smtClean="0"/>
              <a:t>Feature films</a:t>
            </a:r>
            <a:r>
              <a:rPr lang="en-US" dirty="0" smtClean="0"/>
              <a:t> (40 min. or longer)</a:t>
            </a:r>
            <a:r>
              <a:rPr lang="en-US" b="1" dirty="0" smtClean="0"/>
              <a:t> </a:t>
            </a:r>
            <a:r>
              <a:rPr lang="en-US" dirty="0" smtClean="0"/>
              <a:t>as appropriate</a:t>
            </a:r>
          </a:p>
        </p:txBody>
      </p:sp>
      <p:sp>
        <p:nvSpPr>
          <p:cNvPr id="6" name="Slide Number Placeholder 5"/>
          <p:cNvSpPr>
            <a:spLocks noGrp="1"/>
          </p:cNvSpPr>
          <p:nvPr>
            <p:ph type="sldNum" sz="quarter" idx="12"/>
          </p:nvPr>
        </p:nvSpPr>
        <p:spPr/>
        <p:txBody>
          <a:bodyPr/>
          <a:lstStyle/>
          <a:p>
            <a:fld id="{A00A331D-2EB0-4CEE-8662-2FAB66802E28}" type="slidenum">
              <a:rPr lang="en-US" smtClean="0"/>
              <a:t>137</a:t>
            </a:fld>
            <a:endParaRPr lang="en-US"/>
          </a:p>
        </p:txBody>
      </p:sp>
    </p:spTree>
    <p:extLst>
      <p:ext uri="{BB962C8B-B14F-4D97-AF65-F5344CB8AC3E}">
        <p14:creationId xmlns:p14="http://schemas.microsoft.com/office/powerpoint/2010/main" val="416864144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LCGFT Manual Instruction Sheet J 240:</a:t>
            </a:r>
          </a:p>
          <a:p>
            <a:pPr lvl="1"/>
            <a:r>
              <a:rPr lang="en-US" dirty="0" smtClean="0"/>
              <a:t>For </a:t>
            </a:r>
            <a:r>
              <a:rPr lang="en-US" dirty="0"/>
              <a:t>moving image resources produced with captions or sign language for viewing by the hearing impaired assign: </a:t>
            </a:r>
            <a:r>
              <a:rPr lang="en-US" b="1" dirty="0"/>
              <a:t>Films for the hearing impaired</a:t>
            </a:r>
            <a:r>
              <a:rPr lang="en-US" dirty="0"/>
              <a:t> or </a:t>
            </a:r>
            <a:r>
              <a:rPr lang="en-US" b="1" dirty="0"/>
              <a:t>Television programs for the hearing </a:t>
            </a:r>
            <a:r>
              <a:rPr lang="en-US" b="1" dirty="0" smtClean="0"/>
              <a:t>impaired</a:t>
            </a:r>
          </a:p>
          <a:p>
            <a:pPr lvl="1"/>
            <a:r>
              <a:rPr lang="en-US" dirty="0" smtClean="0"/>
              <a:t>For </a:t>
            </a:r>
            <a:r>
              <a:rPr lang="en-US" dirty="0"/>
              <a:t>moving image resources with additional audio description provided for people with visual disabilities assign: </a:t>
            </a:r>
            <a:r>
              <a:rPr lang="en-US" b="1" dirty="0"/>
              <a:t>Films for people with visual disabilities </a:t>
            </a:r>
            <a:r>
              <a:rPr lang="en-US" dirty="0"/>
              <a:t>or</a:t>
            </a:r>
            <a:r>
              <a:rPr lang="en-US" b="1" dirty="0"/>
              <a:t> Television programs for people with visual disabilities</a:t>
            </a:r>
            <a:r>
              <a:rPr lang="en-US" dirty="0" smtClean="0"/>
              <a:t>.</a:t>
            </a:r>
          </a:p>
          <a:p>
            <a:pPr lvl="1"/>
            <a:r>
              <a:rPr lang="en-US" i="1" dirty="0"/>
              <a:t>Local policy decision: </a:t>
            </a:r>
            <a:r>
              <a:rPr lang="en-US" dirty="0"/>
              <a:t>instead of or in addition to above, may assign </a:t>
            </a:r>
            <a:r>
              <a:rPr lang="en-US" b="1" dirty="0"/>
              <a:t>Video recordings for the hearing impaired </a:t>
            </a:r>
            <a:r>
              <a:rPr lang="en-US" dirty="0"/>
              <a:t>and/or </a:t>
            </a:r>
            <a:r>
              <a:rPr lang="en-US" b="1" dirty="0"/>
              <a:t>Video recordings for people with visual disabilities</a:t>
            </a:r>
            <a:endParaRPr lang="en-US" b="1" dirty="0">
              <a:solidFill>
                <a:schemeClr val="accent1">
                  <a:lumMod val="75000"/>
                </a:schemeClr>
              </a:solidFill>
            </a:endParaRPr>
          </a:p>
          <a:p>
            <a:pPr lvl="1"/>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138</a:t>
            </a:fld>
            <a:endParaRPr lang="en-US"/>
          </a:p>
        </p:txBody>
      </p:sp>
    </p:spTree>
    <p:extLst>
      <p:ext uri="{BB962C8B-B14F-4D97-AF65-F5344CB8AC3E}">
        <p14:creationId xmlns:p14="http://schemas.microsoft.com/office/powerpoint/2010/main" val="339839297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lnSpcReduction="10000"/>
          </a:bodyPr>
          <a:lstStyle/>
          <a:p>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r>
              <a:rPr lang="en-US" dirty="0" smtClean="0"/>
              <a:t>Terms may be assigned from different levels of the same</a:t>
            </a:r>
            <a:r>
              <a:rPr lang="en-US" dirty="0"/>
              <a:t> </a:t>
            </a:r>
            <a:r>
              <a:rPr lang="en-US" dirty="0" smtClean="0"/>
              <a:t>hierarchy </a:t>
            </a:r>
            <a:r>
              <a:rPr lang="en-US" dirty="0"/>
              <a:t>if </a:t>
            </a:r>
            <a:r>
              <a:rPr lang="en-US" dirty="0" smtClean="0"/>
              <a:t>desired (e.g</a:t>
            </a:r>
            <a:r>
              <a:rPr lang="en-US" dirty="0"/>
              <a:t>., </a:t>
            </a:r>
            <a:r>
              <a:rPr lang="en-US" b="1" dirty="0"/>
              <a:t>Slasher </a:t>
            </a:r>
            <a:r>
              <a:rPr lang="en-US" b="1" dirty="0" smtClean="0"/>
              <a:t>films</a:t>
            </a:r>
            <a:r>
              <a:rPr lang="en-US" dirty="0" smtClean="0"/>
              <a:t> as well as </a:t>
            </a:r>
            <a:r>
              <a:rPr lang="en-US" b="1" dirty="0" smtClean="0"/>
              <a:t>Horror films</a:t>
            </a:r>
            <a:r>
              <a:rPr lang="en-US" dirty="0"/>
              <a:t>; </a:t>
            </a:r>
            <a:r>
              <a:rPr lang="en-US" b="1" dirty="0"/>
              <a:t>Sex comedy </a:t>
            </a:r>
            <a:r>
              <a:rPr lang="en-US" b="1" dirty="0" smtClean="0"/>
              <a:t>films </a:t>
            </a:r>
            <a:r>
              <a:rPr lang="en-US" dirty="0" smtClean="0"/>
              <a:t>as well as </a:t>
            </a:r>
            <a:r>
              <a:rPr lang="en-US" b="1" dirty="0" smtClean="0"/>
              <a:t>Comedy films</a:t>
            </a:r>
            <a:r>
              <a:rPr lang="en-US" dirty="0" smtClean="0"/>
              <a:t>)</a:t>
            </a:r>
          </a:p>
          <a:p>
            <a:pPr lvl="1"/>
            <a:r>
              <a:rPr lang="en-US" dirty="0" smtClean="0"/>
              <a:t>Fiction vs. nonfiction: useful for limiting/faceting; guidelines for borderline cases</a:t>
            </a:r>
          </a:p>
          <a:p>
            <a:pPr lvl="1"/>
            <a:r>
              <a:rPr lang="en-US" dirty="0" smtClean="0"/>
              <a:t>When to assign </a:t>
            </a:r>
            <a:r>
              <a:rPr lang="en-US" b="1" dirty="0" smtClean="0"/>
              <a:t>Short films</a:t>
            </a:r>
            <a:r>
              <a:rPr lang="en-US" dirty="0" smtClean="0"/>
              <a:t> and </a:t>
            </a:r>
            <a:r>
              <a:rPr lang="en-US" b="1" dirty="0" smtClean="0"/>
              <a:t>Feature films</a:t>
            </a:r>
            <a:r>
              <a:rPr lang="en-US" dirty="0" smtClean="0"/>
              <a:t>: films or videos </a:t>
            </a:r>
            <a:r>
              <a:rPr lang="en-US" dirty="0"/>
              <a:t>that </a:t>
            </a:r>
            <a:r>
              <a:rPr lang="en-US" dirty="0" smtClean="0"/>
              <a:t>have been </a:t>
            </a:r>
            <a:r>
              <a:rPr lang="en-US" dirty="0"/>
              <a:t>or </a:t>
            </a:r>
            <a:r>
              <a:rPr lang="en-US" dirty="0" smtClean="0"/>
              <a:t>are likely to have been originally exhibited theatrically or otherwise shown publicly and for films and videos similar </a:t>
            </a:r>
            <a:r>
              <a:rPr lang="en-US" dirty="0"/>
              <a:t>in structure and style to films shown in theatrical venues where users may find these categories </a:t>
            </a:r>
            <a:r>
              <a:rPr lang="en-US" dirty="0" smtClean="0"/>
              <a:t>useful</a:t>
            </a:r>
          </a:p>
          <a:p>
            <a:pPr lvl="1"/>
            <a:r>
              <a:rPr lang="en-US" dirty="0" smtClean="0"/>
              <a:t>Accessibility terms: base </a:t>
            </a:r>
            <a:r>
              <a:rPr lang="en-US" dirty="0"/>
              <a:t>accessibility form terms on the format in hand, normally video recordings, rather than the original </a:t>
            </a:r>
            <a:r>
              <a:rPr lang="en-US" dirty="0" smtClean="0"/>
              <a:t>format. </a:t>
            </a:r>
            <a:r>
              <a:rPr lang="en-US" b="1" dirty="0"/>
              <a:t>Films for the hearing impaired </a:t>
            </a:r>
            <a:r>
              <a:rPr lang="en-US" dirty="0"/>
              <a:t>and </a:t>
            </a:r>
            <a:r>
              <a:rPr lang="en-US" b="1" dirty="0"/>
              <a:t>Films for people with visual disabilities </a:t>
            </a:r>
            <a:r>
              <a:rPr lang="en-US" dirty="0"/>
              <a:t>should thus only be used when cataloging moving images in film format. </a:t>
            </a:r>
            <a:r>
              <a:rPr lang="en-US" b="1" dirty="0"/>
              <a:t>Television programs for [. . .] </a:t>
            </a:r>
            <a:r>
              <a:rPr lang="en-US" dirty="0"/>
              <a:t>terms would not be used at all</a:t>
            </a:r>
          </a:p>
          <a:p>
            <a:pPr lvl="1"/>
            <a:endParaRPr lang="en-US" dirty="0"/>
          </a:p>
          <a:p>
            <a:pPr lvl="1"/>
            <a:endParaRPr lang="en-US" dirty="0"/>
          </a:p>
          <a:p>
            <a:pPr lvl="1"/>
            <a:endParaRPr lang="en-US" b="1" dirty="0"/>
          </a:p>
          <a:p>
            <a:pPr lvl="1"/>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139</a:t>
            </a:fld>
            <a:endParaRPr lang="en-US"/>
          </a:p>
        </p:txBody>
      </p:sp>
    </p:spTree>
    <p:extLst>
      <p:ext uri="{BB962C8B-B14F-4D97-AF65-F5344CB8AC3E}">
        <p14:creationId xmlns:p14="http://schemas.microsoft.com/office/powerpoint/2010/main" val="2006190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1877" y="923111"/>
            <a:ext cx="4057650" cy="2714625"/>
          </a:xfrm>
          <a:prstGeom prst="rect">
            <a:avLst/>
          </a:prstGeom>
        </p:spPr>
      </p:pic>
      <p:pic>
        <p:nvPicPr>
          <p:cNvPr id="4" name="Picture 3"/>
          <p:cNvPicPr>
            <a:picLocks noChangeAspect="1"/>
          </p:cNvPicPr>
          <p:nvPr/>
        </p:nvPicPr>
        <p:blipFill>
          <a:blip r:embed="rId4"/>
          <a:stretch>
            <a:fillRect/>
          </a:stretch>
        </p:blipFill>
        <p:spPr>
          <a:xfrm>
            <a:off x="2917902" y="218211"/>
            <a:ext cx="8915400" cy="6420326"/>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a:t>
            </a:fld>
            <a:endParaRPr lang="en-US"/>
          </a:p>
        </p:txBody>
      </p:sp>
    </p:spTree>
    <p:extLst>
      <p:ext uri="{BB962C8B-B14F-4D97-AF65-F5344CB8AC3E}">
        <p14:creationId xmlns:p14="http://schemas.microsoft.com/office/powerpoint/2010/main" val="30279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r>
              <a:rPr lang="en-US" dirty="0" smtClean="0"/>
              <a:t>Recommends order of genre/form terms: from specific terms to broader terms, </a:t>
            </a:r>
            <a:r>
              <a:rPr lang="en-US" dirty="0"/>
              <a:t>followed by terms relating to intended audience, technique, derivation, duration, fiction/nonfiction element, form </a:t>
            </a:r>
            <a:r>
              <a:rPr lang="en-US" dirty="0" smtClean="0"/>
              <a:t>of </a:t>
            </a:r>
            <a:r>
              <a:rPr lang="en-US" dirty="0"/>
              <a:t>distribution, and </a:t>
            </a:r>
            <a:r>
              <a:rPr lang="en-US" dirty="0" smtClean="0"/>
              <a:t>accessibility.  Any local terms should follow the authorized LCGFT terms</a:t>
            </a:r>
          </a:p>
          <a:p>
            <a:pPr lvl="1"/>
            <a:r>
              <a:rPr lang="en-US" dirty="0" smtClean="0"/>
              <a:t>Guidance on when to use </a:t>
            </a:r>
            <a:r>
              <a:rPr lang="en-US" b="1" dirty="0"/>
              <a:t>Internet videos</a:t>
            </a:r>
            <a:r>
              <a:rPr lang="en-US" dirty="0"/>
              <a:t>, </a:t>
            </a:r>
            <a:r>
              <a:rPr lang="en-US" b="1" dirty="0"/>
              <a:t>Podcasts</a:t>
            </a:r>
            <a:r>
              <a:rPr lang="en-US" dirty="0"/>
              <a:t>, and </a:t>
            </a:r>
            <a:r>
              <a:rPr lang="en-US" b="1" dirty="0" smtClean="0"/>
              <a:t>Webisodes</a:t>
            </a:r>
          </a:p>
          <a:p>
            <a:pPr lvl="2"/>
            <a:r>
              <a:rPr lang="en-US" b="1" dirty="0"/>
              <a:t>Internet </a:t>
            </a:r>
            <a:r>
              <a:rPr lang="en-US" b="1" dirty="0" smtClean="0"/>
              <a:t>videos</a:t>
            </a:r>
            <a:r>
              <a:rPr lang="en-US" dirty="0" smtClean="0"/>
              <a:t>: </a:t>
            </a:r>
            <a:r>
              <a:rPr lang="en-US" dirty="0"/>
              <a:t>only when the piece in hand is on the </a:t>
            </a:r>
            <a:r>
              <a:rPr lang="en-US" dirty="0" smtClean="0"/>
              <a:t>Internet</a:t>
            </a:r>
          </a:p>
          <a:p>
            <a:pPr lvl="2"/>
            <a:r>
              <a:rPr lang="en-US" b="1" dirty="0" smtClean="0"/>
              <a:t>Podcasts </a:t>
            </a:r>
            <a:r>
              <a:rPr lang="en-US" dirty="0" smtClean="0"/>
              <a:t>and</a:t>
            </a:r>
            <a:r>
              <a:rPr lang="en-US" b="1" dirty="0" smtClean="0"/>
              <a:t> Webisodes</a:t>
            </a:r>
            <a:r>
              <a:rPr lang="en-US" dirty="0" smtClean="0"/>
              <a:t>: for resources in their original format online as well as for DVDs containing them</a:t>
            </a:r>
            <a:endParaRPr lang="en-US" b="1" dirty="0"/>
          </a:p>
          <a:p>
            <a:pPr lvl="1"/>
            <a:endParaRPr lang="en-US" b="1" dirty="0"/>
          </a:p>
          <a:p>
            <a:pPr lvl="1"/>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140</a:t>
            </a:fld>
            <a:endParaRPr lang="en-US"/>
          </a:p>
        </p:txBody>
      </p:sp>
    </p:spTree>
    <p:extLst>
      <p:ext uri="{BB962C8B-B14F-4D97-AF65-F5344CB8AC3E}">
        <p14:creationId xmlns:p14="http://schemas.microsoft.com/office/powerpoint/2010/main" val="331288638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964641"/>
            <a:ext cx="11239919" cy="6104374"/>
          </a:xfrm>
        </p:spPr>
        <p:txBody>
          <a:bodyPr>
            <a:normAutofit fontScale="62500" lnSpcReduction="20000"/>
          </a:bodyPr>
          <a:lstStyle/>
          <a:p>
            <a:pPr marL="0" indent="0">
              <a:buNone/>
            </a:pPr>
            <a:r>
              <a:rPr lang="en-US" dirty="0"/>
              <a:t>245 00 </a:t>
            </a:r>
            <a:r>
              <a:rPr lang="en-US" dirty="0" smtClean="0"/>
              <a:t> Monsters</a:t>
            </a:r>
            <a:r>
              <a:rPr lang="en-US" dirty="0"/>
              <a:t>, Inc. / </a:t>
            </a:r>
            <a:r>
              <a:rPr lang="en-US" dirty="0" smtClean="0"/>
              <a:t>$c </a:t>
            </a:r>
            <a:r>
              <a:rPr lang="en-US" dirty="0"/>
              <a:t>Walt Disney Pictures presents ; Pixar Animation Studios film ; producer, Darla K</a:t>
            </a:r>
            <a:r>
              <a:rPr lang="en-US" dirty="0" smtClean="0"/>
              <a:t>.</a:t>
            </a:r>
          </a:p>
          <a:p>
            <a:pPr marL="0" indent="0">
              <a:buNone/>
            </a:pPr>
            <a:r>
              <a:rPr lang="en-US" dirty="0" smtClean="0"/>
              <a:t>              Anderson </a:t>
            </a:r>
            <a:r>
              <a:rPr lang="en-US" dirty="0"/>
              <a:t>; written by Andrew Stanton, Daniel Gerson ; directors, Pete </a:t>
            </a:r>
            <a:r>
              <a:rPr lang="en-US" dirty="0" err="1"/>
              <a:t>Docter</a:t>
            </a:r>
            <a:r>
              <a:rPr lang="en-US" dirty="0"/>
              <a:t>, David Silverman, Lee Unkrich</a:t>
            </a:r>
            <a:r>
              <a:rPr lang="en-US" dirty="0" smtClean="0"/>
              <a:t>.</a:t>
            </a:r>
          </a:p>
          <a:p>
            <a:pPr marL="0" indent="0">
              <a:buNone/>
            </a:pPr>
            <a:r>
              <a:rPr lang="en-US" dirty="0"/>
              <a:t>650 </a:t>
            </a:r>
            <a:r>
              <a:rPr lang="en-US" dirty="0" smtClean="0"/>
              <a:t>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r>
              <a:rPr lang="en-US" dirty="0" smtClean="0"/>
              <a:t>$v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a:p>
            <a:pPr marL="0" indent="0">
              <a:buNone/>
            </a:pPr>
            <a:r>
              <a:rPr lang="en-US" dirty="0" smtClean="0">
                <a:solidFill>
                  <a:srgbClr val="FF0000"/>
                </a:solidFill>
              </a:rPr>
              <a:t>655 _7  Comedy films.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Monster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Computer </a:t>
            </a:r>
            <a:r>
              <a:rPr lang="en-US" dirty="0">
                <a:solidFill>
                  <a:srgbClr val="FF0000"/>
                </a:solidFill>
              </a:rPr>
              <a:t>animation </a:t>
            </a:r>
            <a:r>
              <a:rPr lang="en-US" dirty="0" smtClean="0">
                <a:solidFill>
                  <a:srgbClr val="FF0000"/>
                </a:solidFill>
              </a:rPr>
              <a:t>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Animated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Feature films.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Fiction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the hearing impaired.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people with visual disabilities.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47" y="1927225"/>
            <a:ext cx="3135821" cy="44291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141</a:t>
            </a:fld>
            <a:endParaRPr lang="en-US"/>
          </a:p>
        </p:txBody>
      </p:sp>
    </p:spTree>
    <p:extLst>
      <p:ext uri="{BB962C8B-B14F-4D97-AF65-F5344CB8AC3E}">
        <p14:creationId xmlns:p14="http://schemas.microsoft.com/office/powerpoint/2010/main" val="34773874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874206"/>
            <a:ext cx="11239919" cy="6104374"/>
          </a:xfrm>
        </p:spPr>
        <p:txBody>
          <a:bodyPr>
            <a:normAutofit lnSpcReduction="10000"/>
          </a:bodyPr>
          <a:lstStyle/>
          <a:p>
            <a:pPr marL="0" indent="0">
              <a:buNone/>
            </a:pPr>
            <a:r>
              <a:rPr lang="en-US" sz="2200" dirty="0" smtClean="0"/>
              <a:t>130 0_  Modern </a:t>
            </a:r>
            <a:r>
              <a:rPr lang="en-US" sz="2200" dirty="0"/>
              <a:t>family (Television program). </a:t>
            </a:r>
            <a:r>
              <a:rPr lang="en-US" sz="2200" dirty="0" smtClean="0"/>
              <a:t>$n </a:t>
            </a:r>
            <a:r>
              <a:rPr lang="en-US" sz="2200" dirty="0"/>
              <a:t>Season 6.</a:t>
            </a:r>
          </a:p>
          <a:p>
            <a:pPr marL="0" indent="0">
              <a:buNone/>
            </a:pPr>
            <a:r>
              <a:rPr lang="en-US" sz="2200" dirty="0" smtClean="0"/>
              <a:t>245 10  Modern </a:t>
            </a:r>
            <a:r>
              <a:rPr lang="en-US" sz="2200" dirty="0"/>
              <a:t>family. </a:t>
            </a:r>
            <a:r>
              <a:rPr lang="en-US" sz="2200" dirty="0" smtClean="0"/>
              <a:t>$n </a:t>
            </a:r>
            <a:r>
              <a:rPr lang="en-US" sz="2200" dirty="0"/>
              <a:t>The complete sixth season / </a:t>
            </a:r>
            <a:r>
              <a:rPr lang="en-US" sz="2200" dirty="0" smtClean="0"/>
              <a:t>$c </a:t>
            </a:r>
            <a:r>
              <a:rPr lang="en-US" sz="2200" dirty="0" err="1"/>
              <a:t>Levitan</a:t>
            </a:r>
            <a:r>
              <a:rPr lang="en-US" sz="2200" dirty="0"/>
              <a:t> Lloyd ; </a:t>
            </a:r>
            <a:r>
              <a:rPr lang="en-US" sz="2200" dirty="0" smtClean="0"/>
              <a:t>20th Century Fox</a:t>
            </a:r>
          </a:p>
          <a:p>
            <a:pPr marL="0" indent="0">
              <a:buNone/>
            </a:pPr>
            <a:r>
              <a:rPr lang="en-US" sz="2200" dirty="0"/>
              <a:t> </a:t>
            </a:r>
            <a:r>
              <a:rPr lang="en-US" sz="2200" dirty="0" smtClean="0"/>
              <a:t>             Television </a:t>
            </a:r>
            <a:r>
              <a:rPr lang="en-US" sz="2200" dirty="0"/>
              <a:t>; created by Christopher Lloyd &amp; Steven </a:t>
            </a:r>
            <a:r>
              <a:rPr lang="en-US" sz="2200" dirty="0" err="1"/>
              <a:t>Levitan</a:t>
            </a:r>
            <a:r>
              <a:rPr lang="en-US" sz="2200" dirty="0"/>
              <a:t>. </a:t>
            </a:r>
            <a:endParaRPr lang="en-US" sz="2200" dirty="0" smtClean="0"/>
          </a:p>
          <a:p>
            <a:pPr marL="0" indent="0">
              <a:buNone/>
            </a:pPr>
            <a:r>
              <a:rPr lang="en-US" sz="2200" dirty="0"/>
              <a:t>650 </a:t>
            </a:r>
            <a:r>
              <a:rPr lang="en-US" sz="2200" dirty="0" smtClean="0"/>
              <a:t>_0  Families $z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Man-woman </a:t>
            </a:r>
            <a:r>
              <a:rPr lang="en-US" sz="2200" dirty="0"/>
              <a:t>relationships </a:t>
            </a:r>
            <a:r>
              <a:rPr lang="en-US" sz="2200" dirty="0" smtClean="0"/>
              <a:t>$z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Stepfamilies $v </a:t>
            </a:r>
            <a:r>
              <a:rPr lang="en-US" sz="2200" dirty="0"/>
              <a:t>Drama.</a:t>
            </a:r>
          </a:p>
          <a:p>
            <a:pPr marL="0" indent="0">
              <a:buNone/>
            </a:pPr>
            <a:r>
              <a:rPr lang="en-US" sz="2200" dirty="0"/>
              <a:t>650 </a:t>
            </a:r>
            <a:r>
              <a:rPr lang="en-US" sz="2200" dirty="0" smtClean="0"/>
              <a:t>_0  Gay </a:t>
            </a:r>
            <a:r>
              <a:rPr lang="en-US" sz="2200" dirty="0"/>
              <a:t>fathers </a:t>
            </a:r>
            <a:r>
              <a:rPr lang="en-US" sz="2200" dirty="0" smtClean="0"/>
              <a:t>$v </a:t>
            </a:r>
            <a:r>
              <a:rPr lang="en-US" sz="2200" dirty="0"/>
              <a:t>Drama.</a:t>
            </a:r>
          </a:p>
          <a:p>
            <a:pPr marL="0" indent="0">
              <a:buNone/>
            </a:pPr>
            <a:r>
              <a:rPr lang="en-US" sz="2200" dirty="0"/>
              <a:t>650 </a:t>
            </a:r>
            <a:r>
              <a:rPr lang="en-US" sz="2200" dirty="0" smtClean="0"/>
              <a:t>_0  Adopted </a:t>
            </a:r>
            <a:r>
              <a:rPr lang="en-US" sz="2200" dirty="0"/>
              <a:t>children </a:t>
            </a:r>
            <a:r>
              <a:rPr lang="en-US" sz="2200" dirty="0" smtClean="0"/>
              <a:t>$v </a:t>
            </a:r>
            <a:r>
              <a:rPr lang="en-US" sz="2200" dirty="0"/>
              <a:t>Drama.</a:t>
            </a:r>
          </a:p>
          <a:p>
            <a:pPr marL="0" indent="0">
              <a:buNone/>
            </a:pPr>
            <a:r>
              <a:rPr lang="en-US" sz="2200" dirty="0"/>
              <a:t>650 </a:t>
            </a:r>
            <a:r>
              <a:rPr lang="en-US" sz="2200" dirty="0" smtClean="0"/>
              <a:t>_0  Suburban </a:t>
            </a:r>
            <a:r>
              <a:rPr lang="en-US" sz="2200" dirty="0"/>
              <a:t>life </a:t>
            </a:r>
            <a:r>
              <a:rPr lang="en-US" sz="2200" dirty="0" smtClean="0"/>
              <a:t>$v </a:t>
            </a:r>
            <a:r>
              <a:rPr lang="en-US" sz="2200" dirty="0"/>
              <a:t>Drama.</a:t>
            </a:r>
          </a:p>
          <a:p>
            <a:pPr marL="0" indent="0">
              <a:buNone/>
            </a:pPr>
            <a:r>
              <a:rPr lang="en-US" sz="2200" dirty="0"/>
              <a:t>651 </a:t>
            </a:r>
            <a:r>
              <a:rPr lang="en-US" sz="2200" dirty="0" smtClean="0"/>
              <a:t>_0  Los </a:t>
            </a:r>
            <a:r>
              <a:rPr lang="en-US" sz="2200" dirty="0"/>
              <a:t>Angeles (Calif.) </a:t>
            </a:r>
            <a:r>
              <a:rPr lang="en-US" sz="2200" dirty="0" smtClean="0"/>
              <a:t>$v </a:t>
            </a:r>
            <a:r>
              <a:rPr lang="en-US" sz="2200" dirty="0"/>
              <a:t>Drama. </a:t>
            </a:r>
            <a:endParaRPr lang="en-US" sz="2200" dirty="0" smtClean="0"/>
          </a:p>
          <a:p>
            <a:pPr marL="0" indent="0">
              <a:buNone/>
            </a:pPr>
            <a:r>
              <a:rPr lang="en-US" sz="2200" dirty="0" smtClean="0">
                <a:solidFill>
                  <a:srgbClr val="FF0000"/>
                </a:solidFill>
              </a:rPr>
              <a:t>655 _7  Television </a:t>
            </a:r>
            <a:r>
              <a:rPr lang="en-US" sz="2200" dirty="0">
                <a:solidFill>
                  <a:srgbClr val="FF0000"/>
                </a:solidFill>
              </a:rPr>
              <a:t>comedies.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Documentary-style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Fiction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Television </a:t>
            </a:r>
            <a:r>
              <a:rPr lang="en-US" sz="2200" dirty="0">
                <a:solidFill>
                  <a:srgbClr val="FF0000"/>
                </a:solidFill>
              </a:rPr>
              <a:t>series.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Video </a:t>
            </a:r>
            <a:r>
              <a:rPr lang="en-US" sz="2200" dirty="0">
                <a:solidFill>
                  <a:srgbClr val="FF0000"/>
                </a:solidFill>
              </a:rPr>
              <a:t>recordings for the hearing impaired. </a:t>
            </a:r>
            <a:r>
              <a:rPr lang="en-US" sz="2200" dirty="0" smtClean="0">
                <a:solidFill>
                  <a:srgbClr val="FF0000"/>
                </a:solidFill>
              </a:rPr>
              <a:t>$2 </a:t>
            </a:r>
            <a:r>
              <a:rPr lang="en-US" sz="2200" dirty="0" err="1">
                <a:solidFill>
                  <a:srgbClr val="FF0000"/>
                </a:solidFill>
              </a:rPr>
              <a:t>lcgft</a:t>
            </a:r>
            <a:endParaRPr lang="en-US" sz="2200" dirty="0" smtClean="0">
              <a:solidFill>
                <a:srgbClr val="FF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44" y="2319425"/>
            <a:ext cx="2963228" cy="38862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142</a:t>
            </a:fld>
            <a:endParaRPr lang="en-US"/>
          </a:p>
        </p:txBody>
      </p:sp>
    </p:spTree>
    <p:extLst>
      <p:ext uri="{BB962C8B-B14F-4D97-AF65-F5344CB8AC3E}">
        <p14:creationId xmlns:p14="http://schemas.microsoft.com/office/powerpoint/2010/main" val="12750435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Terms</a:t>
            </a:r>
            <a:endParaRPr lang="en-US" dirty="0"/>
          </a:p>
        </p:txBody>
      </p:sp>
      <p:sp>
        <p:nvSpPr>
          <p:cNvPr id="3" name="Content Placeholder 2"/>
          <p:cNvSpPr>
            <a:spLocks noGrp="1"/>
          </p:cNvSpPr>
          <p:nvPr>
            <p:ph idx="1"/>
          </p:nvPr>
        </p:nvSpPr>
        <p:spPr/>
        <p:txBody>
          <a:bodyPr/>
          <a:lstStyle/>
          <a:p>
            <a:r>
              <a:rPr lang="en-US" dirty="0" smtClean="0"/>
              <a:t>Use for both sound recordings and notated music</a:t>
            </a:r>
          </a:p>
          <a:p>
            <a:r>
              <a:rPr lang="en-US" dirty="0"/>
              <a:t>For notated music, there are additional terms that are assigned to bring out the notated aspect (e.g., </a:t>
            </a:r>
            <a:r>
              <a:rPr lang="en-US" b="1" dirty="0"/>
              <a:t>Chorus scores</a:t>
            </a:r>
            <a:r>
              <a:rPr lang="en-US" dirty="0"/>
              <a:t>; </a:t>
            </a:r>
            <a:r>
              <a:rPr lang="en-US" b="1" dirty="0" err="1"/>
              <a:t>Fakebooks</a:t>
            </a:r>
            <a:r>
              <a:rPr lang="en-US" b="1" dirty="0"/>
              <a:t> (Music)</a:t>
            </a:r>
            <a:r>
              <a:rPr lang="en-US" dirty="0"/>
              <a:t>; </a:t>
            </a:r>
            <a:r>
              <a:rPr lang="en-US" b="1" dirty="0"/>
              <a:t>Musical sketches</a:t>
            </a:r>
            <a:r>
              <a:rPr lang="en-US" dirty="0"/>
              <a:t>; </a:t>
            </a:r>
            <a:r>
              <a:rPr lang="en-US" b="1" dirty="0"/>
              <a:t>Parts (Music)</a:t>
            </a:r>
            <a:r>
              <a:rPr lang="en-US" dirty="0"/>
              <a:t>; </a:t>
            </a:r>
            <a:r>
              <a:rPr lang="en-US" b="1" dirty="0"/>
              <a:t>Piano scores</a:t>
            </a:r>
            <a:r>
              <a:rPr lang="en-US" dirty="0"/>
              <a:t>; </a:t>
            </a:r>
            <a:r>
              <a:rPr lang="en-US" b="1" dirty="0"/>
              <a:t>Scores</a:t>
            </a:r>
            <a:r>
              <a:rPr lang="en-US" dirty="0"/>
              <a:t>; </a:t>
            </a:r>
            <a:r>
              <a:rPr lang="en-US" b="1" dirty="0"/>
              <a:t>Songbooks</a:t>
            </a:r>
            <a:r>
              <a:rPr lang="en-US" dirty="0"/>
              <a:t>; </a:t>
            </a:r>
            <a:r>
              <a:rPr lang="en-US" b="1" dirty="0"/>
              <a:t>Vocal scores</a:t>
            </a:r>
            <a:r>
              <a:rPr lang="en-US" dirty="0" smtClean="0"/>
              <a:t>)</a:t>
            </a:r>
          </a:p>
          <a:p>
            <a:r>
              <a:rPr lang="en-US" dirty="0" smtClean="0"/>
              <a:t>LCGFT Manual J 250 Music – “coming soon”</a:t>
            </a:r>
          </a:p>
          <a:p>
            <a:r>
              <a:rPr lang="en-US" dirty="0" smtClean="0"/>
              <a:t>Until J 250 comes out, use: Music Library Association’s </a:t>
            </a:r>
            <a:r>
              <a:rPr lang="en-US" i="1" dirty="0" smtClean="0"/>
              <a:t>Best </a:t>
            </a:r>
            <a:r>
              <a:rPr lang="en-US" i="1" dirty="0"/>
              <a:t>Practices for Using LCGFT for Music </a:t>
            </a:r>
            <a:r>
              <a:rPr lang="en-US" i="1" dirty="0" smtClean="0"/>
              <a:t>Resources</a:t>
            </a:r>
          </a:p>
        </p:txBody>
      </p:sp>
      <p:sp>
        <p:nvSpPr>
          <p:cNvPr id="6" name="Slide Number Placeholder 5"/>
          <p:cNvSpPr>
            <a:spLocks noGrp="1"/>
          </p:cNvSpPr>
          <p:nvPr>
            <p:ph type="sldNum" sz="quarter" idx="12"/>
          </p:nvPr>
        </p:nvSpPr>
        <p:spPr/>
        <p:txBody>
          <a:bodyPr/>
          <a:lstStyle/>
          <a:p>
            <a:fld id="{A00A331D-2EB0-4CEE-8662-2FAB66802E28}" type="slidenum">
              <a:rPr lang="en-US" smtClean="0"/>
              <a:t>143</a:t>
            </a:fld>
            <a:endParaRPr lang="en-US"/>
          </a:p>
        </p:txBody>
      </p:sp>
    </p:spTree>
    <p:extLst>
      <p:ext uri="{BB962C8B-B14F-4D97-AF65-F5344CB8AC3E}">
        <p14:creationId xmlns:p14="http://schemas.microsoft.com/office/powerpoint/2010/main" val="17277372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200" y="1225899"/>
            <a:ext cx="10515600" cy="5495576"/>
          </a:xfrm>
        </p:spPr>
        <p:txBody>
          <a:bodyPr>
            <a:normAutofit/>
          </a:bodyPr>
          <a:lstStyle/>
          <a:p>
            <a:r>
              <a:rPr lang="en-US" dirty="0" smtClean="0"/>
              <a:t>Music Library Association’s </a:t>
            </a:r>
            <a:r>
              <a:rPr lang="en-US" i="1" dirty="0" smtClean="0"/>
              <a:t>Best </a:t>
            </a:r>
            <a:r>
              <a:rPr lang="en-US" i="1" dirty="0"/>
              <a:t>Practices for Using LCGFT for Music Resources (</a:t>
            </a:r>
            <a:r>
              <a:rPr lang="en-US" i="1" dirty="0">
                <a:hlinkClick r:id="rId3"/>
              </a:rPr>
              <a:t>http://</a:t>
            </a:r>
            <a:r>
              <a:rPr lang="en-US" i="1" dirty="0" smtClean="0">
                <a:hlinkClick r:id="rId3"/>
              </a:rPr>
              <a:t>c.ymcdn.com/sites/www.musiclibraryassoc.org/resource/resmgr/BCC_Genre_Form_Task_Force/BestPractices160621.pdf</a:t>
            </a:r>
            <a:r>
              <a:rPr lang="en-US" i="1" dirty="0" smtClean="0"/>
              <a:t>)</a:t>
            </a:r>
          </a:p>
          <a:p>
            <a:pPr lvl="1"/>
            <a:r>
              <a:rPr lang="en-US" dirty="0" smtClean="0"/>
              <a:t>Generally choose </a:t>
            </a:r>
            <a:r>
              <a:rPr lang="en-US" dirty="0"/>
              <a:t>the most specific appropriate term </a:t>
            </a:r>
            <a:r>
              <a:rPr lang="en-US" dirty="0" smtClean="0"/>
              <a:t>available (e.g., </a:t>
            </a:r>
            <a:r>
              <a:rPr lang="en-US" b="1" dirty="0" smtClean="0"/>
              <a:t>Rock music</a:t>
            </a:r>
            <a:r>
              <a:rPr lang="en-US" dirty="0" smtClean="0"/>
              <a:t> instead of </a:t>
            </a:r>
            <a:r>
              <a:rPr lang="en-US" b="1" dirty="0" smtClean="0"/>
              <a:t>Popular music</a:t>
            </a:r>
            <a:r>
              <a:rPr lang="en-US" dirty="0" smtClean="0"/>
              <a:t>)</a:t>
            </a:r>
          </a:p>
          <a:p>
            <a:pPr lvl="1"/>
            <a:r>
              <a:rPr lang="en-US" dirty="0" smtClean="0"/>
              <a:t>If work </a:t>
            </a:r>
            <a:r>
              <a:rPr lang="en-US" dirty="0"/>
              <a:t>combines aspects of two genres/forms that are in different </a:t>
            </a:r>
            <a:r>
              <a:rPr lang="en-US" dirty="0" smtClean="0"/>
              <a:t>hierarchies</a:t>
            </a:r>
            <a:r>
              <a:rPr lang="en-US" dirty="0"/>
              <a:t>, or exemplifies more than one genre/form, give multiple </a:t>
            </a:r>
            <a:r>
              <a:rPr lang="en-US" dirty="0" smtClean="0"/>
              <a:t>terms (e.g., for an art song, assign both </a:t>
            </a:r>
            <a:r>
              <a:rPr lang="en-US" b="1" dirty="0" smtClean="0"/>
              <a:t>Songs</a:t>
            </a:r>
            <a:r>
              <a:rPr lang="en-US" dirty="0" smtClean="0"/>
              <a:t> and </a:t>
            </a:r>
            <a:r>
              <a:rPr lang="en-US" b="1" dirty="0" smtClean="0"/>
              <a:t>Art music</a:t>
            </a:r>
            <a:r>
              <a:rPr lang="en-US" dirty="0" smtClean="0"/>
              <a:t>)</a:t>
            </a:r>
          </a:p>
          <a:p>
            <a:pPr lvl="1"/>
            <a:r>
              <a:rPr lang="en-US" dirty="0" smtClean="0"/>
              <a:t>For notated music</a:t>
            </a:r>
            <a:r>
              <a:rPr lang="en-US" dirty="0"/>
              <a:t>, give </a:t>
            </a:r>
            <a:r>
              <a:rPr lang="en-US" dirty="0" smtClean="0"/>
              <a:t>terms for the notated format in </a:t>
            </a:r>
            <a:r>
              <a:rPr lang="en-US" dirty="0"/>
              <a:t>addition to any genre/form terms describing the musical </a:t>
            </a:r>
            <a:r>
              <a:rPr lang="en-US" dirty="0" smtClean="0"/>
              <a:t>work (e.g., for the score and set of parts for a string quartet, assign </a:t>
            </a:r>
            <a:r>
              <a:rPr lang="en-US" b="1" dirty="0" smtClean="0"/>
              <a:t>Chamber music</a:t>
            </a:r>
            <a:r>
              <a:rPr lang="en-US" dirty="0" smtClean="0"/>
              <a:t>, </a:t>
            </a:r>
            <a:r>
              <a:rPr lang="en-US" b="1" dirty="0" smtClean="0"/>
              <a:t>Scores</a:t>
            </a:r>
            <a:r>
              <a:rPr lang="en-US" dirty="0" smtClean="0"/>
              <a:t>, and </a:t>
            </a:r>
            <a:r>
              <a:rPr lang="en-US" b="1" dirty="0" smtClean="0"/>
              <a:t>Parts (Music)</a:t>
            </a:r>
            <a:r>
              <a:rPr lang="en-US" dirty="0" smtClean="0"/>
              <a:t>)</a:t>
            </a:r>
          </a:p>
        </p:txBody>
      </p:sp>
      <p:sp>
        <p:nvSpPr>
          <p:cNvPr id="6" name="Slide Number Placeholder 5"/>
          <p:cNvSpPr>
            <a:spLocks noGrp="1"/>
          </p:cNvSpPr>
          <p:nvPr>
            <p:ph type="sldNum" sz="quarter" idx="12"/>
          </p:nvPr>
        </p:nvSpPr>
        <p:spPr/>
        <p:txBody>
          <a:bodyPr/>
          <a:lstStyle/>
          <a:p>
            <a:fld id="{A00A331D-2EB0-4CEE-8662-2FAB66802E28}" type="slidenum">
              <a:rPr lang="en-US" smtClean="0"/>
              <a:t>144</a:t>
            </a:fld>
            <a:endParaRPr lang="en-US"/>
          </a:p>
        </p:txBody>
      </p:sp>
    </p:spTree>
    <p:extLst>
      <p:ext uri="{BB962C8B-B14F-4D97-AF65-F5344CB8AC3E}">
        <p14:creationId xmlns:p14="http://schemas.microsoft.com/office/powerpoint/2010/main" val="9859848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200" y="1225899"/>
            <a:ext cx="10515600" cy="5495576"/>
          </a:xfrm>
        </p:spPr>
        <p:txBody>
          <a:bodyPr>
            <a:normAutofit/>
          </a:bodyPr>
          <a:lstStyle/>
          <a:p>
            <a:r>
              <a:rPr lang="en-US" dirty="0" smtClean="0"/>
              <a:t>Music Library Association’s </a:t>
            </a:r>
            <a:r>
              <a:rPr lang="en-US" i="1" dirty="0" smtClean="0"/>
              <a:t>Best </a:t>
            </a:r>
            <a:r>
              <a:rPr lang="en-US" i="1" dirty="0"/>
              <a:t>Practices for Using LCGFT for Music Resources </a:t>
            </a:r>
            <a:endParaRPr lang="en-US" i="1" dirty="0" smtClean="0"/>
          </a:p>
          <a:p>
            <a:pPr lvl="1"/>
            <a:r>
              <a:rPr lang="en-US" dirty="0"/>
              <a:t>For sound recordings, do not assign </a:t>
            </a:r>
            <a:r>
              <a:rPr lang="en-US" b="1" dirty="0"/>
              <a:t>Sound recordings</a:t>
            </a:r>
            <a:r>
              <a:rPr lang="en-US" dirty="0"/>
              <a:t>, but assign terms for particular types of sound recordings if appropriate (e.g., </a:t>
            </a:r>
            <a:r>
              <a:rPr lang="en-US" b="1" dirty="0"/>
              <a:t>Film soundtracks</a:t>
            </a:r>
            <a:r>
              <a:rPr lang="en-US" dirty="0"/>
              <a:t>, </a:t>
            </a:r>
            <a:r>
              <a:rPr lang="en-US" b="1" dirty="0"/>
              <a:t>Live sound recordings</a:t>
            </a:r>
            <a:r>
              <a:rPr lang="en-US" dirty="0"/>
              <a:t>, </a:t>
            </a:r>
            <a:r>
              <a:rPr lang="en-US" b="1" dirty="0"/>
              <a:t>Original cast recordings</a:t>
            </a:r>
            <a:r>
              <a:rPr lang="en-US" dirty="0"/>
              <a:t>, </a:t>
            </a:r>
            <a:r>
              <a:rPr lang="en-US" b="1" dirty="0"/>
              <a:t>Remixes (Music)</a:t>
            </a:r>
            <a:r>
              <a:rPr lang="en-US" dirty="0"/>
              <a:t>,</a:t>
            </a:r>
            <a:r>
              <a:rPr lang="en-US" b="1" dirty="0"/>
              <a:t> Visual albums</a:t>
            </a:r>
            <a:r>
              <a:rPr lang="en-US" dirty="0"/>
              <a:t>)</a:t>
            </a:r>
            <a:endParaRPr lang="en-US" i="1" dirty="0"/>
          </a:p>
          <a:p>
            <a:pPr lvl="1"/>
            <a:r>
              <a:rPr lang="en-US" dirty="0" smtClean="0"/>
              <a:t>Guidance on some specific terms (</a:t>
            </a:r>
            <a:r>
              <a:rPr lang="en-US" b="1" dirty="0" smtClean="0"/>
              <a:t>Art music</a:t>
            </a:r>
            <a:r>
              <a:rPr lang="en-US" dirty="0" smtClean="0"/>
              <a:t> and </a:t>
            </a:r>
            <a:r>
              <a:rPr lang="en-US" b="1" dirty="0" smtClean="0"/>
              <a:t>Folk music</a:t>
            </a:r>
            <a:r>
              <a:rPr lang="en-US" dirty="0" smtClean="0"/>
              <a:t>; </a:t>
            </a:r>
            <a:r>
              <a:rPr lang="en-US" b="1" dirty="0" smtClean="0"/>
              <a:t>Chamber music</a:t>
            </a:r>
            <a:r>
              <a:rPr lang="en-US" dirty="0" smtClean="0"/>
              <a:t>; </a:t>
            </a:r>
            <a:r>
              <a:rPr lang="en-US" b="1" dirty="0" smtClean="0"/>
              <a:t>Arrangements (Music)</a:t>
            </a:r>
            <a:r>
              <a:rPr lang="en-US" dirty="0" smtClean="0"/>
              <a:t>; </a:t>
            </a:r>
            <a:r>
              <a:rPr lang="en-US" b="1" dirty="0" smtClean="0"/>
              <a:t>Excerpts</a:t>
            </a:r>
            <a:r>
              <a:rPr lang="en-US" dirty="0" smtClean="0"/>
              <a:t>)</a:t>
            </a:r>
          </a:p>
          <a:p>
            <a:pPr lvl="1"/>
            <a:r>
              <a:rPr lang="en-US" dirty="0"/>
              <a:t>LCGFT terms should be used in conjunction with LCMPT </a:t>
            </a:r>
            <a:r>
              <a:rPr lang="en-US" dirty="0" smtClean="0"/>
              <a:t>terms</a:t>
            </a:r>
          </a:p>
          <a:p>
            <a:pPr lvl="1"/>
            <a:r>
              <a:rPr lang="en-US" dirty="0"/>
              <a:t>F</a:t>
            </a:r>
            <a:r>
              <a:rPr lang="en-US" dirty="0" smtClean="0"/>
              <a:t>or now, continue to use LCSH in field 650 </a:t>
            </a:r>
            <a:r>
              <a:rPr lang="en-US" dirty="0"/>
              <a:t>according to the </a:t>
            </a:r>
            <a:r>
              <a:rPr lang="en-US" dirty="0" smtClean="0"/>
              <a:t>guidelines </a:t>
            </a:r>
            <a:r>
              <a:rPr lang="en-US" dirty="0"/>
              <a:t>in the </a:t>
            </a:r>
            <a:r>
              <a:rPr lang="en-US" dirty="0" smtClean="0"/>
              <a:t>Subject </a:t>
            </a:r>
            <a:r>
              <a:rPr lang="en-US" dirty="0"/>
              <a:t>Headings Manual</a:t>
            </a:r>
          </a:p>
          <a:p>
            <a:pPr lvl="1"/>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145</a:t>
            </a:fld>
            <a:endParaRPr lang="en-US"/>
          </a:p>
        </p:txBody>
      </p:sp>
    </p:spTree>
    <p:extLst>
      <p:ext uri="{BB962C8B-B14F-4D97-AF65-F5344CB8AC3E}">
        <p14:creationId xmlns:p14="http://schemas.microsoft.com/office/powerpoint/2010/main" val="22352683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Examples</a:t>
            </a:r>
            <a:endParaRPr lang="en-US" dirty="0"/>
          </a:p>
        </p:txBody>
      </p:sp>
      <p:sp>
        <p:nvSpPr>
          <p:cNvPr id="3" name="Content Placeholder 2"/>
          <p:cNvSpPr>
            <a:spLocks noGrp="1"/>
          </p:cNvSpPr>
          <p:nvPr>
            <p:ph idx="1"/>
          </p:nvPr>
        </p:nvSpPr>
        <p:spPr>
          <a:xfrm>
            <a:off x="838199" y="1825625"/>
            <a:ext cx="11028903" cy="4351338"/>
          </a:xfrm>
        </p:spPr>
        <p:txBody>
          <a:bodyPr/>
          <a:lstStyle/>
          <a:p>
            <a:pPr marL="0" indent="0">
              <a:buNone/>
            </a:pPr>
            <a:r>
              <a:rPr lang="en-US" dirty="0" smtClean="0"/>
              <a:t>100 1_  Martin</a:t>
            </a:r>
            <a:r>
              <a:rPr lang="en-US" dirty="0"/>
              <a:t>, Steve, </a:t>
            </a:r>
            <a:r>
              <a:rPr lang="en-US" dirty="0" smtClean="0"/>
              <a:t>$d </a:t>
            </a:r>
            <a:r>
              <a:rPr lang="en-US" dirty="0"/>
              <a:t>1945- </a:t>
            </a:r>
            <a:r>
              <a:rPr lang="en-US" dirty="0" smtClean="0"/>
              <a:t>$e </a:t>
            </a:r>
            <a:r>
              <a:rPr lang="en-US" dirty="0"/>
              <a:t>composer, </a:t>
            </a:r>
            <a:r>
              <a:rPr lang="en-US" dirty="0" smtClean="0"/>
              <a:t>$e librettist.</a:t>
            </a:r>
            <a:endParaRPr lang="en-US" dirty="0"/>
          </a:p>
          <a:p>
            <a:pPr marL="0" indent="0">
              <a:buNone/>
            </a:pPr>
            <a:r>
              <a:rPr lang="en-US" dirty="0" smtClean="0"/>
              <a:t>245 10  Bright </a:t>
            </a:r>
            <a:r>
              <a:rPr lang="en-US" dirty="0"/>
              <a:t>star : </a:t>
            </a:r>
            <a:r>
              <a:rPr lang="en-US" dirty="0" smtClean="0"/>
              <a:t>$b </a:t>
            </a:r>
            <a:r>
              <a:rPr lang="en-US" dirty="0"/>
              <a:t>a new musical : original Broadway cast </a:t>
            </a:r>
            <a:r>
              <a:rPr lang="en-US" dirty="0" smtClean="0"/>
              <a:t>recording /</a:t>
            </a:r>
          </a:p>
          <a:p>
            <a:pPr marL="0" indent="0">
              <a:buNone/>
            </a:pPr>
            <a:r>
              <a:rPr lang="en-US" dirty="0"/>
              <a:t>	</a:t>
            </a:r>
            <a:r>
              <a:rPr lang="en-US" dirty="0" smtClean="0"/>
              <a:t>  </a:t>
            </a:r>
            <a:r>
              <a:rPr lang="en-US" dirty="0"/>
              <a:t> </a:t>
            </a:r>
            <a:r>
              <a:rPr lang="en-US" dirty="0" smtClean="0"/>
              <a:t>$c </a:t>
            </a:r>
            <a:r>
              <a:rPr lang="en-US" dirty="0"/>
              <a:t>music, book &amp; story by Steve Martin ; music, lyrics &amp; story </a:t>
            </a:r>
            <a:r>
              <a:rPr lang="en-US" dirty="0" smtClean="0"/>
              <a:t>by</a:t>
            </a:r>
          </a:p>
          <a:p>
            <a:pPr marL="0" indent="0">
              <a:buNone/>
            </a:pPr>
            <a:r>
              <a:rPr lang="en-US" dirty="0"/>
              <a:t>	</a:t>
            </a:r>
            <a:r>
              <a:rPr lang="en-US" dirty="0" smtClean="0"/>
              <a:t>   Edie </a:t>
            </a:r>
            <a:r>
              <a:rPr lang="en-US" dirty="0"/>
              <a:t>Brickell</a:t>
            </a:r>
            <a:r>
              <a:rPr lang="en-US" dirty="0" smtClean="0"/>
              <a:t>.</a:t>
            </a:r>
          </a:p>
          <a:p>
            <a:pPr marL="0" indent="0">
              <a:buNone/>
            </a:pPr>
            <a:r>
              <a:rPr lang="en-US" dirty="0"/>
              <a:t>300 __ </a:t>
            </a:r>
            <a:r>
              <a:rPr lang="en-US" dirty="0" smtClean="0"/>
              <a:t> 1 </a:t>
            </a:r>
            <a:r>
              <a:rPr lang="en-US" dirty="0"/>
              <a:t>audio disc (61 min.)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t>650 _0  Musicals.</a:t>
            </a:r>
          </a:p>
          <a:p>
            <a:pPr marL="0" indent="0">
              <a:buNone/>
            </a:pPr>
            <a:r>
              <a:rPr lang="en-US" dirty="0">
                <a:solidFill>
                  <a:srgbClr val="FF0000"/>
                </a:solidFill>
              </a:rPr>
              <a:t>655 </a:t>
            </a:r>
            <a:r>
              <a:rPr lang="en-US" dirty="0" smtClean="0">
                <a:solidFill>
                  <a:srgbClr val="FF0000"/>
                </a:solidFill>
              </a:rPr>
              <a:t>_7  Musicals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Original </a:t>
            </a:r>
            <a:r>
              <a:rPr lang="en-US" dirty="0">
                <a:solidFill>
                  <a:srgbClr val="FF0000"/>
                </a:solidFill>
              </a:rPr>
              <a:t>cast recordings.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097" y="3648075"/>
            <a:ext cx="2528888" cy="2528888"/>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146</a:t>
            </a:fld>
            <a:endParaRPr lang="en-US"/>
          </a:p>
        </p:txBody>
      </p:sp>
    </p:spTree>
    <p:extLst>
      <p:ext uri="{BB962C8B-B14F-4D97-AF65-F5344CB8AC3E}">
        <p14:creationId xmlns:p14="http://schemas.microsoft.com/office/powerpoint/2010/main" val="11704797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014"/>
            <a:ext cx="10515600" cy="257873"/>
          </a:xfrm>
        </p:spPr>
        <p:txBody>
          <a:bodyPr>
            <a:noAutofit/>
          </a:bodyPr>
          <a:lstStyle/>
          <a:p>
            <a:r>
              <a:rPr lang="en-US" sz="3400" dirty="0" smtClean="0"/>
              <a:t>Music Examples</a:t>
            </a:r>
            <a:endParaRPr lang="en-US" sz="3400" dirty="0"/>
          </a:p>
        </p:txBody>
      </p:sp>
      <p:sp>
        <p:nvSpPr>
          <p:cNvPr id="3" name="Content Placeholder 2"/>
          <p:cNvSpPr>
            <a:spLocks noGrp="1"/>
          </p:cNvSpPr>
          <p:nvPr>
            <p:ph idx="1"/>
          </p:nvPr>
        </p:nvSpPr>
        <p:spPr>
          <a:xfrm>
            <a:off x="838200" y="762695"/>
            <a:ext cx="10382249" cy="6095305"/>
          </a:xfrm>
        </p:spPr>
        <p:txBody>
          <a:bodyPr>
            <a:normAutofit fontScale="70000" lnSpcReduction="20000"/>
          </a:bodyPr>
          <a:lstStyle/>
          <a:p>
            <a:pPr marL="0" indent="0">
              <a:buNone/>
            </a:pPr>
            <a:r>
              <a:rPr lang="en-US" dirty="0" smtClean="0"/>
              <a:t>100 1_  </a:t>
            </a:r>
            <a:r>
              <a:rPr lang="en-US" dirty="0" err="1" smtClean="0"/>
              <a:t>Segall</a:t>
            </a:r>
            <a:r>
              <a:rPr lang="en-US" dirty="0"/>
              <a:t>, Ty, </a:t>
            </a:r>
            <a:r>
              <a:rPr lang="en-US" dirty="0" smtClean="0"/>
              <a:t>$e </a:t>
            </a:r>
            <a:r>
              <a:rPr lang="en-US" dirty="0"/>
              <a:t>composer, </a:t>
            </a:r>
            <a:r>
              <a:rPr lang="en-US" dirty="0" smtClean="0"/>
              <a:t>$e </a:t>
            </a:r>
            <a:r>
              <a:rPr lang="en-US" dirty="0"/>
              <a:t>performer.</a:t>
            </a:r>
          </a:p>
          <a:p>
            <a:pPr marL="0" indent="0">
              <a:buNone/>
            </a:pPr>
            <a:r>
              <a:rPr lang="en-US" dirty="0" smtClean="0"/>
              <a:t>245 10  Ty </a:t>
            </a:r>
            <a:r>
              <a:rPr lang="en-US" dirty="0" err="1"/>
              <a:t>Segall</a:t>
            </a:r>
            <a:r>
              <a:rPr lang="en-US" dirty="0"/>
              <a:t> / </a:t>
            </a:r>
            <a:r>
              <a:rPr lang="en-US" dirty="0" smtClean="0"/>
              <a:t>$c </a:t>
            </a:r>
            <a:r>
              <a:rPr lang="en-US" dirty="0"/>
              <a:t>Ty </a:t>
            </a:r>
            <a:r>
              <a:rPr lang="en-US" dirty="0" err="1"/>
              <a:t>Segall</a:t>
            </a:r>
            <a:r>
              <a:rPr lang="en-US" dirty="0"/>
              <a:t>.</a:t>
            </a:r>
          </a:p>
          <a:p>
            <a:pPr marL="0" indent="0">
              <a:buNone/>
            </a:pPr>
            <a:r>
              <a:rPr lang="en-US" dirty="0"/>
              <a:t>264 </a:t>
            </a:r>
            <a:r>
              <a:rPr lang="en-US" dirty="0" smtClean="0"/>
              <a:t>_1  Chicago</a:t>
            </a:r>
            <a:r>
              <a:rPr lang="en-US" dirty="0"/>
              <a:t>, IL : </a:t>
            </a:r>
            <a:r>
              <a:rPr lang="en-US" dirty="0" smtClean="0"/>
              <a:t>$b </a:t>
            </a:r>
            <a:r>
              <a:rPr lang="en-US" dirty="0"/>
              <a:t>Drag City, </a:t>
            </a:r>
            <a:r>
              <a:rPr lang="en-US" dirty="0" smtClean="0"/>
              <a:t>$c </a:t>
            </a:r>
            <a:r>
              <a:rPr lang="en-US" dirty="0"/>
              <a:t>[2017]</a:t>
            </a:r>
          </a:p>
          <a:p>
            <a:pPr marL="0" indent="0">
              <a:buNone/>
            </a:pPr>
            <a:r>
              <a:rPr lang="en-US" dirty="0"/>
              <a:t>264 </a:t>
            </a:r>
            <a:r>
              <a:rPr lang="en-US" dirty="0" smtClean="0"/>
              <a:t>_4  $c </a:t>
            </a:r>
            <a:r>
              <a:rPr lang="en-US" dirty="0"/>
              <a:t>℗2017</a:t>
            </a:r>
          </a:p>
          <a:p>
            <a:pPr marL="0" indent="0">
              <a:buNone/>
            </a:pPr>
            <a:r>
              <a:rPr lang="en-US" dirty="0"/>
              <a:t>300 </a:t>
            </a:r>
            <a:r>
              <a:rPr lang="en-US" dirty="0" smtClean="0"/>
              <a:t>__  1 </a:t>
            </a:r>
            <a:r>
              <a:rPr lang="en-US" dirty="0"/>
              <a:t>audio disc : </a:t>
            </a:r>
            <a:r>
              <a:rPr lang="en-US" dirty="0" smtClean="0"/>
              <a:t>$b </a:t>
            </a:r>
            <a:r>
              <a:rPr lang="en-US" dirty="0"/>
              <a:t>analog, 33 1/3 rpm, stereo ; </a:t>
            </a:r>
            <a:r>
              <a:rPr lang="en-US" dirty="0" smtClean="0"/>
              <a:t>$c </a:t>
            </a:r>
            <a:r>
              <a:rPr lang="en-US" dirty="0"/>
              <a:t>12 in</a:t>
            </a:r>
            <a:r>
              <a:rPr lang="en-US" dirty="0" smtClean="0"/>
              <a:t>.</a:t>
            </a:r>
          </a:p>
          <a:p>
            <a:pPr marL="0" indent="0">
              <a:buNone/>
            </a:pPr>
            <a:r>
              <a:rPr lang="en-US" dirty="0"/>
              <a:t>340 </a:t>
            </a:r>
            <a:r>
              <a:rPr lang="en-US" dirty="0" smtClean="0"/>
              <a:t>__  vinyl $2 </a:t>
            </a:r>
            <a:r>
              <a:rPr lang="en-US" dirty="0" err="1"/>
              <a:t>rdamat</a:t>
            </a:r>
            <a:endParaRPr lang="en-US" dirty="0"/>
          </a:p>
          <a:p>
            <a:pPr marL="0" indent="0">
              <a:buNone/>
            </a:pPr>
            <a:r>
              <a:rPr lang="en-US" dirty="0"/>
              <a:t>344 </a:t>
            </a:r>
            <a:r>
              <a:rPr lang="en-US" dirty="0" smtClean="0"/>
              <a:t>__  analog $2 </a:t>
            </a:r>
            <a:r>
              <a:rPr lang="en-US" dirty="0" err="1"/>
              <a:t>rdatr</a:t>
            </a:r>
            <a:endParaRPr lang="en-US" dirty="0"/>
          </a:p>
          <a:p>
            <a:pPr marL="0" indent="0">
              <a:buNone/>
            </a:pPr>
            <a:r>
              <a:rPr lang="en-US" dirty="0"/>
              <a:t>344 </a:t>
            </a:r>
            <a:r>
              <a:rPr lang="en-US" dirty="0" smtClean="0"/>
              <a:t>__  $c </a:t>
            </a:r>
            <a:r>
              <a:rPr lang="en-US" dirty="0"/>
              <a:t>33 1/3 rpm</a:t>
            </a:r>
          </a:p>
          <a:p>
            <a:pPr marL="0" indent="0">
              <a:buNone/>
            </a:pPr>
            <a:r>
              <a:rPr lang="en-US" dirty="0"/>
              <a:t>344 </a:t>
            </a:r>
            <a:r>
              <a:rPr lang="en-US" dirty="0" smtClean="0"/>
              <a:t>__  $d </a:t>
            </a:r>
            <a:r>
              <a:rPr lang="en-US" dirty="0"/>
              <a:t>microgroove </a:t>
            </a:r>
            <a:r>
              <a:rPr lang="en-US" dirty="0" smtClean="0"/>
              <a:t>$2 </a:t>
            </a:r>
            <a:r>
              <a:rPr lang="en-US" dirty="0" err="1"/>
              <a:t>rdagw</a:t>
            </a:r>
            <a:endParaRPr lang="en-US" dirty="0"/>
          </a:p>
          <a:p>
            <a:pPr marL="0" indent="0">
              <a:buNone/>
            </a:pPr>
            <a:r>
              <a:rPr lang="en-US" dirty="0"/>
              <a:t>344 </a:t>
            </a:r>
            <a:r>
              <a:rPr lang="en-US" dirty="0" smtClean="0"/>
              <a:t>__  $g </a:t>
            </a:r>
            <a:r>
              <a:rPr lang="en-US" dirty="0"/>
              <a:t>stereo </a:t>
            </a:r>
            <a:r>
              <a:rPr lang="en-US" dirty="0" smtClean="0"/>
              <a:t>$2 </a:t>
            </a:r>
            <a:r>
              <a:rPr lang="en-US" dirty="0" err="1"/>
              <a:t>rdacpc</a:t>
            </a:r>
            <a:endParaRPr lang="en-US" dirty="0"/>
          </a:p>
          <a:p>
            <a:pPr marL="0" indent="0">
              <a:buNone/>
            </a:pPr>
            <a:r>
              <a:rPr lang="en-US" dirty="0" smtClean="0"/>
              <a:t>511 0_  Ty </a:t>
            </a:r>
            <a:r>
              <a:rPr lang="en-US" dirty="0" err="1"/>
              <a:t>Segall</a:t>
            </a:r>
            <a:r>
              <a:rPr lang="en-US" dirty="0"/>
              <a:t>, guitar, vocals ; Emmett Kelly, guitar, vocals ; Mikal Cronin, bass, vocals on "</a:t>
            </a:r>
            <a:r>
              <a:rPr lang="en-US" dirty="0" smtClean="0"/>
              <a:t>Take</a:t>
            </a:r>
          </a:p>
          <a:p>
            <a:pPr marL="0" indent="0">
              <a:buNone/>
            </a:pPr>
            <a:r>
              <a:rPr lang="en-US" dirty="0"/>
              <a:t> </a:t>
            </a:r>
            <a:r>
              <a:rPr lang="en-US" dirty="0" smtClean="0"/>
              <a:t>             care</a:t>
            </a:r>
            <a:r>
              <a:rPr lang="en-US" dirty="0"/>
              <a:t>" ; Charles </a:t>
            </a:r>
            <a:r>
              <a:rPr lang="en-US" dirty="0" err="1"/>
              <a:t>Moothart</a:t>
            </a:r>
            <a:r>
              <a:rPr lang="en-US" dirty="0"/>
              <a:t>, drums, percussion ; Ben </a:t>
            </a:r>
            <a:r>
              <a:rPr lang="en-US" dirty="0" err="1"/>
              <a:t>Boye</a:t>
            </a:r>
            <a:r>
              <a:rPr lang="en-US" dirty="0"/>
              <a:t>, piano, Wurlitzer</a:t>
            </a:r>
            <a:r>
              <a:rPr lang="en-US" dirty="0" smtClean="0"/>
              <a:t>.</a:t>
            </a:r>
          </a:p>
          <a:p>
            <a:pPr marL="0" indent="0">
              <a:buNone/>
            </a:pPr>
            <a:r>
              <a:rPr lang="en-US" dirty="0"/>
              <a:t>650 </a:t>
            </a:r>
            <a:r>
              <a:rPr lang="en-US" dirty="0" smtClean="0"/>
              <a:t>_0  Garage </a:t>
            </a:r>
            <a:r>
              <a:rPr lang="en-US" dirty="0"/>
              <a:t>rock music.</a:t>
            </a:r>
          </a:p>
          <a:p>
            <a:pPr marL="0" indent="0">
              <a:buNone/>
            </a:pPr>
            <a:r>
              <a:rPr lang="en-US" dirty="0"/>
              <a:t>650 </a:t>
            </a:r>
            <a:r>
              <a:rPr lang="en-US" dirty="0" smtClean="0"/>
              <a:t>_0  Alternative </a:t>
            </a:r>
            <a:r>
              <a:rPr lang="en-US" dirty="0"/>
              <a:t>rock music.</a:t>
            </a:r>
          </a:p>
          <a:p>
            <a:pPr marL="0" indent="0">
              <a:buNone/>
            </a:pPr>
            <a:r>
              <a:rPr lang="en-US" dirty="0"/>
              <a:t>650 </a:t>
            </a:r>
            <a:r>
              <a:rPr lang="en-US" dirty="0" smtClean="0"/>
              <a:t>_0  Rock </a:t>
            </a:r>
            <a:r>
              <a:rPr lang="en-US" dirty="0"/>
              <a:t>music </a:t>
            </a:r>
            <a:r>
              <a:rPr lang="en-US" dirty="0" smtClean="0"/>
              <a:t>$y </a:t>
            </a:r>
            <a:r>
              <a:rPr lang="en-US" dirty="0"/>
              <a:t>2011-2020.</a:t>
            </a:r>
          </a:p>
          <a:p>
            <a:pPr marL="0" indent="0">
              <a:buNone/>
            </a:pPr>
            <a:r>
              <a:rPr lang="en-US" dirty="0">
                <a:solidFill>
                  <a:srgbClr val="FF0000"/>
                </a:solidFill>
              </a:rPr>
              <a:t>655 </a:t>
            </a:r>
            <a:r>
              <a:rPr lang="en-US" dirty="0" smtClean="0">
                <a:solidFill>
                  <a:srgbClr val="FF0000"/>
                </a:solidFill>
              </a:rPr>
              <a:t>_7  Garage </a:t>
            </a:r>
            <a:r>
              <a:rPr lang="en-US" dirty="0">
                <a:solidFill>
                  <a:srgbClr val="FF0000"/>
                </a:solidFill>
              </a:rPr>
              <a:t>rock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Alternative </a:t>
            </a:r>
            <a:r>
              <a:rPr lang="en-US" dirty="0">
                <a:solidFill>
                  <a:srgbClr val="FF0000"/>
                </a:solidFill>
              </a:rPr>
              <a:t>rock music.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Songs.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1449" y="348838"/>
            <a:ext cx="3429000" cy="3449003"/>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147</a:t>
            </a:fld>
            <a:endParaRPr lang="en-US"/>
          </a:p>
        </p:txBody>
      </p:sp>
    </p:spTree>
    <p:extLst>
      <p:ext uri="{BB962C8B-B14F-4D97-AF65-F5344CB8AC3E}">
        <p14:creationId xmlns:p14="http://schemas.microsoft.com/office/powerpoint/2010/main" val="506270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98304"/>
            <a:ext cx="10515600" cy="227728"/>
          </a:xfrm>
        </p:spPr>
        <p:txBody>
          <a:bodyPr>
            <a:noAutofit/>
          </a:bodyPr>
          <a:lstStyle/>
          <a:p>
            <a:r>
              <a:rPr lang="en-US" sz="2500" dirty="0" smtClean="0"/>
              <a:t>Music Examples</a:t>
            </a:r>
            <a:endParaRPr lang="en-US" sz="2500" dirty="0"/>
          </a:p>
        </p:txBody>
      </p:sp>
      <p:sp>
        <p:nvSpPr>
          <p:cNvPr id="3" name="Content Placeholder 2"/>
          <p:cNvSpPr>
            <a:spLocks noGrp="1"/>
          </p:cNvSpPr>
          <p:nvPr>
            <p:ph idx="1"/>
          </p:nvPr>
        </p:nvSpPr>
        <p:spPr>
          <a:xfrm>
            <a:off x="602901" y="398604"/>
            <a:ext cx="11394831" cy="6170560"/>
          </a:xfrm>
        </p:spPr>
        <p:txBody>
          <a:bodyPr>
            <a:noAutofit/>
          </a:bodyPr>
          <a:lstStyle/>
          <a:p>
            <a:pPr marL="0" indent="0">
              <a:buNone/>
            </a:pPr>
            <a:r>
              <a:rPr lang="en-US" sz="1700" b="1" dirty="0" smtClean="0"/>
              <a:t>245 00  Russian </a:t>
            </a:r>
            <a:r>
              <a:rPr lang="en-US" sz="1700" b="1" dirty="0"/>
              <a:t>music from the 1920s. </a:t>
            </a:r>
            <a:endParaRPr lang="en-US" sz="1700" b="1" dirty="0" smtClean="0"/>
          </a:p>
          <a:p>
            <a:pPr marL="0" indent="0">
              <a:buNone/>
            </a:pPr>
            <a:r>
              <a:rPr lang="en-US" sz="1700" b="1" dirty="0" smtClean="0"/>
              <a:t>505 </a:t>
            </a:r>
            <a:r>
              <a:rPr lang="en-US" sz="1700" b="1" dirty="0"/>
              <a:t>0_ </a:t>
            </a:r>
            <a:r>
              <a:rPr lang="en-US" sz="1700" b="1" dirty="0" smtClean="0"/>
              <a:t> Nocturne </a:t>
            </a:r>
            <a:r>
              <a:rPr lang="en-US" sz="1700" b="1" dirty="0"/>
              <a:t>/ Nikolai </a:t>
            </a:r>
            <a:r>
              <a:rPr lang="en-US" sz="1700" b="1" dirty="0" err="1"/>
              <a:t>Roslavets</a:t>
            </a:r>
            <a:r>
              <a:rPr lang="en-US" sz="1700" b="1" dirty="0"/>
              <a:t> (7:18) -- Rails : op. 16 / Vladimir </a:t>
            </a:r>
            <a:r>
              <a:rPr lang="en-US" sz="1700" b="1" dirty="0" err="1"/>
              <a:t>Deshevov</a:t>
            </a:r>
            <a:r>
              <a:rPr lang="en-US" sz="1700" b="1" dirty="0"/>
              <a:t> (1:05) -- Suite for 2 pianos. March ; Waltz ; </a:t>
            </a:r>
            <a:endParaRPr lang="en-US" sz="1700" b="1" dirty="0" smtClean="0"/>
          </a:p>
          <a:p>
            <a:pPr marL="0" indent="0">
              <a:buNone/>
            </a:pPr>
            <a:r>
              <a:rPr lang="en-US" sz="1700" b="1" dirty="0" smtClean="0"/>
              <a:t>              Humoresque / Leonid </a:t>
            </a:r>
            <a:r>
              <a:rPr lang="en-US" sz="1700" b="1" dirty="0" err="1" smtClean="0"/>
              <a:t>Polovinkin</a:t>
            </a:r>
            <a:r>
              <a:rPr lang="en-US" sz="1700" b="1" dirty="0" smtClean="0"/>
              <a:t> </a:t>
            </a:r>
            <a:r>
              <a:rPr lang="en-US" sz="1700" b="1" dirty="0"/>
              <a:t>(9:58) -- Concerto for bassoon and strings / Lev </a:t>
            </a:r>
            <a:r>
              <a:rPr lang="en-US" sz="1700" b="1" dirty="0" err="1"/>
              <a:t>Knipper</a:t>
            </a:r>
            <a:r>
              <a:rPr lang="en-US" sz="1700" b="1" dirty="0"/>
              <a:t> (17:47) -- Fragments : for </a:t>
            </a:r>
            <a:endParaRPr lang="en-US" sz="1700" b="1" dirty="0" smtClean="0"/>
          </a:p>
          <a:p>
            <a:pPr marL="0" indent="0">
              <a:buNone/>
            </a:pPr>
            <a:r>
              <a:rPr lang="en-US" sz="1700" b="1" dirty="0" smtClean="0"/>
              <a:t>              nonet</a:t>
            </a:r>
            <a:r>
              <a:rPr lang="en-US" sz="1700" b="1" dirty="0"/>
              <a:t>, op. 2 / Alexei </a:t>
            </a:r>
            <a:r>
              <a:rPr lang="en-US" sz="1700" b="1" dirty="0" err="1" smtClean="0"/>
              <a:t>Zhivotov</a:t>
            </a:r>
            <a:r>
              <a:rPr lang="en-US" sz="1700" b="1" dirty="0" smtClean="0"/>
              <a:t> </a:t>
            </a:r>
            <a:r>
              <a:rPr lang="en-US" sz="1700" b="1" dirty="0"/>
              <a:t>(7:43) </a:t>
            </a:r>
            <a:r>
              <a:rPr lang="en-US" sz="1700" b="1" dirty="0" smtClean="0"/>
              <a:t>– Chamber </a:t>
            </a:r>
            <a:r>
              <a:rPr lang="en-US" sz="1700" b="1" dirty="0"/>
              <a:t>symphony in C major, op. 2 / Gavril Popov (32:32).</a:t>
            </a:r>
            <a:endParaRPr lang="en-US" sz="1700" b="1" dirty="0" smtClean="0"/>
          </a:p>
          <a:p>
            <a:pPr marL="0" indent="0">
              <a:buNone/>
            </a:pPr>
            <a:r>
              <a:rPr lang="en-US" sz="1700" b="1" dirty="0"/>
              <a:t>650 </a:t>
            </a:r>
            <a:r>
              <a:rPr lang="en-US" sz="1700" b="1" dirty="0" smtClean="0"/>
              <a:t>_0  Quintets </a:t>
            </a:r>
            <a:r>
              <a:rPr lang="en-US" sz="1700" b="1" dirty="0"/>
              <a:t>(Harp, oboe, violas (2), cello)</a:t>
            </a:r>
          </a:p>
          <a:p>
            <a:pPr marL="0" indent="0">
              <a:buNone/>
            </a:pPr>
            <a:r>
              <a:rPr lang="en-US" sz="1700" b="1" dirty="0"/>
              <a:t>650 </a:t>
            </a:r>
            <a:r>
              <a:rPr lang="en-US" sz="1700" b="1" dirty="0" smtClean="0"/>
              <a:t>_0  Piano </a:t>
            </a:r>
            <a:r>
              <a:rPr lang="en-US" sz="1700" b="1" dirty="0"/>
              <a:t>music.</a:t>
            </a:r>
          </a:p>
          <a:p>
            <a:pPr marL="0" indent="0">
              <a:buNone/>
            </a:pPr>
            <a:r>
              <a:rPr lang="en-US" sz="1700" b="1" dirty="0"/>
              <a:t>650 </a:t>
            </a:r>
            <a:r>
              <a:rPr lang="en-US" sz="1700" b="1" dirty="0" smtClean="0"/>
              <a:t>_0  Piano </a:t>
            </a:r>
            <a:r>
              <a:rPr lang="en-US" sz="1700" b="1" dirty="0"/>
              <a:t>music (Pianos (2))</a:t>
            </a:r>
          </a:p>
          <a:p>
            <a:pPr marL="0" indent="0">
              <a:buNone/>
            </a:pPr>
            <a:r>
              <a:rPr lang="en-US" sz="1700" b="1" dirty="0"/>
              <a:t>650 </a:t>
            </a:r>
            <a:r>
              <a:rPr lang="en-US" sz="1700" b="1" dirty="0" smtClean="0"/>
              <a:t>_0  Suites </a:t>
            </a:r>
            <a:r>
              <a:rPr lang="en-US" sz="1700" b="1" dirty="0"/>
              <a:t>(Pianos (2))</a:t>
            </a:r>
          </a:p>
          <a:p>
            <a:pPr marL="0" indent="0">
              <a:buNone/>
            </a:pPr>
            <a:r>
              <a:rPr lang="en-US" sz="1700" b="1" dirty="0"/>
              <a:t>650 </a:t>
            </a:r>
            <a:r>
              <a:rPr lang="en-US" sz="1700" b="1" dirty="0" smtClean="0"/>
              <a:t>_0  Concertos </a:t>
            </a:r>
            <a:r>
              <a:rPr lang="en-US" sz="1700" b="1" dirty="0"/>
              <a:t>(Bassoon with string orchestra)</a:t>
            </a:r>
          </a:p>
          <a:p>
            <a:pPr marL="0" indent="0">
              <a:buNone/>
            </a:pPr>
            <a:r>
              <a:rPr lang="en-US" sz="1700" b="1" dirty="0"/>
              <a:t>650 </a:t>
            </a:r>
            <a:r>
              <a:rPr lang="en-US" sz="1700" b="1" dirty="0" smtClean="0"/>
              <a:t>_0  Nonets </a:t>
            </a:r>
            <a:r>
              <a:rPr lang="en-US" sz="1700" b="1" dirty="0"/>
              <a:t>(Piano, bassoon, clarinet, flute, trombone, violins (2), viola, cello)</a:t>
            </a:r>
          </a:p>
          <a:p>
            <a:pPr marL="0" indent="0">
              <a:buNone/>
            </a:pPr>
            <a:r>
              <a:rPr lang="en-US" sz="1700" b="1" dirty="0"/>
              <a:t>650 </a:t>
            </a:r>
            <a:r>
              <a:rPr lang="en-US" sz="1700" b="1" dirty="0" smtClean="0"/>
              <a:t>_0  Symphonies </a:t>
            </a:r>
            <a:r>
              <a:rPr lang="en-US" sz="1700" b="1" dirty="0"/>
              <a:t>(Instrumental ensemble)</a:t>
            </a:r>
          </a:p>
          <a:p>
            <a:pPr marL="0" indent="0">
              <a:buNone/>
            </a:pPr>
            <a:r>
              <a:rPr lang="en-US" sz="1700" b="1" dirty="0"/>
              <a:t>650 </a:t>
            </a:r>
            <a:r>
              <a:rPr lang="en-US" sz="1700" b="1" dirty="0" smtClean="0"/>
              <a:t>_0  Septets </a:t>
            </a:r>
            <a:r>
              <a:rPr lang="en-US" sz="1700" b="1" dirty="0"/>
              <a:t>(Bassoon, clarinet, flute, trumpet, violin, cello, double bass)</a:t>
            </a:r>
          </a:p>
          <a:p>
            <a:pPr marL="0" indent="0">
              <a:buNone/>
            </a:pPr>
            <a:r>
              <a:rPr lang="en-US" sz="1700" b="1" dirty="0"/>
              <a:t>650 </a:t>
            </a:r>
            <a:r>
              <a:rPr lang="en-US" sz="1700" b="1" dirty="0" smtClean="0"/>
              <a:t>_0  Music $z </a:t>
            </a:r>
            <a:r>
              <a:rPr lang="en-US" sz="1700" b="1" dirty="0"/>
              <a:t>Russia </a:t>
            </a:r>
            <a:r>
              <a:rPr lang="en-US" sz="1700" b="1" dirty="0" smtClean="0"/>
              <a:t>$y </a:t>
            </a:r>
            <a:r>
              <a:rPr lang="en-US" sz="1700" b="1" dirty="0"/>
              <a:t>20th century.</a:t>
            </a:r>
          </a:p>
          <a:p>
            <a:pPr marL="0" indent="0">
              <a:buNone/>
            </a:pPr>
            <a:r>
              <a:rPr lang="en-US" sz="1700" b="1" dirty="0">
                <a:solidFill>
                  <a:srgbClr val="FF0000"/>
                </a:solidFill>
              </a:rPr>
              <a:t>655 </a:t>
            </a:r>
            <a:r>
              <a:rPr lang="en-US" sz="1700" b="1" dirty="0" smtClean="0">
                <a:solidFill>
                  <a:srgbClr val="FF0000"/>
                </a:solidFill>
              </a:rPr>
              <a:t>_7  Art </a:t>
            </a:r>
            <a:r>
              <a:rPr lang="en-US" sz="1700" b="1" dirty="0">
                <a:solidFill>
                  <a:srgbClr val="FF0000"/>
                </a:solidFill>
              </a:rPr>
              <a:t>music.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Chamber </a:t>
            </a:r>
            <a:r>
              <a:rPr lang="en-US" sz="1700" b="1" dirty="0">
                <a:solidFill>
                  <a:srgbClr val="FF0000"/>
                </a:solidFill>
              </a:rPr>
              <a:t>music.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Suites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Concertos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Symphonies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440" y="2500026"/>
            <a:ext cx="3571875" cy="350758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148</a:t>
            </a:fld>
            <a:endParaRPr lang="en-US"/>
          </a:p>
        </p:txBody>
      </p:sp>
    </p:spTree>
    <p:extLst>
      <p:ext uri="{BB962C8B-B14F-4D97-AF65-F5344CB8AC3E}">
        <p14:creationId xmlns:p14="http://schemas.microsoft.com/office/powerpoint/2010/main" val="24340153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813916"/>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a:t>348 </a:t>
            </a:r>
            <a:r>
              <a:rPr lang="en-US" dirty="0" smtClean="0"/>
              <a:t>__  score $2 </a:t>
            </a:r>
            <a:r>
              <a:rPr lang="en-US" dirty="0" err="1" smtClean="0"/>
              <a:t>rdafnm</a:t>
            </a:r>
            <a:endParaRPr lang="en-US" dirty="0" smtClean="0"/>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of </a:t>
            </a:r>
            <a:r>
              <a:rPr lang="en-US" dirty="0"/>
              <a:t>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solidFill>
                  <a:srgbClr val="FF0000"/>
                </a:solidFill>
              </a:rPr>
              <a:t>655 </a:t>
            </a:r>
            <a:r>
              <a:rPr lang="en-US" dirty="0" smtClean="0">
                <a:solidFill>
                  <a:srgbClr val="FF0000"/>
                </a:solidFill>
              </a:rPr>
              <a:t>_7  Jazz</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Methods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149</a:t>
            </a:fld>
            <a:endParaRPr lang="en-US"/>
          </a:p>
        </p:txBody>
      </p:sp>
    </p:spTree>
    <p:extLst>
      <p:ext uri="{BB962C8B-B14F-4D97-AF65-F5344CB8AC3E}">
        <p14:creationId xmlns:p14="http://schemas.microsoft.com/office/powerpoint/2010/main" val="3423300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605" y="-15526"/>
            <a:ext cx="10817352" cy="6873526"/>
          </a:xfrm>
          <a:prstGeom prst="rect">
            <a:avLst/>
          </a:prstGeom>
        </p:spPr>
      </p:pic>
      <p:sp>
        <p:nvSpPr>
          <p:cNvPr id="4" name="Oval 3"/>
          <p:cNvSpPr/>
          <p:nvPr/>
        </p:nvSpPr>
        <p:spPr>
          <a:xfrm>
            <a:off x="4391130" y="2532186"/>
            <a:ext cx="2863780" cy="532562"/>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15</a:t>
            </a:fld>
            <a:endParaRPr lang="en-US"/>
          </a:p>
        </p:txBody>
      </p:sp>
    </p:spTree>
    <p:extLst>
      <p:ext uri="{BB962C8B-B14F-4D97-AF65-F5344CB8AC3E}">
        <p14:creationId xmlns:p14="http://schemas.microsoft.com/office/powerpoint/2010/main" val="267719128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743578"/>
            <a:ext cx="11384783" cy="6114422"/>
          </a:xfrm>
        </p:spPr>
        <p:txBody>
          <a:bodyPr>
            <a:normAutofit fontScale="70000" lnSpcReduction="20000"/>
          </a:bodyPr>
          <a:lstStyle/>
          <a:p>
            <a:pPr marL="0" indent="0">
              <a:buNone/>
            </a:pPr>
            <a:r>
              <a:rPr lang="en-US" dirty="0" smtClean="0"/>
              <a:t>100 1_  Fauré</a:t>
            </a:r>
            <a:r>
              <a:rPr lang="en-US" dirty="0"/>
              <a:t>, Gabriel, </a:t>
            </a:r>
            <a:r>
              <a:rPr lang="en-US" dirty="0" smtClean="0"/>
              <a:t>$d </a:t>
            </a:r>
            <a:r>
              <a:rPr lang="en-US" dirty="0"/>
              <a:t>1845-1924, </a:t>
            </a:r>
            <a:r>
              <a:rPr lang="en-US" dirty="0" smtClean="0"/>
              <a:t>$e </a:t>
            </a:r>
            <a:r>
              <a:rPr lang="en-US" dirty="0"/>
              <a:t>composer.</a:t>
            </a:r>
          </a:p>
          <a:p>
            <a:pPr marL="0" indent="0">
              <a:buNone/>
            </a:pPr>
            <a:r>
              <a:rPr lang="en-US" dirty="0" smtClean="0"/>
              <a:t>240 10  Instrumental </a:t>
            </a:r>
            <a:r>
              <a:rPr lang="en-US" dirty="0"/>
              <a:t>music. </a:t>
            </a:r>
            <a:r>
              <a:rPr lang="en-US" dirty="0" smtClean="0"/>
              <a:t>$k </a:t>
            </a:r>
            <a:r>
              <a:rPr lang="en-US" dirty="0"/>
              <a:t>Selections</a:t>
            </a:r>
          </a:p>
          <a:p>
            <a:pPr marL="0" indent="0">
              <a:buNone/>
            </a:pPr>
            <a:r>
              <a:rPr lang="en-US" dirty="0" smtClean="0"/>
              <a:t>245 10  Berceuse </a:t>
            </a:r>
            <a:r>
              <a:rPr lang="en-US" dirty="0"/>
              <a:t>pour </a:t>
            </a:r>
            <a:r>
              <a:rPr lang="en-US" dirty="0" err="1"/>
              <a:t>violon</a:t>
            </a:r>
            <a:r>
              <a:rPr lang="en-US" dirty="0"/>
              <a:t> et </a:t>
            </a:r>
            <a:r>
              <a:rPr lang="en-US" dirty="0" err="1"/>
              <a:t>orchestre</a:t>
            </a:r>
            <a:r>
              <a:rPr lang="en-US" dirty="0"/>
              <a:t>, op. 16, N 50b ; </a:t>
            </a:r>
            <a:r>
              <a:rPr lang="en-US" dirty="0" smtClean="0"/>
              <a:t>$b </a:t>
            </a:r>
            <a:r>
              <a:rPr lang="en-US" dirty="0"/>
              <a:t>Ballade pour piano et </a:t>
            </a:r>
            <a:r>
              <a:rPr lang="en-US" dirty="0" err="1"/>
              <a:t>orchestre</a:t>
            </a:r>
            <a:r>
              <a:rPr lang="en-US" dirty="0"/>
              <a:t>, op. 19, N 56b </a:t>
            </a:r>
            <a:r>
              <a:rPr lang="en-US" dirty="0" smtClean="0"/>
              <a:t>;</a:t>
            </a:r>
          </a:p>
          <a:p>
            <a:pPr marL="0" indent="0">
              <a:buNone/>
            </a:pPr>
            <a:r>
              <a:rPr lang="en-US" dirty="0" smtClean="0"/>
              <a:t>              </a:t>
            </a:r>
            <a:r>
              <a:rPr lang="en-US" dirty="0" err="1" smtClean="0"/>
              <a:t>Élégie</a:t>
            </a:r>
            <a:r>
              <a:rPr lang="en-US" dirty="0" smtClean="0"/>
              <a:t> </a:t>
            </a:r>
            <a:r>
              <a:rPr lang="en-US" dirty="0"/>
              <a:t>pour </a:t>
            </a:r>
            <a:r>
              <a:rPr lang="en-US" dirty="0" err="1"/>
              <a:t>violoncelle</a:t>
            </a:r>
            <a:r>
              <a:rPr lang="en-US" dirty="0"/>
              <a:t> et </a:t>
            </a:r>
            <a:r>
              <a:rPr lang="en-US" dirty="0" err="1"/>
              <a:t>orchestre</a:t>
            </a:r>
            <a:r>
              <a:rPr lang="en-US" dirty="0"/>
              <a:t>, op 24, N 66b ; Romance pour </a:t>
            </a:r>
            <a:r>
              <a:rPr lang="en-US" dirty="0" err="1"/>
              <a:t>violon</a:t>
            </a:r>
            <a:r>
              <a:rPr lang="en-US" dirty="0"/>
              <a:t> et </a:t>
            </a:r>
            <a:r>
              <a:rPr lang="en-US" dirty="0" err="1"/>
              <a:t>orchestre</a:t>
            </a:r>
            <a:r>
              <a:rPr lang="en-US" dirty="0"/>
              <a:t>, op. 28, N 71b </a:t>
            </a:r>
            <a:r>
              <a:rPr lang="en-US" dirty="0" smtClean="0"/>
              <a:t>;</a:t>
            </a:r>
          </a:p>
          <a:p>
            <a:pPr marL="0" indent="0">
              <a:buNone/>
            </a:pPr>
            <a:r>
              <a:rPr lang="en-US" dirty="0"/>
              <a:t> </a:t>
            </a:r>
            <a:r>
              <a:rPr lang="en-US" dirty="0" smtClean="0"/>
              <a:t>             </a:t>
            </a:r>
            <a:r>
              <a:rPr lang="en-US" dirty="0" err="1" smtClean="0"/>
              <a:t>Fantaisie</a:t>
            </a:r>
            <a:r>
              <a:rPr lang="en-US" dirty="0" smtClean="0"/>
              <a:t> </a:t>
            </a:r>
            <a:r>
              <a:rPr lang="en-US" dirty="0"/>
              <a:t>pour piano et </a:t>
            </a:r>
            <a:r>
              <a:rPr lang="en-US" dirty="0" err="1"/>
              <a:t>orchestre</a:t>
            </a:r>
            <a:r>
              <a:rPr lang="en-US" dirty="0"/>
              <a:t>, op. 111, N 184b ; Concerto pour </a:t>
            </a:r>
            <a:r>
              <a:rPr lang="en-US" dirty="0" err="1"/>
              <a:t>violon</a:t>
            </a:r>
            <a:r>
              <a:rPr lang="en-US" dirty="0"/>
              <a:t> et </a:t>
            </a:r>
            <a:r>
              <a:rPr lang="en-US" dirty="0" err="1"/>
              <a:t>orchestre</a:t>
            </a:r>
            <a:r>
              <a:rPr lang="en-US" dirty="0"/>
              <a:t>, op. 14, N 47 </a:t>
            </a:r>
            <a:r>
              <a:rPr lang="en-US" dirty="0" smtClean="0"/>
              <a:t>/</a:t>
            </a:r>
          </a:p>
          <a:p>
            <a:pPr marL="0" indent="0">
              <a:buNone/>
            </a:pPr>
            <a:r>
              <a:rPr lang="en-US" dirty="0"/>
              <a:t> </a:t>
            </a:r>
            <a:r>
              <a:rPr lang="en-US" dirty="0" smtClean="0"/>
              <a:t>             $c </a:t>
            </a:r>
            <a:r>
              <a:rPr lang="en-US" dirty="0"/>
              <a:t>Gabriel Fauré ; </a:t>
            </a:r>
            <a:r>
              <a:rPr lang="en-US" dirty="0" err="1"/>
              <a:t>éditées</a:t>
            </a:r>
            <a:r>
              <a:rPr lang="en-US" dirty="0"/>
              <a:t> par Peter </a:t>
            </a:r>
            <a:r>
              <a:rPr lang="en-US" dirty="0" err="1"/>
              <a:t>Jost</a:t>
            </a:r>
            <a:r>
              <a:rPr lang="en-US" dirty="0" smtClean="0"/>
              <a:t>.</a:t>
            </a:r>
          </a:p>
          <a:p>
            <a:pPr marL="0" indent="0">
              <a:buNone/>
            </a:pPr>
            <a:r>
              <a:rPr lang="fr-FR" dirty="0" smtClean="0"/>
              <a:t>300 __  1 </a:t>
            </a:r>
            <a:r>
              <a:rPr lang="fr-FR" dirty="0"/>
              <a:t>score (lxii, 278 pages) : facsimiles ; </a:t>
            </a:r>
            <a:r>
              <a:rPr lang="fr-FR" dirty="0" smtClean="0"/>
              <a:t>$c </a:t>
            </a:r>
            <a:r>
              <a:rPr lang="fr-FR" dirty="0"/>
              <a:t>33 cm</a:t>
            </a:r>
            <a:r>
              <a:rPr lang="fr-FR" dirty="0" smtClean="0"/>
              <a:t>.</a:t>
            </a:r>
          </a:p>
          <a:p>
            <a:pPr marL="0" indent="0">
              <a:buNone/>
            </a:pPr>
            <a:r>
              <a:rPr lang="fr-FR" dirty="0" smtClean="0"/>
              <a:t>500 __  </a:t>
            </a:r>
            <a:r>
              <a:rPr lang="en-US" dirty="0" smtClean="0"/>
              <a:t>The </a:t>
            </a:r>
            <a:r>
              <a:rPr lang="en-US" dirty="0"/>
              <a:t>1st and 4th works originally for violin and piano; the 3rd work originally for cello and piano</a:t>
            </a:r>
            <a:r>
              <a:rPr lang="en-US" dirty="0" smtClean="0"/>
              <a:t>.</a:t>
            </a:r>
          </a:p>
          <a:p>
            <a:pPr marL="0" indent="0">
              <a:buNone/>
            </a:pPr>
            <a:r>
              <a:rPr lang="en-US" dirty="0"/>
              <a:t>650 </a:t>
            </a:r>
            <a:r>
              <a:rPr lang="en-US" dirty="0" smtClean="0"/>
              <a:t>_0  Violin </a:t>
            </a:r>
            <a:r>
              <a:rPr lang="en-US" dirty="0"/>
              <a:t>with orchestra, Arranged </a:t>
            </a:r>
            <a:r>
              <a:rPr lang="en-US" dirty="0" smtClean="0"/>
              <a:t>$v </a:t>
            </a:r>
            <a:r>
              <a:rPr lang="en-US" dirty="0"/>
              <a:t>Scores.</a:t>
            </a:r>
          </a:p>
          <a:p>
            <a:pPr marL="0" indent="0">
              <a:buNone/>
            </a:pPr>
            <a:r>
              <a:rPr lang="en-US" dirty="0"/>
              <a:t>650 </a:t>
            </a:r>
            <a:r>
              <a:rPr lang="en-US" dirty="0" smtClean="0"/>
              <a:t>_0  Ballades </a:t>
            </a:r>
            <a:r>
              <a:rPr lang="en-US" dirty="0"/>
              <a:t>(Instrumental music) </a:t>
            </a:r>
            <a:r>
              <a:rPr lang="en-US" dirty="0" smtClean="0"/>
              <a:t>$v </a:t>
            </a:r>
            <a:r>
              <a:rPr lang="en-US" dirty="0"/>
              <a:t>Scores.</a:t>
            </a:r>
          </a:p>
          <a:p>
            <a:pPr marL="0" indent="0">
              <a:buNone/>
            </a:pPr>
            <a:r>
              <a:rPr lang="en-US" dirty="0"/>
              <a:t>650 </a:t>
            </a:r>
            <a:r>
              <a:rPr lang="en-US" dirty="0" smtClean="0"/>
              <a:t>_0  Piano </a:t>
            </a:r>
            <a:r>
              <a:rPr lang="en-US" dirty="0"/>
              <a:t>with orchestra </a:t>
            </a:r>
            <a:r>
              <a:rPr lang="en-US" dirty="0" smtClean="0"/>
              <a:t>$v </a:t>
            </a:r>
            <a:r>
              <a:rPr lang="en-US" dirty="0"/>
              <a:t>Scores.</a:t>
            </a:r>
          </a:p>
          <a:p>
            <a:pPr marL="0" indent="0">
              <a:buNone/>
            </a:pPr>
            <a:r>
              <a:rPr lang="en-US" dirty="0"/>
              <a:t>650 </a:t>
            </a:r>
            <a:r>
              <a:rPr lang="en-US" dirty="0" smtClean="0"/>
              <a:t>_0  Cello </a:t>
            </a:r>
            <a:r>
              <a:rPr lang="en-US" dirty="0"/>
              <a:t>with orchestra, Arranged </a:t>
            </a:r>
            <a:r>
              <a:rPr lang="en-US" dirty="0" smtClean="0"/>
              <a:t>$v </a:t>
            </a:r>
            <a:r>
              <a:rPr lang="en-US" dirty="0"/>
              <a:t>Scores.</a:t>
            </a:r>
          </a:p>
          <a:p>
            <a:pPr marL="0" indent="0">
              <a:buNone/>
            </a:pPr>
            <a:r>
              <a:rPr lang="en-US" dirty="0"/>
              <a:t>650 </a:t>
            </a:r>
            <a:r>
              <a:rPr lang="en-US" dirty="0" smtClean="0"/>
              <a:t>_0  Concertos </a:t>
            </a:r>
            <a:r>
              <a:rPr lang="en-US" dirty="0"/>
              <a:t>(Violin) </a:t>
            </a:r>
            <a:r>
              <a:rPr lang="en-US" dirty="0" smtClean="0"/>
              <a:t>$v </a:t>
            </a:r>
            <a:r>
              <a:rPr lang="en-US" dirty="0"/>
              <a:t>Scores.</a:t>
            </a:r>
          </a:p>
          <a:p>
            <a:pPr marL="0" indent="0">
              <a:buNone/>
            </a:pPr>
            <a:r>
              <a:rPr lang="en-US" dirty="0">
                <a:solidFill>
                  <a:srgbClr val="FF0000"/>
                </a:solidFill>
              </a:rPr>
              <a:t>655 </a:t>
            </a:r>
            <a:r>
              <a:rPr lang="en-US" dirty="0" smtClean="0">
                <a:solidFill>
                  <a:srgbClr val="FF0000"/>
                </a:solidFill>
              </a:rPr>
              <a:t>_7  Art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1st, 3rd-4th works: </a:t>
            </a:r>
            <a:r>
              <a:rPr lang="en-US" dirty="0" smtClean="0">
                <a:solidFill>
                  <a:srgbClr val="FF0000"/>
                </a:solidFill>
              </a:rPr>
              <a:t>$a </a:t>
            </a:r>
            <a:r>
              <a:rPr lang="en-US" dirty="0">
                <a:solidFill>
                  <a:srgbClr val="FF0000"/>
                </a:solidFill>
              </a:rPr>
              <a:t>Arrangements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2nd work: </a:t>
            </a:r>
            <a:r>
              <a:rPr lang="en-US" dirty="0" smtClean="0">
                <a:solidFill>
                  <a:srgbClr val="FF0000"/>
                </a:solidFill>
              </a:rPr>
              <a:t>$a </a:t>
            </a:r>
            <a:r>
              <a:rPr lang="en-US" dirty="0">
                <a:solidFill>
                  <a:srgbClr val="FF0000"/>
                </a:solidFill>
              </a:rPr>
              <a:t>Ballades (Instrumental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6th work: </a:t>
            </a:r>
            <a:r>
              <a:rPr lang="en-US" dirty="0" smtClean="0">
                <a:solidFill>
                  <a:srgbClr val="FF0000"/>
                </a:solidFill>
              </a:rPr>
              <a:t>$a </a:t>
            </a:r>
            <a:r>
              <a:rPr lang="en-US" dirty="0">
                <a:solidFill>
                  <a:srgbClr val="FF0000"/>
                </a:solidFill>
              </a:rPr>
              <a:t>Concertos.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668" y="3549580"/>
            <a:ext cx="1920240" cy="288036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150</a:t>
            </a:fld>
            <a:endParaRPr lang="en-US"/>
          </a:p>
        </p:txBody>
      </p:sp>
    </p:spTree>
    <p:extLst>
      <p:ext uri="{BB962C8B-B14F-4D97-AF65-F5344CB8AC3E}">
        <p14:creationId xmlns:p14="http://schemas.microsoft.com/office/powerpoint/2010/main" val="27381274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743578"/>
            <a:ext cx="11384783" cy="6114422"/>
          </a:xfrm>
        </p:spPr>
        <p:txBody>
          <a:bodyPr>
            <a:normAutofit/>
          </a:bodyPr>
          <a:lstStyle/>
          <a:p>
            <a:pPr marL="0" indent="0">
              <a:buNone/>
            </a:pPr>
            <a:r>
              <a:rPr lang="en-US" sz="2600" dirty="0" smtClean="0"/>
              <a:t>245 00  Lady </a:t>
            </a:r>
            <a:r>
              <a:rPr lang="en-US" sz="2600" dirty="0"/>
              <a:t>Gaga saga : </a:t>
            </a:r>
            <a:r>
              <a:rPr lang="en-US" sz="2600" dirty="0" smtClean="0"/>
              <a:t>$b </a:t>
            </a:r>
            <a:r>
              <a:rPr lang="en-US" sz="2600" dirty="0"/>
              <a:t>bassoon quartet medley.</a:t>
            </a:r>
          </a:p>
          <a:p>
            <a:pPr marL="0" indent="0">
              <a:buNone/>
            </a:pPr>
            <a:r>
              <a:rPr lang="en-US" sz="2600" dirty="0" smtClean="0"/>
              <a:t>300 __  1 </a:t>
            </a:r>
            <a:r>
              <a:rPr lang="en-US" sz="2600" dirty="0"/>
              <a:t>score (8 pages) + 4 parts ; </a:t>
            </a:r>
            <a:r>
              <a:rPr lang="en-US" sz="2600" dirty="0" smtClean="0"/>
              <a:t>$c </a:t>
            </a:r>
            <a:r>
              <a:rPr lang="en-US" sz="2600" dirty="0"/>
              <a:t>28 </a:t>
            </a:r>
            <a:r>
              <a:rPr lang="en-US" sz="2600" dirty="0" smtClean="0"/>
              <a:t>cm.</a:t>
            </a:r>
          </a:p>
          <a:p>
            <a:pPr marL="0" indent="0">
              <a:buNone/>
            </a:pPr>
            <a:r>
              <a:rPr lang="en-US" sz="2600" dirty="0"/>
              <a:t>348 </a:t>
            </a:r>
            <a:r>
              <a:rPr lang="en-US" sz="2600" dirty="0" smtClean="0"/>
              <a:t>__  score $a </a:t>
            </a:r>
            <a:r>
              <a:rPr lang="en-US" sz="2600" dirty="0"/>
              <a:t>part </a:t>
            </a:r>
            <a:r>
              <a:rPr lang="en-US" sz="2600" dirty="0" smtClean="0"/>
              <a:t>$2 </a:t>
            </a:r>
            <a:r>
              <a:rPr lang="en-US" sz="2600" dirty="0" err="1" smtClean="0"/>
              <a:t>rdafnm</a:t>
            </a:r>
            <a:endParaRPr lang="en-US" sz="2600" dirty="0" smtClean="0"/>
          </a:p>
          <a:p>
            <a:pPr marL="0" indent="0">
              <a:buNone/>
            </a:pPr>
            <a:r>
              <a:rPr lang="en-US" sz="2600" dirty="0"/>
              <a:t>500 __ </a:t>
            </a:r>
            <a:r>
              <a:rPr lang="en-US" sz="2600" dirty="0" smtClean="0"/>
              <a:t> A </a:t>
            </a:r>
            <a:r>
              <a:rPr lang="en-US" sz="2600" dirty="0"/>
              <a:t>medley of songs made famous by Lady Gaga, including "</a:t>
            </a:r>
            <a:r>
              <a:rPr lang="en-US" sz="2600" dirty="0" smtClean="0"/>
              <a:t>Telephone,”</a:t>
            </a:r>
          </a:p>
          <a:p>
            <a:pPr marL="0" indent="0">
              <a:buNone/>
            </a:pPr>
            <a:r>
              <a:rPr lang="en-US" sz="2600" dirty="0"/>
              <a:t> </a:t>
            </a:r>
            <a:r>
              <a:rPr lang="en-US" sz="2600" dirty="0" smtClean="0"/>
              <a:t>             "</a:t>
            </a:r>
            <a:r>
              <a:rPr lang="en-US" sz="2600" dirty="0"/>
              <a:t>Poker </a:t>
            </a:r>
            <a:r>
              <a:rPr lang="en-US" sz="2600" dirty="0" smtClean="0"/>
              <a:t>face," </a:t>
            </a:r>
            <a:r>
              <a:rPr lang="en-US" sz="2600" dirty="0"/>
              <a:t>and "Bad </a:t>
            </a:r>
            <a:r>
              <a:rPr lang="en-US" sz="2600" dirty="0" smtClean="0"/>
              <a:t>romance," </a:t>
            </a:r>
            <a:r>
              <a:rPr lang="en-US" sz="2600" dirty="0"/>
              <a:t>arranged for bassoon quartet.</a:t>
            </a:r>
          </a:p>
          <a:p>
            <a:pPr marL="0" indent="0">
              <a:buNone/>
            </a:pPr>
            <a:r>
              <a:rPr lang="en-US" sz="2600" dirty="0"/>
              <a:t>650 </a:t>
            </a:r>
            <a:r>
              <a:rPr lang="en-US" sz="2600" dirty="0" smtClean="0"/>
              <a:t>_0  Woodwind </a:t>
            </a:r>
            <a:r>
              <a:rPr lang="en-US" sz="2600" dirty="0"/>
              <a:t>quartets (Bassoons (4)), Arranged </a:t>
            </a:r>
            <a:r>
              <a:rPr lang="en-US" sz="2600" dirty="0" smtClean="0"/>
              <a:t>$v </a:t>
            </a:r>
            <a:r>
              <a:rPr lang="en-US" sz="2600" dirty="0"/>
              <a:t>Scores and parts.</a:t>
            </a:r>
          </a:p>
          <a:p>
            <a:pPr marL="0" indent="0">
              <a:buNone/>
            </a:pPr>
            <a:r>
              <a:rPr lang="en-US" sz="2600" dirty="0">
                <a:solidFill>
                  <a:srgbClr val="FF0000"/>
                </a:solidFill>
              </a:rPr>
              <a:t>655 </a:t>
            </a:r>
            <a:r>
              <a:rPr lang="en-US" sz="2600" dirty="0" smtClean="0">
                <a:solidFill>
                  <a:srgbClr val="FF0000"/>
                </a:solidFill>
              </a:rPr>
              <a:t>_7  Popular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Chamber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smtClean="0">
                <a:solidFill>
                  <a:srgbClr val="FF0000"/>
                </a:solidFill>
              </a:rPr>
              <a:t>655 _7  Medleys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Arrangements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Scores</a:t>
            </a:r>
            <a:r>
              <a:rPr lang="en-US" sz="2600" dirty="0">
                <a:solidFill>
                  <a:srgbClr val="FF0000"/>
                </a:solidFill>
              </a:rPr>
              <a:t>.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Parts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730" y="3642970"/>
            <a:ext cx="2468880" cy="321503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151</a:t>
            </a:fld>
            <a:endParaRPr lang="en-US"/>
          </a:p>
        </p:txBody>
      </p:sp>
    </p:spTree>
    <p:extLst>
      <p:ext uri="{BB962C8B-B14F-4D97-AF65-F5344CB8AC3E}">
        <p14:creationId xmlns:p14="http://schemas.microsoft.com/office/powerpoint/2010/main" val="32721558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Cartographic Materials</a:t>
            </a:r>
            <a:endParaRPr lang="en-US" dirty="0"/>
          </a:p>
        </p:txBody>
      </p:sp>
      <p:sp>
        <p:nvSpPr>
          <p:cNvPr id="3" name="Content Placeholder 2"/>
          <p:cNvSpPr>
            <a:spLocks noGrp="1"/>
          </p:cNvSpPr>
          <p:nvPr>
            <p:ph idx="1"/>
          </p:nvPr>
        </p:nvSpPr>
        <p:spPr>
          <a:xfrm>
            <a:off x="838200" y="1825624"/>
            <a:ext cx="10515600" cy="4756045"/>
          </a:xfrm>
        </p:spPr>
        <p:txBody>
          <a:bodyPr>
            <a:normAutofit/>
          </a:bodyPr>
          <a:lstStyle/>
          <a:p>
            <a:r>
              <a:rPr lang="en-US" dirty="0" smtClean="0"/>
              <a:t>LCGFT Manual: No separate instruction sheet for these materials</a:t>
            </a:r>
          </a:p>
          <a:p>
            <a:r>
              <a:rPr lang="en-US" i="1" dirty="0"/>
              <a:t>Cartographic Resources </a:t>
            </a:r>
            <a:r>
              <a:rPr lang="en-US" i="1" dirty="0" smtClean="0"/>
              <a:t>Manual</a:t>
            </a:r>
            <a:r>
              <a:rPr lang="en-US" dirty="0" smtClean="0"/>
              <a:t> (2016) available through Cataloger’s Desktop</a:t>
            </a:r>
          </a:p>
          <a:p>
            <a:pPr lvl="1"/>
            <a:r>
              <a:rPr lang="en-US" dirty="0" smtClean="0"/>
              <a:t>Replaces LC’s </a:t>
            </a:r>
            <a:r>
              <a:rPr lang="en-US" i="1" dirty="0"/>
              <a:t>Map Cataloging </a:t>
            </a:r>
            <a:r>
              <a:rPr lang="en-US" i="1" dirty="0" smtClean="0"/>
              <a:t>Manual</a:t>
            </a:r>
          </a:p>
          <a:p>
            <a:pPr lvl="1"/>
            <a:r>
              <a:rPr lang="en-US" dirty="0" smtClean="0"/>
              <a:t>Chapter 4.</a:t>
            </a:r>
            <a:r>
              <a:rPr lang="en-US" i="1" dirty="0" smtClean="0"/>
              <a:t> </a:t>
            </a:r>
            <a:r>
              <a:rPr lang="en-US" dirty="0"/>
              <a:t>Subject </a:t>
            </a:r>
            <a:r>
              <a:rPr lang="en-US" dirty="0" smtClean="0"/>
              <a:t>Access:</a:t>
            </a:r>
          </a:p>
          <a:p>
            <a:pPr lvl="2"/>
            <a:r>
              <a:rPr lang="en-US" dirty="0"/>
              <a:t>Assign at least one genre form heading for all cartographic materials. Assign a more specific applicable heading or headings in preference to a general one, that is, </a:t>
            </a:r>
            <a:r>
              <a:rPr lang="en-US" b="1" dirty="0"/>
              <a:t>Road maps</a:t>
            </a:r>
            <a:r>
              <a:rPr lang="en-US" dirty="0"/>
              <a:t> rather than </a:t>
            </a:r>
            <a:r>
              <a:rPr lang="en-US" b="1" dirty="0"/>
              <a:t>Maps</a:t>
            </a:r>
            <a:r>
              <a:rPr lang="en-US" i="1" dirty="0" smtClean="0"/>
              <a:t>.</a:t>
            </a:r>
          </a:p>
          <a:p>
            <a:pPr lvl="2"/>
            <a:r>
              <a:rPr lang="en-US" dirty="0"/>
              <a:t>There is no set order for genre form headings for maps. </a:t>
            </a:r>
            <a:endParaRPr lang="en-US" dirty="0" smtClean="0"/>
          </a:p>
          <a:p>
            <a:pPr lvl="2"/>
            <a:r>
              <a:rPr lang="en-US" dirty="0"/>
              <a:t>However, for other cartographic materials, the first heading should be specific to the medium, such as </a:t>
            </a:r>
            <a:r>
              <a:rPr lang="en-US" b="1" dirty="0"/>
              <a:t>Atlases</a:t>
            </a:r>
            <a:r>
              <a:rPr lang="en-US" i="1" dirty="0"/>
              <a:t>, </a:t>
            </a:r>
            <a:r>
              <a:rPr lang="en-US" b="1" dirty="0"/>
              <a:t>World atlases</a:t>
            </a:r>
            <a:r>
              <a:rPr lang="en-US" i="1" dirty="0"/>
              <a:t>, </a:t>
            </a:r>
            <a:r>
              <a:rPr lang="en-US" b="1" dirty="0"/>
              <a:t>Globes</a:t>
            </a:r>
            <a:r>
              <a:rPr lang="en-US" i="1" dirty="0"/>
              <a:t>,</a:t>
            </a:r>
            <a:r>
              <a:rPr lang="en-US" dirty="0"/>
              <a:t> or </a:t>
            </a:r>
            <a:r>
              <a:rPr lang="en-US" b="1" dirty="0"/>
              <a:t>Relief models</a:t>
            </a:r>
            <a:r>
              <a:rPr lang="en-US" dirty="0"/>
              <a:t>. This heading can then be followed, in no set order, by any another headings that apply, such as </a:t>
            </a:r>
            <a:r>
              <a:rPr lang="en-US" b="1" dirty="0"/>
              <a:t>Physical maps </a:t>
            </a:r>
            <a:r>
              <a:rPr lang="en-US" dirty="0"/>
              <a:t>or </a:t>
            </a:r>
            <a:r>
              <a:rPr lang="en-US" b="1" dirty="0"/>
              <a:t>Road maps</a:t>
            </a:r>
            <a:r>
              <a:rPr lang="en-US" dirty="0"/>
              <a:t>. </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152</a:t>
            </a:fld>
            <a:endParaRPr lang="en-US"/>
          </a:p>
        </p:txBody>
      </p:sp>
    </p:spTree>
    <p:extLst>
      <p:ext uri="{BB962C8B-B14F-4D97-AF65-F5344CB8AC3E}">
        <p14:creationId xmlns:p14="http://schemas.microsoft.com/office/powerpoint/2010/main" val="10291109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8840"/>
          </a:xfrm>
        </p:spPr>
        <p:txBody>
          <a:bodyPr>
            <a:normAutofit fontScale="90000"/>
          </a:bodyPr>
          <a:lstStyle/>
          <a:p>
            <a:r>
              <a:rPr lang="en-US" dirty="0" smtClean="0"/>
              <a:t>Cartographic Materials</a:t>
            </a:r>
            <a:endParaRPr lang="en-US" dirty="0"/>
          </a:p>
        </p:txBody>
      </p:sp>
      <p:sp>
        <p:nvSpPr>
          <p:cNvPr id="3" name="Content Placeholder 2"/>
          <p:cNvSpPr>
            <a:spLocks noGrp="1"/>
          </p:cNvSpPr>
          <p:nvPr>
            <p:ph idx="1"/>
          </p:nvPr>
        </p:nvSpPr>
        <p:spPr>
          <a:xfrm>
            <a:off x="838200" y="1045029"/>
            <a:ext cx="10515600" cy="5812971"/>
          </a:xfrm>
        </p:spPr>
        <p:txBody>
          <a:bodyPr>
            <a:normAutofit/>
          </a:bodyPr>
          <a:lstStyle/>
          <a:p>
            <a:r>
              <a:rPr lang="en-US" i="1" dirty="0" smtClean="0"/>
              <a:t>Cartographic </a:t>
            </a:r>
            <a:r>
              <a:rPr lang="en-US" i="1" dirty="0"/>
              <a:t>Resources </a:t>
            </a:r>
            <a:r>
              <a:rPr lang="en-US" i="1" dirty="0" smtClean="0"/>
              <a:t>Manual</a:t>
            </a:r>
            <a:r>
              <a:rPr lang="en-US" dirty="0" smtClean="0"/>
              <a:t> (2016) available through Cataloger’s Desktop</a:t>
            </a:r>
          </a:p>
          <a:p>
            <a:pPr lvl="1"/>
            <a:r>
              <a:rPr lang="en-US" dirty="0" smtClean="0"/>
              <a:t>Chapter 4.</a:t>
            </a:r>
            <a:r>
              <a:rPr lang="en-US" i="1" dirty="0" smtClean="0"/>
              <a:t> </a:t>
            </a:r>
            <a:r>
              <a:rPr lang="en-US" dirty="0"/>
              <a:t>Subject </a:t>
            </a:r>
            <a:r>
              <a:rPr lang="en-US" dirty="0" smtClean="0"/>
              <a:t>Access:</a:t>
            </a:r>
          </a:p>
          <a:p>
            <a:pPr lvl="2"/>
            <a:r>
              <a:rPr lang="en-US" dirty="0"/>
              <a:t>A subsidiary map mentioned in a title, subtitle, or cover, even if not indexed, frequently receives a subject or </a:t>
            </a:r>
            <a:r>
              <a:rPr lang="en-US" dirty="0" smtClean="0"/>
              <a:t>genre/form</a:t>
            </a:r>
            <a:r>
              <a:rPr lang="en-US" dirty="0"/>
              <a:t> tracing depending on prominence, detail, typography, or other factors</a:t>
            </a:r>
            <a:r>
              <a:rPr lang="en-US" dirty="0" smtClean="0"/>
              <a:t>.</a:t>
            </a:r>
          </a:p>
          <a:p>
            <a:pPr lvl="2"/>
            <a:r>
              <a:rPr lang="en-US" dirty="0"/>
              <a:t>Subsidiary maps, especially insets, which portray a specific subject frequently receive subject or </a:t>
            </a:r>
            <a:r>
              <a:rPr lang="en-US" dirty="0" smtClean="0"/>
              <a:t>genre/form </a:t>
            </a:r>
            <a:r>
              <a:rPr lang="en-US" dirty="0"/>
              <a:t>tracings, whether or not they are </a:t>
            </a:r>
            <a:r>
              <a:rPr lang="en-US" dirty="0" smtClean="0"/>
              <a:t>indexed.</a:t>
            </a:r>
          </a:p>
          <a:p>
            <a:pPr lvl="2"/>
            <a:r>
              <a:rPr lang="en-US" dirty="0" smtClean="0"/>
              <a:t>The genre/form </a:t>
            </a:r>
            <a:r>
              <a:rPr lang="en-US" dirty="0"/>
              <a:t>headings </a:t>
            </a:r>
            <a:r>
              <a:rPr lang="en-US" b="1" dirty="0"/>
              <a:t>Maps</a:t>
            </a:r>
            <a:r>
              <a:rPr lang="en-US" dirty="0"/>
              <a:t>, </a:t>
            </a:r>
            <a:r>
              <a:rPr lang="en-US" b="1" dirty="0"/>
              <a:t>Tourist maps</a:t>
            </a:r>
            <a:r>
              <a:rPr lang="en-US" dirty="0"/>
              <a:t>, and </a:t>
            </a:r>
            <a:r>
              <a:rPr lang="en-US" b="1" dirty="0"/>
              <a:t>Road maps</a:t>
            </a:r>
            <a:r>
              <a:rPr lang="en-US" dirty="0"/>
              <a:t> are all considered general headings, and the maps to which they apply are considered general </a:t>
            </a:r>
            <a:r>
              <a:rPr lang="en-US" dirty="0" smtClean="0"/>
              <a:t>maps</a:t>
            </a:r>
            <a:r>
              <a:rPr lang="en-US" dirty="0"/>
              <a:t>. The use of two of the three general headings on the same work should be explained by the title, alternate title, series, or overall publishers’ intent, often clarified by a shows note</a:t>
            </a:r>
            <a:r>
              <a:rPr lang="en-US" dirty="0" smtClean="0"/>
              <a:t>.</a:t>
            </a:r>
          </a:p>
          <a:p>
            <a:pPr marL="0" indent="0">
              <a:buNone/>
            </a:pPr>
            <a:r>
              <a:rPr lang="en-US" dirty="0" smtClean="0"/>
              <a:t>	   </a:t>
            </a:r>
            <a:r>
              <a:rPr lang="en-US" sz="1800" dirty="0" smtClean="0"/>
              <a:t>Title</a:t>
            </a:r>
            <a:r>
              <a:rPr lang="en-US" sz="1800" dirty="0"/>
              <a:t>: Tourist map of Britain</a:t>
            </a:r>
            <a:r>
              <a:rPr lang="en-US" sz="1800" dirty="0" smtClean="0"/>
              <a:t>.		</a:t>
            </a:r>
            <a:r>
              <a:rPr lang="en-US" sz="1800" dirty="0"/>
              <a:t>Title: Tourist road map of Britain.</a:t>
            </a:r>
          </a:p>
          <a:p>
            <a:pPr marL="0" indent="0">
              <a:buNone/>
            </a:pPr>
            <a:r>
              <a:rPr lang="en-US" sz="1800" dirty="0" smtClean="0"/>
              <a:t>	     Subject </a:t>
            </a:r>
            <a:r>
              <a:rPr lang="en-US" sz="1800" dirty="0"/>
              <a:t>heading: Great </a:t>
            </a:r>
            <a:r>
              <a:rPr lang="en-US" sz="1800" dirty="0" smtClean="0"/>
              <a:t>Britain--Maps</a:t>
            </a:r>
            <a:r>
              <a:rPr lang="en-US" sz="1800" dirty="0"/>
              <a:t>. 	Subject headings: Great </a:t>
            </a:r>
            <a:r>
              <a:rPr lang="en-US" sz="1800" dirty="0" smtClean="0"/>
              <a:t>Britain--Maps</a:t>
            </a:r>
            <a:r>
              <a:rPr lang="en-US" sz="1800" dirty="0"/>
              <a:t>.</a:t>
            </a:r>
          </a:p>
          <a:p>
            <a:pPr marL="0" indent="0">
              <a:buNone/>
            </a:pPr>
            <a:r>
              <a:rPr lang="en-US" sz="1800" dirty="0" smtClean="0"/>
              <a:t>	     Genre/form </a:t>
            </a:r>
            <a:r>
              <a:rPr lang="en-US" sz="1800" dirty="0"/>
              <a:t>heading: </a:t>
            </a:r>
            <a:r>
              <a:rPr lang="en-US" sz="1800" b="1" dirty="0"/>
              <a:t>Tourist maps</a:t>
            </a:r>
            <a:r>
              <a:rPr lang="en-US" sz="1800" b="1" dirty="0" smtClean="0"/>
              <a:t>.			               </a:t>
            </a:r>
            <a:r>
              <a:rPr lang="en-US" sz="1800" dirty="0" smtClean="0"/>
              <a:t>Roads--Great Britain--Maps.</a:t>
            </a:r>
          </a:p>
          <a:p>
            <a:pPr marL="0" indent="0">
              <a:buNone/>
            </a:pPr>
            <a:r>
              <a:rPr lang="en-US" sz="1800" dirty="0"/>
              <a:t>	</a:t>
            </a:r>
            <a:r>
              <a:rPr lang="en-US" sz="1800" dirty="0" smtClean="0"/>
              <a:t>					Genre/form </a:t>
            </a:r>
            <a:r>
              <a:rPr lang="en-US" sz="1800" dirty="0"/>
              <a:t>headings: </a:t>
            </a:r>
            <a:r>
              <a:rPr lang="en-US" sz="1800" b="1" dirty="0"/>
              <a:t>Tourist maps</a:t>
            </a:r>
            <a:r>
              <a:rPr lang="en-US" sz="1800" dirty="0"/>
              <a:t>; </a:t>
            </a:r>
            <a:r>
              <a:rPr lang="en-US" sz="1800" b="1" dirty="0"/>
              <a:t>Road maps</a:t>
            </a:r>
          </a:p>
          <a:p>
            <a:pPr marL="914400" lvl="2"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153</a:t>
            </a:fld>
            <a:endParaRPr lang="en-US"/>
          </a:p>
        </p:txBody>
      </p:sp>
    </p:spTree>
    <p:extLst>
      <p:ext uri="{BB962C8B-B14F-4D97-AF65-F5344CB8AC3E}">
        <p14:creationId xmlns:p14="http://schemas.microsoft.com/office/powerpoint/2010/main" val="892240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a:t>
            </a:r>
            <a:r>
              <a:rPr lang="en-US" dirty="0" err="1" smtClean="0"/>
              <a:t>Replogle</a:t>
            </a:r>
            <a:r>
              <a:rPr lang="en-US" dirty="0" smtClean="0"/>
              <a:t> Globes, $e cartographer.</a:t>
            </a:r>
            <a:endParaRPr lang="en-US" dirty="0"/>
          </a:p>
          <a:p>
            <a:pPr marL="0" indent="0">
              <a:buNone/>
            </a:pPr>
            <a:r>
              <a:rPr lang="en-US" dirty="0" smtClean="0"/>
              <a:t>245 10  </a:t>
            </a:r>
            <a:r>
              <a:rPr lang="en-US" dirty="0" err="1" smtClean="0"/>
              <a:t>Replogle</a:t>
            </a:r>
            <a:r>
              <a:rPr lang="en-US" dirty="0" smtClean="0"/>
              <a:t> </a:t>
            </a:r>
            <a:r>
              <a:rPr lang="en-US" dirty="0"/>
              <a:t>world nation series 12 inch diameter globe / </a:t>
            </a:r>
            <a:r>
              <a:rPr lang="en-US" dirty="0" smtClean="0"/>
              <a:t>$c LeRoy</a:t>
            </a:r>
          </a:p>
          <a:p>
            <a:pPr marL="0" indent="0">
              <a:buNone/>
            </a:pPr>
            <a:r>
              <a:rPr lang="en-US" dirty="0"/>
              <a:t>	</a:t>
            </a:r>
            <a:r>
              <a:rPr lang="en-US" dirty="0" smtClean="0"/>
              <a:t>  M</a:t>
            </a:r>
            <a:r>
              <a:rPr lang="en-US" dirty="0"/>
              <a:t>. </a:t>
            </a:r>
            <a:r>
              <a:rPr lang="en-US" dirty="0" err="1"/>
              <a:t>Tolman</a:t>
            </a:r>
            <a:r>
              <a:rPr lang="en-US" dirty="0"/>
              <a:t>, chief cartographer ; Terrence E. Donovan, cartographer.</a:t>
            </a:r>
          </a:p>
          <a:p>
            <a:pPr marL="0" indent="0">
              <a:buNone/>
            </a:pPr>
            <a:r>
              <a:rPr lang="en-US" dirty="0"/>
              <a:t>255 </a:t>
            </a:r>
            <a:r>
              <a:rPr lang="en-US" dirty="0" smtClean="0"/>
              <a:t>__  Scale </a:t>
            </a:r>
            <a:r>
              <a:rPr lang="en-US" dirty="0"/>
              <a:t>1:41,849,600. 660 miles per in. </a:t>
            </a:r>
            <a:r>
              <a:rPr lang="en-US" dirty="0" smtClean="0"/>
              <a:t>$c </a:t>
            </a:r>
            <a:r>
              <a:rPr lang="en-US" dirty="0"/>
              <a:t>(W 180°--E 180°/N 90°--</a:t>
            </a:r>
            <a:r>
              <a:rPr lang="en-US" dirty="0" smtClean="0"/>
              <a:t>S</a:t>
            </a:r>
          </a:p>
          <a:p>
            <a:pPr marL="0" indent="0">
              <a:buNone/>
            </a:pPr>
            <a:r>
              <a:rPr lang="en-US" dirty="0"/>
              <a:t>	</a:t>
            </a:r>
            <a:r>
              <a:rPr lang="en-US" dirty="0" smtClean="0"/>
              <a:t>  90</a:t>
            </a:r>
            <a:r>
              <a:rPr lang="en-US" dirty="0"/>
              <a:t>°).</a:t>
            </a:r>
          </a:p>
          <a:p>
            <a:pPr marL="514350" indent="-514350">
              <a:buAutoNum type="arabicPlain" startAt="300"/>
            </a:pPr>
            <a:r>
              <a:rPr lang="en-US" dirty="0" smtClean="0"/>
              <a:t> __  1 </a:t>
            </a:r>
            <a:r>
              <a:rPr lang="en-US" dirty="0"/>
              <a:t>globe : </a:t>
            </a:r>
            <a:r>
              <a:rPr lang="en-US" dirty="0" smtClean="0"/>
              <a:t>$b </a:t>
            </a:r>
            <a:r>
              <a:rPr lang="en-US" dirty="0"/>
              <a:t>color, plastic coated paper gores over plastic core</a:t>
            </a:r>
            <a:r>
              <a:rPr lang="en-US" dirty="0" smtClean="0"/>
              <a:t>,</a:t>
            </a:r>
          </a:p>
          <a:p>
            <a:pPr marL="0" indent="0">
              <a:buNone/>
            </a:pPr>
            <a:r>
              <a:rPr lang="en-US" dirty="0"/>
              <a:t>	</a:t>
            </a:r>
            <a:r>
              <a:rPr lang="en-US" dirty="0" smtClean="0"/>
              <a:t>  mounted </a:t>
            </a:r>
            <a:r>
              <a:rPr lang="en-US" dirty="0"/>
              <a:t>on spindle crowned by a plastic </a:t>
            </a:r>
            <a:r>
              <a:rPr lang="en-US" dirty="0" err="1"/>
              <a:t>clockface</a:t>
            </a:r>
            <a:r>
              <a:rPr lang="en-US" dirty="0"/>
              <a:t>, in a </a:t>
            </a:r>
            <a:r>
              <a:rPr lang="en-US" dirty="0" smtClean="0"/>
              <a:t>metal</a:t>
            </a:r>
          </a:p>
          <a:p>
            <a:pPr marL="0" indent="0">
              <a:buNone/>
            </a:pPr>
            <a:r>
              <a:rPr lang="en-US" dirty="0"/>
              <a:t>	</a:t>
            </a:r>
            <a:r>
              <a:rPr lang="en-US" dirty="0" smtClean="0"/>
              <a:t>  meridian </a:t>
            </a:r>
            <a:r>
              <a:rPr lang="en-US" dirty="0"/>
              <a:t>half circle, on metal base ; </a:t>
            </a:r>
            <a:r>
              <a:rPr lang="en-US" dirty="0" smtClean="0"/>
              <a:t>$c </a:t>
            </a:r>
            <a:r>
              <a:rPr lang="en-US" dirty="0"/>
              <a:t>31 cm in </a:t>
            </a:r>
            <a:r>
              <a:rPr lang="en-US" dirty="0" smtClean="0"/>
              <a:t>diameter</a:t>
            </a:r>
          </a:p>
          <a:p>
            <a:pPr marL="0" indent="0">
              <a:buNone/>
            </a:pPr>
            <a:r>
              <a:rPr lang="en-US" dirty="0"/>
              <a:t>500 __ </a:t>
            </a:r>
            <a:r>
              <a:rPr lang="en-US" dirty="0" smtClean="0"/>
              <a:t> Raised </a:t>
            </a:r>
            <a:r>
              <a:rPr lang="en-US" dirty="0"/>
              <a:t>relief globe.</a:t>
            </a:r>
            <a:endParaRPr lang="en-US" dirty="0" smtClean="0"/>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Relief </a:t>
            </a:r>
            <a:r>
              <a:rPr lang="en-US" dirty="0">
                <a:solidFill>
                  <a:srgbClr val="FF0000"/>
                </a:solidFill>
              </a:rPr>
              <a:t>models.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9593296" y="4095940"/>
            <a:ext cx="2288858" cy="276206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154</a:t>
            </a:fld>
            <a:endParaRPr lang="en-US"/>
          </a:p>
        </p:txBody>
      </p:sp>
    </p:spTree>
    <p:extLst>
      <p:ext uri="{BB962C8B-B14F-4D97-AF65-F5344CB8AC3E}">
        <p14:creationId xmlns:p14="http://schemas.microsoft.com/office/powerpoint/2010/main" val="39026268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Real </a:t>
            </a:r>
            <a:r>
              <a:rPr lang="en-US" dirty="0"/>
              <a:t>World Globes, </a:t>
            </a:r>
            <a:r>
              <a:rPr lang="en-US" dirty="0" smtClean="0"/>
              <a:t>$e </a:t>
            </a:r>
            <a:r>
              <a:rPr lang="en-US" dirty="0"/>
              <a:t>cartographer.</a:t>
            </a:r>
          </a:p>
          <a:p>
            <a:pPr marL="0" indent="0">
              <a:buNone/>
            </a:pPr>
            <a:r>
              <a:rPr lang="en-US" dirty="0" smtClean="0"/>
              <a:t>245 10  Geological </a:t>
            </a:r>
            <a:r>
              <a:rPr lang="en-US" dirty="0"/>
              <a:t>globe of the world = </a:t>
            </a:r>
            <a:r>
              <a:rPr lang="en-US" dirty="0" smtClean="0"/>
              <a:t>$b </a:t>
            </a:r>
            <a:r>
              <a:rPr lang="en-US" dirty="0"/>
              <a:t>Globe </a:t>
            </a:r>
            <a:r>
              <a:rPr lang="en-US" dirty="0" err="1"/>
              <a:t>géologique</a:t>
            </a:r>
            <a:r>
              <a:rPr lang="en-US" dirty="0"/>
              <a:t> du monde / </a:t>
            </a:r>
            <a:r>
              <a:rPr lang="en-US" dirty="0" smtClean="0"/>
              <a:t>$c Real</a:t>
            </a:r>
          </a:p>
          <a:p>
            <a:pPr marL="0" indent="0">
              <a:buNone/>
            </a:pPr>
            <a:r>
              <a:rPr lang="en-US" dirty="0"/>
              <a:t>	</a:t>
            </a:r>
            <a:r>
              <a:rPr lang="en-US" dirty="0" smtClean="0"/>
              <a:t>  World </a:t>
            </a:r>
            <a:r>
              <a:rPr lang="en-US" dirty="0"/>
              <a:t>Globes.</a:t>
            </a:r>
          </a:p>
          <a:p>
            <a:pPr marL="0" indent="0">
              <a:buNone/>
            </a:pPr>
            <a:r>
              <a:rPr lang="en-US" dirty="0" smtClean="0"/>
              <a:t>246 31  Globe </a:t>
            </a:r>
            <a:r>
              <a:rPr lang="en-US" dirty="0" err="1"/>
              <a:t>géologique</a:t>
            </a:r>
            <a:r>
              <a:rPr lang="en-US" dirty="0"/>
              <a:t> du monde</a:t>
            </a:r>
          </a:p>
          <a:p>
            <a:pPr marL="0" indent="0">
              <a:buNone/>
            </a:pPr>
            <a:r>
              <a:rPr lang="en-US" dirty="0"/>
              <a:t>255 </a:t>
            </a:r>
            <a:r>
              <a:rPr lang="en-US" dirty="0" smtClean="0"/>
              <a:t>__  Scale </a:t>
            </a:r>
            <a:r>
              <a:rPr lang="en-US" dirty="0"/>
              <a:t>1:27,900,000. 1 cm to 279 km.</a:t>
            </a:r>
          </a:p>
          <a:p>
            <a:pPr marL="0" indent="0">
              <a:buNone/>
            </a:pPr>
            <a:r>
              <a:rPr lang="en-US" dirty="0" smtClean="0"/>
              <a:t>300 __  1 </a:t>
            </a:r>
            <a:r>
              <a:rPr lang="en-US" dirty="0"/>
              <a:t>globe : </a:t>
            </a:r>
            <a:r>
              <a:rPr lang="en-US" dirty="0" smtClean="0"/>
              <a:t>$b </a:t>
            </a:r>
            <a:r>
              <a:rPr lang="en-US" dirty="0"/>
              <a:t>color plastic-coated paper over foam core, mounted </a:t>
            </a:r>
            <a:r>
              <a:rPr lang="en-US" dirty="0" smtClean="0"/>
              <a:t>on</a:t>
            </a:r>
          </a:p>
          <a:p>
            <a:pPr marL="0" indent="0">
              <a:buNone/>
            </a:pPr>
            <a:r>
              <a:rPr lang="en-US" dirty="0"/>
              <a:t>	</a:t>
            </a:r>
            <a:r>
              <a:rPr lang="en-US" dirty="0" smtClean="0"/>
              <a:t>  separate </a:t>
            </a:r>
            <a:r>
              <a:rPr lang="en-US" dirty="0"/>
              <a:t>ring stand ; </a:t>
            </a:r>
            <a:r>
              <a:rPr lang="en-US" dirty="0" smtClean="0"/>
              <a:t>$c </a:t>
            </a:r>
            <a:r>
              <a:rPr lang="en-US" dirty="0"/>
              <a:t>46 cm in diameter + </a:t>
            </a:r>
            <a:r>
              <a:rPr lang="en-US" dirty="0" smtClean="0"/>
              <a:t>$e </a:t>
            </a:r>
            <a:r>
              <a:rPr lang="en-US" dirty="0"/>
              <a:t>legend sheet (31 x 61 cm) </a:t>
            </a:r>
            <a:endParaRPr lang="en-US" dirty="0" smtClean="0"/>
          </a:p>
          <a:p>
            <a:pPr marL="0" indent="0">
              <a:buNone/>
            </a:pPr>
            <a:r>
              <a:rPr lang="en-US" dirty="0"/>
              <a:t>	</a:t>
            </a:r>
            <a:r>
              <a:rPr lang="en-US" dirty="0" smtClean="0"/>
              <a:t>  and </a:t>
            </a:r>
            <a:r>
              <a:rPr lang="en-US" dirty="0"/>
              <a:t>measuring tape </a:t>
            </a:r>
            <a:endParaRPr lang="en-US" dirty="0" smtClean="0"/>
          </a:p>
          <a:p>
            <a:pPr marL="0" indent="0">
              <a:buNone/>
            </a:pPr>
            <a:r>
              <a:rPr lang="en-US" dirty="0" smtClean="0"/>
              <a:t>650 _0  Geology $v </a:t>
            </a:r>
            <a:r>
              <a:rPr lang="en-US" dirty="0"/>
              <a:t>Maps.</a:t>
            </a:r>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Geological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7531930" y="4096461"/>
            <a:ext cx="2358390" cy="235458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155</a:t>
            </a:fld>
            <a:endParaRPr lang="en-US"/>
          </a:p>
        </p:txBody>
      </p:sp>
    </p:spTree>
    <p:extLst>
      <p:ext uri="{BB962C8B-B14F-4D97-AF65-F5344CB8AC3E}">
        <p14:creationId xmlns:p14="http://schemas.microsoft.com/office/powerpoint/2010/main" val="29314398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a:t>
            </a:r>
            <a:r>
              <a:rPr lang="en-US" dirty="0" err="1" smtClean="0"/>
              <a:t>GeoLand</a:t>
            </a:r>
            <a:r>
              <a:rPr lang="en-US" dirty="0" smtClean="0"/>
              <a:t> </a:t>
            </a:r>
            <a:r>
              <a:rPr lang="en-US" dirty="0"/>
              <a:t>Ltd., </a:t>
            </a:r>
            <a:r>
              <a:rPr lang="en-US" dirty="0" smtClean="0"/>
              <a:t>$e </a:t>
            </a:r>
            <a:r>
              <a:rPr lang="en-US" dirty="0"/>
              <a:t>cartographer.</a:t>
            </a:r>
          </a:p>
          <a:p>
            <a:pPr marL="0" indent="0">
              <a:buNone/>
            </a:pPr>
            <a:r>
              <a:rPr lang="en-US" dirty="0" smtClean="0"/>
              <a:t>245 10  Georgia-</a:t>
            </a:r>
            <a:r>
              <a:rPr lang="en-US" dirty="0"/>
              <a:t>-topographical map 1:50 000 / </a:t>
            </a:r>
            <a:r>
              <a:rPr lang="en-US" dirty="0" smtClean="0"/>
              <a:t>$c </a:t>
            </a:r>
            <a:r>
              <a:rPr lang="en-US" dirty="0" err="1"/>
              <a:t>GeoLand</a:t>
            </a:r>
            <a:r>
              <a:rPr lang="en-US" dirty="0"/>
              <a:t>.</a:t>
            </a:r>
          </a:p>
          <a:p>
            <a:pPr marL="0" indent="0">
              <a:buNone/>
            </a:pPr>
            <a:r>
              <a:rPr lang="en-US" dirty="0" smtClean="0"/>
              <a:t>255 __  Scale </a:t>
            </a:r>
            <a:r>
              <a:rPr lang="en-US" dirty="0"/>
              <a:t>1:50,000 </a:t>
            </a:r>
            <a:r>
              <a:rPr lang="en-US" dirty="0" smtClean="0"/>
              <a:t>$c </a:t>
            </a:r>
            <a:r>
              <a:rPr lang="en-US" dirty="0"/>
              <a:t>(E 39°52ʹ--E 46°45ʹ/N 43°51ʹ--N 41°17ʹ</a:t>
            </a:r>
            <a:r>
              <a:rPr lang="en-US" dirty="0" smtClean="0"/>
              <a:t>).</a:t>
            </a:r>
          </a:p>
          <a:p>
            <a:pPr marL="0" indent="0">
              <a:buNone/>
            </a:pPr>
            <a:r>
              <a:rPr lang="en-US" dirty="0" smtClean="0"/>
              <a:t>300 __  100 </a:t>
            </a:r>
            <a:r>
              <a:rPr lang="en-US" dirty="0"/>
              <a:t>maps : </a:t>
            </a:r>
            <a:r>
              <a:rPr lang="en-US" dirty="0" smtClean="0"/>
              <a:t>$b </a:t>
            </a:r>
            <a:r>
              <a:rPr lang="en-US" dirty="0"/>
              <a:t>color ; </a:t>
            </a:r>
            <a:r>
              <a:rPr lang="en-US" dirty="0" smtClean="0"/>
              <a:t>$c </a:t>
            </a:r>
            <a:r>
              <a:rPr lang="en-US" dirty="0"/>
              <a:t>58 x 69 </a:t>
            </a:r>
            <a:r>
              <a:rPr lang="en-US" dirty="0" smtClean="0"/>
              <a:t>cm</a:t>
            </a:r>
          </a:p>
          <a:p>
            <a:pPr marL="0" indent="0">
              <a:buNone/>
            </a:pPr>
            <a:r>
              <a:rPr lang="en-US" dirty="0"/>
              <a:t>500 </a:t>
            </a:r>
            <a:r>
              <a:rPr lang="en-US" dirty="0" smtClean="0"/>
              <a:t>__  General-content </a:t>
            </a:r>
            <a:r>
              <a:rPr lang="en-US" dirty="0"/>
              <a:t>topographic quadrangle maps of the Republic </a:t>
            </a:r>
            <a:r>
              <a:rPr lang="en-US" dirty="0" smtClean="0"/>
              <a:t>of</a:t>
            </a:r>
          </a:p>
          <a:p>
            <a:pPr marL="0" indent="0">
              <a:buNone/>
            </a:pPr>
            <a:r>
              <a:rPr lang="en-US" dirty="0"/>
              <a:t>	</a:t>
            </a:r>
            <a:r>
              <a:rPr lang="en-US" dirty="0" smtClean="0"/>
              <a:t>  Georgia </a:t>
            </a:r>
            <a:r>
              <a:rPr lang="en-US" dirty="0"/>
              <a:t>also showing points-of-interest and foreign occupation zones.</a:t>
            </a:r>
          </a:p>
          <a:p>
            <a:pPr marL="514350" indent="-514350">
              <a:buAutoNum type="arabicPlain" startAt="500"/>
            </a:pPr>
            <a:r>
              <a:rPr lang="en-US" dirty="0" smtClean="0"/>
              <a:t> __  Relief </a:t>
            </a:r>
            <a:r>
              <a:rPr lang="en-US" dirty="0"/>
              <a:t>shown by contours and spot heights; relief shown by contours</a:t>
            </a:r>
            <a:r>
              <a:rPr lang="en-US" dirty="0" smtClean="0"/>
              <a:t>,</a:t>
            </a:r>
          </a:p>
          <a:p>
            <a:pPr marL="0" indent="0">
              <a:buNone/>
            </a:pPr>
            <a:r>
              <a:rPr lang="en-US" dirty="0"/>
              <a:t>	</a:t>
            </a:r>
            <a:r>
              <a:rPr lang="en-US" dirty="0" smtClean="0"/>
              <a:t>  shading</a:t>
            </a:r>
            <a:r>
              <a:rPr lang="en-US" dirty="0"/>
              <a:t>, spot heights, and rock drawings on some sheets</a:t>
            </a:r>
            <a:r>
              <a:rPr lang="en-US" dirty="0" smtClean="0"/>
              <a:t>.</a:t>
            </a:r>
          </a:p>
          <a:p>
            <a:pPr marL="0" indent="0">
              <a:buNone/>
            </a:pPr>
            <a:r>
              <a:rPr lang="en-US" dirty="0"/>
              <a:t>651 </a:t>
            </a:r>
            <a:r>
              <a:rPr lang="en-US" dirty="0" smtClean="0"/>
              <a:t>_0  Georgia </a:t>
            </a:r>
            <a:r>
              <a:rPr lang="en-US" dirty="0"/>
              <a:t>(Republic) </a:t>
            </a:r>
            <a:r>
              <a:rPr lang="en-US" dirty="0" smtClean="0"/>
              <a:t>$v </a:t>
            </a:r>
            <a:r>
              <a:rPr lang="en-US" dirty="0"/>
              <a:t>Maps.</a:t>
            </a:r>
          </a:p>
          <a:p>
            <a:pPr marL="0" indent="0">
              <a:buNone/>
            </a:pPr>
            <a:r>
              <a:rPr lang="en-US" dirty="0"/>
              <a:t>650 </a:t>
            </a:r>
            <a:r>
              <a:rPr lang="en-US" dirty="0" smtClean="0"/>
              <a:t>_0  Military </a:t>
            </a:r>
            <a:r>
              <a:rPr lang="en-US" dirty="0"/>
              <a:t>occupation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Topographic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Quadrangle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7022384" y="4681537"/>
            <a:ext cx="2447925" cy="185737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156</a:t>
            </a:fld>
            <a:endParaRPr lang="en-US"/>
          </a:p>
        </p:txBody>
      </p:sp>
    </p:spTree>
    <p:extLst>
      <p:ext uri="{BB962C8B-B14F-4D97-AF65-F5344CB8AC3E}">
        <p14:creationId xmlns:p14="http://schemas.microsoft.com/office/powerpoint/2010/main" val="7007468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a:t>
            </a:r>
            <a:r>
              <a:rPr lang="en-US" dirty="0" smtClean="0"/>
              <a:t>1  </a:t>
            </a:r>
            <a:r>
              <a:rPr lang="en-US" dirty="0"/>
              <a:t>Karachi,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atlases.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atlases.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157</a:t>
            </a:fld>
            <a:endParaRPr lang="en-US"/>
          </a:p>
        </p:txBody>
      </p:sp>
    </p:spTree>
    <p:extLst>
      <p:ext uri="{BB962C8B-B14F-4D97-AF65-F5344CB8AC3E}">
        <p14:creationId xmlns:p14="http://schemas.microsoft.com/office/powerpoint/2010/main" val="277679018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158</a:t>
            </a:fld>
            <a:endParaRPr lang="en-US"/>
          </a:p>
        </p:txBody>
      </p:sp>
      <p:pic>
        <p:nvPicPr>
          <p:cNvPr id="3" name="Picture 2"/>
          <p:cNvPicPr>
            <a:picLocks noChangeAspect="1"/>
          </p:cNvPicPr>
          <p:nvPr/>
        </p:nvPicPr>
        <p:blipFill>
          <a:blip r:embed="rId3"/>
          <a:stretch>
            <a:fillRect/>
          </a:stretch>
        </p:blipFill>
        <p:spPr>
          <a:xfrm>
            <a:off x="247143" y="1210783"/>
            <a:ext cx="7255764" cy="4536948"/>
          </a:xfrm>
          <a:prstGeom prst="rect">
            <a:avLst/>
          </a:prstGeom>
        </p:spPr>
      </p:pic>
      <p:sp>
        <p:nvSpPr>
          <p:cNvPr id="4" name="TextBox 3"/>
          <p:cNvSpPr txBox="1"/>
          <p:nvPr/>
        </p:nvSpPr>
        <p:spPr>
          <a:xfrm>
            <a:off x="7750098" y="265703"/>
            <a:ext cx="4285784" cy="6186309"/>
          </a:xfrm>
          <a:prstGeom prst="rect">
            <a:avLst/>
          </a:prstGeom>
          <a:noFill/>
        </p:spPr>
        <p:txBody>
          <a:bodyPr wrap="square" rtlCol="0">
            <a:spAutoFit/>
          </a:bodyPr>
          <a:lstStyle/>
          <a:p>
            <a:r>
              <a:rPr lang="en-US" dirty="0" smtClean="0"/>
              <a:t>100 1_  </a:t>
            </a:r>
            <a:r>
              <a:rPr lang="en-US" dirty="0" err="1" smtClean="0"/>
              <a:t>Wiedel</a:t>
            </a:r>
            <a:r>
              <a:rPr lang="en-US" dirty="0"/>
              <a:t>, Joseph W., </a:t>
            </a:r>
            <a:r>
              <a:rPr lang="en-US" dirty="0" smtClean="0"/>
              <a:t>$e cartographer</a:t>
            </a:r>
            <a:r>
              <a:rPr lang="en-US" dirty="0"/>
              <a:t>. </a:t>
            </a:r>
          </a:p>
          <a:p>
            <a:r>
              <a:rPr lang="en-US" dirty="0" smtClean="0"/>
              <a:t>245 10  Capitol </a:t>
            </a:r>
            <a:r>
              <a:rPr lang="en-US" dirty="0"/>
              <a:t>Hill and the Mall / </a:t>
            </a:r>
            <a:r>
              <a:rPr lang="en-US" dirty="0" smtClean="0"/>
              <a:t>$c </a:t>
            </a:r>
            <a:r>
              <a:rPr lang="en-US" dirty="0"/>
              <a:t>J.W.  </a:t>
            </a:r>
            <a:endParaRPr lang="en-US" dirty="0" smtClean="0"/>
          </a:p>
          <a:p>
            <a:r>
              <a:rPr lang="en-US" dirty="0"/>
              <a:t> </a:t>
            </a:r>
            <a:r>
              <a:rPr lang="en-US" dirty="0" smtClean="0"/>
              <a:t>    </a:t>
            </a:r>
            <a:r>
              <a:rPr lang="en-US" dirty="0" err="1" smtClean="0"/>
              <a:t>Wiedel</a:t>
            </a:r>
            <a:r>
              <a:rPr lang="en-US" dirty="0"/>
              <a:t>, Univ. of Md. </a:t>
            </a:r>
            <a:r>
              <a:rPr lang="en-US" dirty="0" smtClean="0"/>
              <a:t>; produced </a:t>
            </a:r>
            <a:r>
              <a:rPr lang="en-US" dirty="0"/>
              <a:t>for </a:t>
            </a:r>
            <a:r>
              <a:rPr lang="en-US" dirty="0" smtClean="0"/>
              <a:t>and</a:t>
            </a:r>
          </a:p>
          <a:p>
            <a:r>
              <a:rPr lang="en-US" dirty="0"/>
              <a:t> </a:t>
            </a:r>
            <a:r>
              <a:rPr lang="en-US" dirty="0" smtClean="0"/>
              <a:t>    funded by the United States Department</a:t>
            </a:r>
          </a:p>
          <a:p>
            <a:r>
              <a:rPr lang="en-US" dirty="0"/>
              <a:t> </a:t>
            </a:r>
            <a:r>
              <a:rPr lang="en-US" dirty="0" smtClean="0"/>
              <a:t>    of Education</a:t>
            </a:r>
            <a:r>
              <a:rPr lang="en-US" dirty="0"/>
              <a:t>, Office of </a:t>
            </a:r>
            <a:r>
              <a:rPr lang="en-US" dirty="0" smtClean="0"/>
              <a:t>Special Education</a:t>
            </a:r>
          </a:p>
          <a:p>
            <a:r>
              <a:rPr lang="en-US" dirty="0"/>
              <a:t> </a:t>
            </a:r>
            <a:r>
              <a:rPr lang="en-US" dirty="0" smtClean="0"/>
              <a:t>    </a:t>
            </a:r>
            <a:r>
              <a:rPr lang="en-US" dirty="0"/>
              <a:t>and </a:t>
            </a:r>
            <a:r>
              <a:rPr lang="en-US" dirty="0" smtClean="0"/>
              <a:t>Rehabilitative Services</a:t>
            </a:r>
            <a:r>
              <a:rPr lang="en-US" dirty="0"/>
              <a:t>.</a:t>
            </a:r>
            <a:endParaRPr lang="en-US" dirty="0" smtClean="0"/>
          </a:p>
          <a:p>
            <a:r>
              <a:rPr lang="en-US" dirty="0"/>
              <a:t>500 </a:t>
            </a:r>
            <a:r>
              <a:rPr lang="en-US" dirty="0" smtClean="0"/>
              <a:t>__  Tactile </a:t>
            </a:r>
            <a:r>
              <a:rPr lang="en-US" dirty="0"/>
              <a:t>map for the blind.</a:t>
            </a:r>
          </a:p>
          <a:p>
            <a:r>
              <a:rPr lang="en-US" dirty="0"/>
              <a:t>500 </a:t>
            </a:r>
            <a:r>
              <a:rPr lang="en-US" dirty="0" smtClean="0"/>
              <a:t>__  </a:t>
            </a:r>
            <a:r>
              <a:rPr lang="en-US" dirty="0"/>
              <a:t>Covers the Mall west of </a:t>
            </a:r>
            <a:r>
              <a:rPr lang="en-US" dirty="0" smtClean="0"/>
              <a:t>the</a:t>
            </a:r>
          </a:p>
          <a:p>
            <a:r>
              <a:rPr lang="en-US" dirty="0"/>
              <a:t> </a:t>
            </a:r>
            <a:r>
              <a:rPr lang="en-US" dirty="0" smtClean="0"/>
              <a:t>     </a:t>
            </a:r>
            <a:r>
              <a:rPr lang="en-US" dirty="0"/>
              <a:t>Washington Monument.</a:t>
            </a:r>
          </a:p>
          <a:p>
            <a:r>
              <a:rPr lang="en-US" dirty="0"/>
              <a:t>500 </a:t>
            </a:r>
            <a:r>
              <a:rPr lang="en-US" dirty="0" smtClean="0"/>
              <a:t>__  </a:t>
            </a:r>
            <a:r>
              <a:rPr lang="en-US" dirty="0"/>
              <a:t>Place-names in braille </a:t>
            </a:r>
            <a:r>
              <a:rPr lang="en-US" dirty="0" smtClean="0"/>
              <a:t>and lower-</a:t>
            </a:r>
          </a:p>
          <a:p>
            <a:r>
              <a:rPr lang="en-US" dirty="0"/>
              <a:t> </a:t>
            </a:r>
            <a:r>
              <a:rPr lang="en-US" dirty="0" smtClean="0"/>
              <a:t>     case </a:t>
            </a:r>
            <a:r>
              <a:rPr lang="en-US" dirty="0"/>
              <a:t>type.</a:t>
            </a:r>
          </a:p>
          <a:p>
            <a:r>
              <a:rPr lang="en-US" dirty="0"/>
              <a:t>500 </a:t>
            </a:r>
            <a:r>
              <a:rPr lang="en-US" dirty="0" smtClean="0"/>
              <a:t>__ </a:t>
            </a:r>
            <a:r>
              <a:rPr lang="en-US" dirty="0"/>
              <a:t>Streets and </a:t>
            </a:r>
            <a:r>
              <a:rPr lang="en-US" dirty="0" smtClean="0"/>
              <a:t>government buildings </a:t>
            </a:r>
            <a:r>
              <a:rPr lang="en-US" dirty="0"/>
              <a:t>in </a:t>
            </a:r>
            <a:endParaRPr lang="en-US" dirty="0" smtClean="0"/>
          </a:p>
          <a:p>
            <a:r>
              <a:rPr lang="en-US" dirty="0"/>
              <a:t> </a:t>
            </a:r>
            <a:r>
              <a:rPr lang="en-US" dirty="0" smtClean="0"/>
              <a:t>     raised </a:t>
            </a:r>
            <a:r>
              <a:rPr lang="en-US" dirty="0"/>
              <a:t>relief</a:t>
            </a:r>
            <a:r>
              <a:rPr lang="en-US" dirty="0" smtClean="0"/>
              <a:t>.</a:t>
            </a:r>
          </a:p>
          <a:p>
            <a:r>
              <a:rPr lang="en-US" dirty="0"/>
              <a:t>651 </a:t>
            </a:r>
            <a:r>
              <a:rPr lang="en-US" dirty="0" smtClean="0"/>
              <a:t>_0  Capitol </a:t>
            </a:r>
            <a:r>
              <a:rPr lang="en-US" dirty="0"/>
              <a:t>Hill (Washington, </a:t>
            </a:r>
            <a:r>
              <a:rPr lang="en-US" dirty="0" smtClean="0"/>
              <a:t>D.C.) $v </a:t>
            </a:r>
          </a:p>
          <a:p>
            <a:r>
              <a:rPr lang="en-US" dirty="0"/>
              <a:t> </a:t>
            </a:r>
            <a:r>
              <a:rPr lang="en-US" dirty="0" smtClean="0"/>
              <a:t>     Maps</a:t>
            </a:r>
            <a:r>
              <a:rPr lang="en-US" dirty="0"/>
              <a:t>.</a:t>
            </a:r>
          </a:p>
          <a:p>
            <a:r>
              <a:rPr lang="en-US" dirty="0"/>
              <a:t>651 </a:t>
            </a:r>
            <a:r>
              <a:rPr lang="en-US" dirty="0" smtClean="0"/>
              <a:t>_0  Mall</a:t>
            </a:r>
            <a:r>
              <a:rPr lang="en-US" dirty="0"/>
              <a:t>, The (Washington, D.C.) </a:t>
            </a:r>
            <a:r>
              <a:rPr lang="en-US" dirty="0" smtClean="0"/>
              <a:t>$v </a:t>
            </a:r>
          </a:p>
          <a:p>
            <a:r>
              <a:rPr lang="en-US" dirty="0"/>
              <a:t> </a:t>
            </a:r>
            <a:r>
              <a:rPr lang="en-US" dirty="0" smtClean="0"/>
              <a:t>     Maps</a:t>
            </a:r>
            <a:r>
              <a:rPr lang="en-US" dirty="0"/>
              <a:t>.</a:t>
            </a:r>
          </a:p>
          <a:p>
            <a:r>
              <a:rPr lang="en-US" dirty="0"/>
              <a:t>650 </a:t>
            </a:r>
            <a:r>
              <a:rPr lang="en-US" dirty="0" smtClean="0"/>
              <a:t>_0  Public </a:t>
            </a:r>
            <a:r>
              <a:rPr lang="en-US" dirty="0"/>
              <a:t>buildings </a:t>
            </a:r>
            <a:r>
              <a:rPr lang="en-US" dirty="0" smtClean="0"/>
              <a:t>$z Washington</a:t>
            </a:r>
          </a:p>
          <a:p>
            <a:r>
              <a:rPr lang="en-US" dirty="0"/>
              <a:t> </a:t>
            </a:r>
            <a:r>
              <a:rPr lang="en-US" dirty="0" smtClean="0"/>
              <a:t>     (D.C</a:t>
            </a:r>
            <a:r>
              <a:rPr lang="en-US" dirty="0"/>
              <a:t>.) </a:t>
            </a:r>
            <a:r>
              <a:rPr lang="en-US" dirty="0" smtClean="0"/>
              <a:t>$v </a:t>
            </a:r>
            <a:r>
              <a:rPr lang="en-US" dirty="0"/>
              <a:t>Maps.</a:t>
            </a:r>
          </a:p>
          <a:p>
            <a:r>
              <a:rPr lang="en-US" dirty="0" smtClean="0">
                <a:solidFill>
                  <a:srgbClr val="FF0000"/>
                </a:solidFill>
              </a:rPr>
              <a:t>655 _7  Maps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r>
              <a:rPr lang="en-US" dirty="0">
                <a:solidFill>
                  <a:srgbClr val="FF0000"/>
                </a:solidFill>
              </a:rPr>
              <a:t>655 </a:t>
            </a:r>
            <a:r>
              <a:rPr lang="en-US" dirty="0" smtClean="0">
                <a:solidFill>
                  <a:srgbClr val="FF0000"/>
                </a:solidFill>
              </a:rPr>
              <a:t>_7  Cartographic </a:t>
            </a:r>
            <a:r>
              <a:rPr lang="en-US" dirty="0">
                <a:solidFill>
                  <a:srgbClr val="FF0000"/>
                </a:solidFill>
              </a:rPr>
              <a:t>materials for </a:t>
            </a:r>
            <a:r>
              <a:rPr lang="en-US" dirty="0" smtClean="0">
                <a:solidFill>
                  <a:srgbClr val="FF0000"/>
                </a:solidFill>
              </a:rPr>
              <a:t>people </a:t>
            </a:r>
          </a:p>
          <a:p>
            <a:r>
              <a:rPr lang="en-US" dirty="0">
                <a:solidFill>
                  <a:srgbClr val="FF0000"/>
                </a:solidFill>
              </a:rPr>
              <a:t> </a:t>
            </a:r>
            <a:r>
              <a:rPr lang="en-US" dirty="0" smtClean="0">
                <a:solidFill>
                  <a:srgbClr val="FF0000"/>
                </a:solidFill>
              </a:rPr>
              <a:t>      with </a:t>
            </a:r>
            <a:r>
              <a:rPr lang="en-US" dirty="0">
                <a:solidFill>
                  <a:srgbClr val="FF0000"/>
                </a:solidFill>
              </a:rPr>
              <a:t>visual disabilities</a:t>
            </a:r>
            <a:r>
              <a:rPr lang="en-US" dirty="0" smtClean="0">
                <a:solidFill>
                  <a:srgbClr val="FF0000"/>
                </a:solidFill>
              </a:rPr>
              <a:t>. $2 </a:t>
            </a:r>
            <a:r>
              <a:rPr lang="en-US" dirty="0" err="1">
                <a:solidFill>
                  <a:srgbClr val="FF0000"/>
                </a:solidFill>
              </a:rPr>
              <a:t>lcgft</a:t>
            </a:r>
            <a:endParaRPr lang="en-US" dirty="0">
              <a:solidFill>
                <a:srgbClr val="FF0000"/>
              </a:solidFill>
            </a:endParaRPr>
          </a:p>
        </p:txBody>
      </p:sp>
      <p:sp>
        <p:nvSpPr>
          <p:cNvPr id="5" name="Title 1"/>
          <p:cNvSpPr txBox="1">
            <a:spLocks/>
          </p:cNvSpPr>
          <p:nvPr/>
        </p:nvSpPr>
        <p:spPr>
          <a:xfrm>
            <a:off x="247143" y="345028"/>
            <a:ext cx="10515600" cy="56937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Cartographic Examples</a:t>
            </a:r>
            <a:endParaRPr lang="en-US" dirty="0"/>
          </a:p>
        </p:txBody>
      </p:sp>
    </p:spTree>
    <p:extLst>
      <p:ext uri="{BB962C8B-B14F-4D97-AF65-F5344CB8AC3E}">
        <p14:creationId xmlns:p14="http://schemas.microsoft.com/office/powerpoint/2010/main" val="134057131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LCDGT	</a:t>
            </a:r>
            <a:endParaRPr lang="en-US" dirty="0"/>
          </a:p>
        </p:txBody>
      </p:sp>
      <p:sp>
        <p:nvSpPr>
          <p:cNvPr id="3" name="Subtitle 2"/>
          <p:cNvSpPr>
            <a:spLocks noGrp="1"/>
          </p:cNvSpPr>
          <p:nvPr>
            <p:ph type="subTitle" idx="1"/>
          </p:nvPr>
        </p:nvSpPr>
        <p:spPr>
          <a:xfrm>
            <a:off x="1524000" y="3357340"/>
            <a:ext cx="9144000" cy="1655762"/>
          </a:xfrm>
        </p:spPr>
        <p:txBody>
          <a:bodyPr>
            <a:normAutofit/>
          </a:bodyPr>
          <a:lstStyle/>
          <a:p>
            <a:r>
              <a:rPr lang="en-US" sz="4800" dirty="0" smtClean="0"/>
              <a:t>Library of Congress Demographic Group Terms</a:t>
            </a:r>
            <a:endParaRPr lang="en-US" sz="4800" dirty="0"/>
          </a:p>
        </p:txBody>
      </p:sp>
    </p:spTree>
    <p:extLst>
      <p:ext uri="{BB962C8B-B14F-4D97-AF65-F5344CB8AC3E}">
        <p14:creationId xmlns:p14="http://schemas.microsoft.com/office/powerpoint/2010/main" val="3761980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6052" y="0"/>
            <a:ext cx="5339334" cy="6781038"/>
          </a:xfrm>
          <a:prstGeom prst="rect">
            <a:avLst/>
          </a:prstGeom>
        </p:spPr>
      </p:pic>
      <p:pic>
        <p:nvPicPr>
          <p:cNvPr id="7" name="Picture 6"/>
          <p:cNvPicPr>
            <a:picLocks noChangeAspect="1"/>
          </p:cNvPicPr>
          <p:nvPr/>
        </p:nvPicPr>
        <p:blipFill>
          <a:blip r:embed="rId4"/>
          <a:stretch>
            <a:fillRect/>
          </a:stretch>
        </p:blipFill>
        <p:spPr>
          <a:xfrm>
            <a:off x="6418964" y="0"/>
            <a:ext cx="5356098" cy="6638544"/>
          </a:xfrm>
          <a:prstGeom prst="rect">
            <a:avLst/>
          </a:prstGeom>
        </p:spPr>
      </p:pic>
      <p:cxnSp>
        <p:nvCxnSpPr>
          <p:cNvPr id="4" name="Straight Arrow Connector 3"/>
          <p:cNvCxnSpPr/>
          <p:nvPr/>
        </p:nvCxnSpPr>
        <p:spPr>
          <a:xfrm flipH="1" flipV="1">
            <a:off x="8610600" y="1338147"/>
            <a:ext cx="566854" cy="635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10600" y="1973766"/>
            <a:ext cx="1242432" cy="367991"/>
          </a:xfrm>
          <a:prstGeom prst="rect">
            <a:avLst/>
          </a:prstGeom>
          <a:noFill/>
          <a:ln w="31750">
            <a:solidFill>
              <a:srgbClr val="FF0000"/>
            </a:solidFill>
          </a:ln>
        </p:spPr>
        <p:txBody>
          <a:bodyPr wrap="square" rtlCol="0">
            <a:spAutoFit/>
          </a:bodyPr>
          <a:lstStyle/>
          <a:p>
            <a:r>
              <a:rPr lang="en-US" dirty="0" smtClean="0"/>
              <a:t>Scope note</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16</a:t>
            </a:fld>
            <a:endParaRPr lang="en-US"/>
          </a:p>
        </p:txBody>
      </p:sp>
    </p:spTree>
    <p:extLst>
      <p:ext uri="{BB962C8B-B14F-4D97-AF65-F5344CB8AC3E}">
        <p14:creationId xmlns:p14="http://schemas.microsoft.com/office/powerpoint/2010/main" val="31797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163211"/>
            <a:ext cx="11420670" cy="5558264"/>
          </a:xfrm>
        </p:spPr>
        <p:txBody>
          <a:bodyPr>
            <a:normAutofit lnSpcReduction="10000"/>
          </a:bodyPr>
          <a:lstStyle/>
          <a:p>
            <a:r>
              <a:rPr lang="en-US" dirty="0" smtClean="0"/>
              <a:t>Explicit indications of </a:t>
            </a:r>
            <a:r>
              <a:rPr lang="en-US" dirty="0" smtClean="0">
                <a:solidFill>
                  <a:srgbClr val="0070C0"/>
                </a:solidFill>
              </a:rPr>
              <a:t>audience</a:t>
            </a:r>
            <a:r>
              <a:rPr lang="en-US" dirty="0" smtClean="0"/>
              <a:t> and </a:t>
            </a:r>
            <a:r>
              <a:rPr lang="en-US" dirty="0" smtClean="0">
                <a:solidFill>
                  <a:srgbClr val="FF0000"/>
                </a:solidFill>
              </a:rPr>
              <a:t>creators/contributors</a:t>
            </a:r>
            <a:r>
              <a:rPr lang="en-US" dirty="0" smtClean="0"/>
              <a:t> of works and expressions are out of scope for LCGFT (although currently there are a few exceptions)</a:t>
            </a:r>
          </a:p>
          <a:p>
            <a:r>
              <a:rPr lang="en-US" dirty="0" smtClean="0"/>
              <a:t>If we stop using LCSH to describe what resources are, this information needs to be retained somewhere</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Almanacs,</a:t>
            </a:r>
            <a:r>
              <a:rPr lang="en-US" dirty="0" smtClean="0"/>
              <a:t> </a:t>
            </a:r>
            <a:r>
              <a:rPr lang="en-US" dirty="0" smtClean="0">
                <a:solidFill>
                  <a:srgbClr val="0070C0"/>
                </a:solidFill>
              </a:rPr>
              <a:t>Children’s</a:t>
            </a:r>
            <a:r>
              <a:rPr lang="en-US" dirty="0" smtClean="0"/>
              <a:t>		LCSH: </a:t>
            </a:r>
            <a:r>
              <a:rPr lang="en-US" dirty="0" smtClean="0">
                <a:solidFill>
                  <a:srgbClr val="0070C0"/>
                </a:solidFill>
              </a:rPr>
              <a:t>Young adult </a:t>
            </a:r>
            <a:r>
              <a:rPr lang="en-US" dirty="0" smtClean="0">
                <a:solidFill>
                  <a:schemeClr val="accent2">
                    <a:lumMod val="50000"/>
                  </a:schemeClr>
                </a:solidFill>
              </a:rPr>
              <a:t>fiction,</a:t>
            </a:r>
            <a:r>
              <a:rPr lang="en-US" dirty="0" smtClean="0"/>
              <a:t> </a:t>
            </a:r>
            <a:r>
              <a:rPr lang="en-US" dirty="0" smtClean="0">
                <a:solidFill>
                  <a:srgbClr val="FF0000"/>
                </a:solidFill>
              </a:rPr>
              <a:t>Korean</a:t>
            </a:r>
          </a:p>
          <a:p>
            <a:pPr marL="457200" lvl="1" indent="0">
              <a:buNone/>
            </a:pPr>
            <a:r>
              <a:rPr lang="en-US" dirty="0" smtClean="0"/>
              <a:t>LCGFT: </a:t>
            </a:r>
            <a:r>
              <a:rPr lang="en-US" dirty="0" smtClean="0">
                <a:solidFill>
                  <a:schemeClr val="accent2">
                    <a:lumMod val="50000"/>
                  </a:schemeClr>
                </a:solidFill>
              </a:rPr>
              <a:t>Almanacs</a:t>
            </a:r>
            <a:r>
              <a:rPr lang="en-US" dirty="0" smtClean="0"/>
              <a:t>				LCGFT: </a:t>
            </a:r>
            <a:r>
              <a:rPr lang="en-US" dirty="0" smtClean="0">
                <a:solidFill>
                  <a:schemeClr val="accent2">
                    <a:lumMod val="50000"/>
                  </a:schemeClr>
                </a:solidFill>
              </a:rPr>
              <a:t>Fiction</a:t>
            </a:r>
            <a:r>
              <a:rPr lang="en-US" dirty="0" smtClean="0"/>
              <a:t> (or </a:t>
            </a:r>
            <a:r>
              <a:rPr lang="en-US" dirty="0" smtClean="0">
                <a:solidFill>
                  <a:schemeClr val="accent2">
                    <a:lumMod val="50000"/>
                  </a:schemeClr>
                </a:solidFill>
              </a:rPr>
              <a:t>Novels</a:t>
            </a:r>
            <a:r>
              <a:rPr lang="en-US" dirty="0" smtClean="0"/>
              <a:t>, </a:t>
            </a:r>
            <a:r>
              <a:rPr lang="en-US" dirty="0" smtClean="0">
                <a:solidFill>
                  <a:schemeClr val="accent2">
                    <a:lumMod val="50000"/>
                  </a:schemeClr>
                </a:solidFill>
              </a:rPr>
              <a:t>Short stories</a:t>
            </a:r>
            <a:r>
              <a:rPr lang="en-US" dirty="0" smtClean="0"/>
              <a:t>, etc.)</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Jazz </a:t>
            </a:r>
            <a:r>
              <a:rPr lang="en-US" dirty="0" smtClean="0">
                <a:solidFill>
                  <a:srgbClr val="FF0000"/>
                </a:solidFill>
              </a:rPr>
              <a:t>$z Lithuania</a:t>
            </a:r>
            <a:r>
              <a:rPr lang="en-US" dirty="0" smtClean="0"/>
              <a:t>		</a:t>
            </a:r>
            <a:r>
              <a:rPr lang="en-US" dirty="0" smtClean="0">
                <a:solidFill>
                  <a:srgbClr val="FF0000"/>
                </a:solidFill>
              </a:rPr>
              <a:t>	</a:t>
            </a:r>
            <a:r>
              <a:rPr lang="en-US" dirty="0" smtClean="0"/>
              <a:t>LCSH: </a:t>
            </a:r>
            <a:r>
              <a:rPr lang="en-US" dirty="0">
                <a:solidFill>
                  <a:schemeClr val="accent2">
                    <a:lumMod val="50000"/>
                  </a:schemeClr>
                </a:solidFill>
              </a:rPr>
              <a:t>Music</a:t>
            </a:r>
            <a:r>
              <a:rPr lang="en-US" dirty="0">
                <a:solidFill>
                  <a:srgbClr val="FF0000"/>
                </a:solidFill>
              </a:rPr>
              <a:t> by African American composers</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Jazz</a:t>
            </a:r>
            <a:r>
              <a:rPr lang="en-US" dirty="0" smtClean="0"/>
              <a:t>				LCGFT: </a:t>
            </a:r>
            <a:r>
              <a:rPr lang="en-US" dirty="0" smtClean="0">
                <a:solidFill>
                  <a:schemeClr val="accent2">
                    <a:lumMod val="50000"/>
                  </a:schemeClr>
                </a:solidFill>
              </a:rPr>
              <a:t>Music </a:t>
            </a:r>
            <a:r>
              <a:rPr lang="en-US" dirty="0" smtClean="0"/>
              <a:t>(or more specific terms)</a:t>
            </a:r>
          </a:p>
          <a:p>
            <a:pPr marL="457200" lvl="1" indent="0">
              <a:buNone/>
            </a:pPr>
            <a:endParaRPr lang="en-US" dirty="0">
              <a:solidFill>
                <a:srgbClr val="FF0000"/>
              </a:solidFill>
            </a:endParaRPr>
          </a:p>
          <a:p>
            <a:pPr marL="457200" lvl="1" indent="0">
              <a:buNone/>
            </a:pPr>
            <a:r>
              <a:rPr lang="en-US" dirty="0" smtClean="0"/>
              <a:t>LCSH</a:t>
            </a:r>
            <a:r>
              <a:rPr lang="en-US" dirty="0"/>
              <a:t>: </a:t>
            </a:r>
            <a:r>
              <a:rPr lang="en-US" dirty="0">
                <a:solidFill>
                  <a:schemeClr val="accent2">
                    <a:lumMod val="50000"/>
                  </a:schemeClr>
                </a:solidFill>
              </a:rPr>
              <a:t>Music</a:t>
            </a:r>
            <a:r>
              <a:rPr lang="en-US" dirty="0"/>
              <a:t> </a:t>
            </a:r>
            <a:r>
              <a:rPr lang="en-US" dirty="0">
                <a:solidFill>
                  <a:srgbClr val="0070C0"/>
                </a:solidFill>
              </a:rPr>
              <a:t>for the blind</a:t>
            </a:r>
            <a:r>
              <a:rPr lang="en-US" dirty="0" smtClean="0">
                <a:solidFill>
                  <a:srgbClr val="FF0000"/>
                </a:solidFill>
              </a:rPr>
              <a:t>	  		</a:t>
            </a:r>
            <a:r>
              <a:rPr lang="en-US" dirty="0" smtClean="0"/>
              <a:t>LCSH</a:t>
            </a:r>
            <a:r>
              <a:rPr lang="en-US" dirty="0"/>
              <a:t>:</a:t>
            </a:r>
            <a:r>
              <a:rPr lang="en-US" dirty="0">
                <a:solidFill>
                  <a:srgbClr val="00B050"/>
                </a:solidFill>
              </a:rPr>
              <a:t> </a:t>
            </a:r>
            <a:r>
              <a:rPr lang="en-US" dirty="0">
                <a:solidFill>
                  <a:srgbClr val="FF0000"/>
                </a:solidFill>
              </a:rPr>
              <a:t>Japanese</a:t>
            </a:r>
            <a:r>
              <a:rPr lang="en-US" dirty="0">
                <a:solidFill>
                  <a:srgbClr val="00B050"/>
                </a:solidFill>
              </a:rPr>
              <a:t> </a:t>
            </a:r>
            <a:r>
              <a:rPr lang="en-US" dirty="0" smtClean="0">
                <a:solidFill>
                  <a:schemeClr val="accent2">
                    <a:lumMod val="50000"/>
                  </a:schemeClr>
                </a:solidFill>
              </a:rPr>
              <a:t>essays</a:t>
            </a:r>
            <a:r>
              <a:rPr lang="en-US" dirty="0" smtClean="0"/>
              <a:t> </a:t>
            </a:r>
            <a:r>
              <a:rPr lang="en-US" dirty="0" smtClean="0">
                <a:solidFill>
                  <a:srgbClr val="FF0000"/>
                </a:solidFill>
              </a:rPr>
              <a:t>$x Women authors    </a:t>
            </a:r>
            <a:r>
              <a:rPr lang="en-US" dirty="0" smtClean="0"/>
              <a:t> </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Music</a:t>
            </a:r>
            <a:r>
              <a:rPr lang="en-US" dirty="0" smtClean="0"/>
              <a:t> (or more specific terms)	LCGFT: </a:t>
            </a:r>
            <a:r>
              <a:rPr lang="en-US" dirty="0" smtClean="0">
                <a:solidFill>
                  <a:schemeClr val="accent2">
                    <a:lumMod val="50000"/>
                  </a:schemeClr>
                </a:solidFill>
              </a:rPr>
              <a:t>Essays</a:t>
            </a:r>
            <a:r>
              <a:rPr lang="en-US" dirty="0" smtClean="0"/>
              <a:t> </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160</a:t>
            </a:fld>
            <a:endParaRPr lang="en-US"/>
          </a:p>
        </p:txBody>
      </p:sp>
    </p:spTree>
    <p:extLst>
      <p:ext uri="{BB962C8B-B14F-4D97-AF65-F5344CB8AC3E}">
        <p14:creationId xmlns:p14="http://schemas.microsoft.com/office/powerpoint/2010/main" val="9940438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416817"/>
            <a:ext cx="11420670" cy="5304657"/>
          </a:xfrm>
        </p:spPr>
        <p:txBody>
          <a:bodyPr>
            <a:normAutofit/>
          </a:bodyPr>
          <a:lstStyle/>
          <a:p>
            <a:r>
              <a:rPr lang="en-US" dirty="0" smtClean="0"/>
              <a:t>MARC fields 385 and 386 were developed to have a place to record audience and creator/contributor characteristics</a:t>
            </a:r>
          </a:p>
          <a:p>
            <a:r>
              <a:rPr lang="en-US" i="1" dirty="0" smtClean="0"/>
              <a:t>Library of Congress Demographic Group Terms </a:t>
            </a:r>
            <a:r>
              <a:rPr lang="en-US" dirty="0" smtClean="0"/>
              <a:t>(LCDGT) is a controlled vocabulary specific to demographic groups and was developed for use in 385 and 386 fields</a:t>
            </a:r>
          </a:p>
          <a:p>
            <a:r>
              <a:rPr lang="en-US" dirty="0" smtClean="0"/>
              <a:t>Initial group of 387 terms </a:t>
            </a:r>
            <a:r>
              <a:rPr lang="en-US" dirty="0"/>
              <a:t>were approved in </a:t>
            </a:r>
            <a:r>
              <a:rPr lang="en-US" dirty="0" smtClean="0"/>
              <a:t>2015, and there were 1,090 </a:t>
            </a:r>
            <a:r>
              <a:rPr lang="en-US" dirty="0"/>
              <a:t>approved </a:t>
            </a:r>
            <a:r>
              <a:rPr lang="en-US" dirty="0" smtClean="0"/>
              <a:t>terms as </a:t>
            </a:r>
            <a:r>
              <a:rPr lang="en-US" dirty="0"/>
              <a:t>of April </a:t>
            </a:r>
            <a:r>
              <a:rPr lang="en-US" dirty="0" smtClean="0"/>
              <a:t>2017</a:t>
            </a:r>
          </a:p>
          <a:p>
            <a:r>
              <a:rPr lang="en-US" dirty="0" smtClean="0"/>
              <a:t>SACO proposals may be made for additional needed terms</a:t>
            </a:r>
          </a:p>
          <a:p>
            <a:r>
              <a:rPr lang="en-US" dirty="0"/>
              <a:t>LCDGT should be used with the </a:t>
            </a:r>
            <a:r>
              <a:rPr lang="en-US" i="1" dirty="0" smtClean="0"/>
              <a:t>Demographic </a:t>
            </a:r>
            <a:r>
              <a:rPr lang="en-US" i="1" dirty="0"/>
              <a:t>Group Terms Manual </a:t>
            </a:r>
            <a:r>
              <a:rPr lang="en-US" dirty="0"/>
              <a:t>(</a:t>
            </a:r>
            <a:r>
              <a:rPr lang="en-US" dirty="0">
                <a:hlinkClick r:id="rId3"/>
              </a:rPr>
              <a:t>https://</a:t>
            </a:r>
            <a:r>
              <a:rPr lang="en-US" dirty="0" smtClean="0">
                <a:hlinkClick r:id="rId3"/>
              </a:rPr>
              <a:t>www.loc.gov/aba/publications/FreeLCDGT/freelcdgt.html</a:t>
            </a:r>
            <a:r>
              <a:rPr lang="en-US" dirty="0" smtClean="0"/>
              <a:t>)</a:t>
            </a:r>
            <a:endParaRPr lang="en-US" dirty="0"/>
          </a:p>
          <a:p>
            <a:endParaRPr lang="en-US" dirty="0"/>
          </a:p>
          <a:p>
            <a:endParaRPr lang="en-US" dirty="0" smtClean="0"/>
          </a:p>
          <a:p>
            <a:pPr marL="457200" lvl="1"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161</a:t>
            </a:fld>
            <a:endParaRPr lang="en-US"/>
          </a:p>
        </p:txBody>
      </p:sp>
    </p:spTree>
    <p:extLst>
      <p:ext uri="{BB962C8B-B14F-4D97-AF65-F5344CB8AC3E}">
        <p14:creationId xmlns:p14="http://schemas.microsoft.com/office/powerpoint/2010/main" val="274166317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385 – Audience Characteristics</a:t>
            </a:r>
            <a:endParaRPr lang="en-US" dirty="0"/>
          </a:p>
        </p:txBody>
      </p:sp>
      <p:sp>
        <p:nvSpPr>
          <p:cNvPr id="3" name="Content Placeholder 2"/>
          <p:cNvSpPr>
            <a:spLocks noGrp="1"/>
          </p:cNvSpPr>
          <p:nvPr>
            <p:ph idx="1"/>
          </p:nvPr>
        </p:nvSpPr>
        <p:spPr/>
        <p:txBody>
          <a:bodyPr/>
          <a:lstStyle/>
          <a:p>
            <a:r>
              <a:rPr lang="en-US" dirty="0" smtClean="0"/>
              <a:t>Indicators both blank</a:t>
            </a:r>
          </a:p>
          <a:p>
            <a:r>
              <a:rPr lang="en-US" dirty="0" smtClean="0"/>
              <a:t>Subfields:</a:t>
            </a:r>
          </a:p>
          <a:p>
            <a:pPr marL="342900" lvl="1" indent="0">
              <a:buNone/>
            </a:pPr>
            <a:r>
              <a:rPr lang="en-US" dirty="0" smtClean="0"/>
              <a:t>$a – Audience term (R)</a:t>
            </a:r>
          </a:p>
          <a:p>
            <a:pPr marL="342900" lvl="1" indent="0">
              <a:buNone/>
            </a:pPr>
            <a:r>
              <a:rPr lang="en-US" dirty="0" smtClean="0"/>
              <a:t>$b – Audience code (R)</a:t>
            </a:r>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p:txBody>
      </p:sp>
      <p:sp>
        <p:nvSpPr>
          <p:cNvPr id="6" name="Slide Number Placeholder 5"/>
          <p:cNvSpPr>
            <a:spLocks noGrp="1"/>
          </p:cNvSpPr>
          <p:nvPr>
            <p:ph type="sldNum" sz="quarter" idx="12"/>
          </p:nvPr>
        </p:nvSpPr>
        <p:spPr/>
        <p:txBody>
          <a:bodyPr/>
          <a:lstStyle/>
          <a:p>
            <a:fld id="{A00A331D-2EB0-4CEE-8662-2FAB66802E28}" type="slidenum">
              <a:rPr lang="en-US" smtClean="0"/>
              <a:t>162</a:t>
            </a:fld>
            <a:endParaRPr lang="en-US"/>
          </a:p>
        </p:txBody>
      </p:sp>
    </p:spTree>
    <p:extLst>
      <p:ext uri="{BB962C8B-B14F-4D97-AF65-F5344CB8AC3E}">
        <p14:creationId xmlns:p14="http://schemas.microsoft.com/office/powerpoint/2010/main" val="399827949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71475"/>
            <a:ext cx="11287125" cy="994172"/>
          </a:xfrm>
        </p:spPr>
        <p:txBody>
          <a:bodyPr>
            <a:normAutofit/>
          </a:bodyPr>
          <a:lstStyle/>
          <a:p>
            <a:r>
              <a:rPr lang="en-US" dirty="0" smtClean="0"/>
              <a:t>MARC 386 – Creator/Contributor Characteristics</a:t>
            </a:r>
            <a:endParaRPr lang="en-US" dirty="0"/>
          </a:p>
        </p:txBody>
      </p:sp>
      <p:sp>
        <p:nvSpPr>
          <p:cNvPr id="3" name="Content Placeholder 2"/>
          <p:cNvSpPr>
            <a:spLocks noGrp="1"/>
          </p:cNvSpPr>
          <p:nvPr>
            <p:ph idx="1"/>
          </p:nvPr>
        </p:nvSpPr>
        <p:spPr>
          <a:xfrm>
            <a:off x="762000" y="1711324"/>
            <a:ext cx="10515600" cy="4800007"/>
          </a:xfrm>
        </p:spPr>
        <p:txBody>
          <a:bodyPr>
            <a:normAutofit/>
          </a:bodyPr>
          <a:lstStyle/>
          <a:p>
            <a:r>
              <a:rPr lang="en-US" dirty="0" smtClean="0"/>
              <a:t>Indicators both blank</a:t>
            </a:r>
          </a:p>
          <a:p>
            <a:r>
              <a:rPr lang="en-US" dirty="0" smtClean="0"/>
              <a:t>Subfields:</a:t>
            </a:r>
          </a:p>
          <a:p>
            <a:pPr marL="342900" lvl="1" indent="0">
              <a:buNone/>
            </a:pPr>
            <a:r>
              <a:rPr lang="en-US" dirty="0" smtClean="0"/>
              <a:t>$a – </a:t>
            </a:r>
            <a:r>
              <a:rPr lang="en-US" dirty="0"/>
              <a:t>Creator/contributor </a:t>
            </a:r>
            <a:r>
              <a:rPr lang="en-US" dirty="0" smtClean="0"/>
              <a:t>term (R)</a:t>
            </a:r>
          </a:p>
          <a:p>
            <a:pPr marL="342900" lvl="1" indent="0">
              <a:buNone/>
            </a:pPr>
            <a:r>
              <a:rPr lang="en-US" dirty="0" smtClean="0"/>
              <a:t>$b – </a:t>
            </a:r>
            <a:r>
              <a:rPr lang="en-US" dirty="0"/>
              <a:t>Creator/contributor term</a:t>
            </a:r>
            <a:r>
              <a:rPr lang="en-US" dirty="0" smtClean="0"/>
              <a:t> code (R)</a:t>
            </a:r>
          </a:p>
          <a:p>
            <a:pPr marL="342900" lvl="1" indent="0">
              <a:buNone/>
            </a:pPr>
            <a:r>
              <a:rPr lang="en-US" dirty="0"/>
              <a:t>$</a:t>
            </a:r>
            <a:r>
              <a:rPr lang="en-US" dirty="0" err="1"/>
              <a:t>i</a:t>
            </a:r>
            <a:r>
              <a:rPr lang="en-US" dirty="0"/>
              <a:t> –</a:t>
            </a:r>
            <a:r>
              <a:rPr lang="en-US" dirty="0" smtClean="0"/>
              <a:t> </a:t>
            </a:r>
            <a:r>
              <a:rPr lang="en-US" dirty="0"/>
              <a:t>Relationship information (R)</a:t>
            </a:r>
            <a:endParaRPr lang="en-US" dirty="0" smtClean="0"/>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a:p>
            <a:pPr marL="342900" lvl="1" indent="0">
              <a:buNone/>
            </a:pPr>
            <a:r>
              <a:rPr lang="en-US" dirty="0" smtClean="0"/>
              <a:t>$4 – Relationship (R)</a:t>
            </a:r>
          </a:p>
          <a:p>
            <a:pPr marL="342900" lvl="1"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163</a:t>
            </a:fld>
            <a:endParaRPr lang="en-US"/>
          </a:p>
        </p:txBody>
      </p:sp>
    </p:spTree>
    <p:extLst>
      <p:ext uri="{BB962C8B-B14F-4D97-AF65-F5344CB8AC3E}">
        <p14:creationId xmlns:p14="http://schemas.microsoft.com/office/powerpoint/2010/main" val="155479146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76" y="409575"/>
            <a:ext cx="8323621" cy="994172"/>
          </a:xfrm>
        </p:spPr>
        <p:txBody>
          <a:bodyPr/>
          <a:lstStyle/>
          <a:p>
            <a:r>
              <a:rPr lang="en-US" dirty="0" smtClean="0"/>
              <a:t>MARC 385/386 $m and $n</a:t>
            </a:r>
            <a:endParaRPr lang="en-US" dirty="0"/>
          </a:p>
        </p:txBody>
      </p:sp>
      <p:sp>
        <p:nvSpPr>
          <p:cNvPr id="6" name="TextBox 5"/>
          <p:cNvSpPr txBox="1"/>
          <p:nvPr/>
        </p:nvSpPr>
        <p:spPr>
          <a:xfrm>
            <a:off x="1247776" y="1692299"/>
            <a:ext cx="9886950" cy="4893647"/>
          </a:xfrm>
          <a:prstGeom prst="rect">
            <a:avLst/>
          </a:prstGeom>
          <a:noFill/>
        </p:spPr>
        <p:txBody>
          <a:bodyPr wrap="square" rtlCol="0">
            <a:spAutoFit/>
          </a:bodyPr>
          <a:lstStyle/>
          <a:p>
            <a:pPr marL="0" lvl="1"/>
            <a:r>
              <a:rPr lang="en-US" sz="2400" dirty="0"/>
              <a:t>$m – Demographic group term (NR)</a:t>
            </a:r>
          </a:p>
          <a:p>
            <a:pPr marL="0" lvl="1"/>
            <a:r>
              <a:rPr lang="en-US" sz="2400" dirty="0"/>
              <a:t>$n – Demographic group code (NR)</a:t>
            </a:r>
          </a:p>
          <a:p>
            <a:pPr marL="0" lvl="1"/>
            <a:endParaRPr lang="en-US" sz="2400" dirty="0"/>
          </a:p>
          <a:p>
            <a:pPr marL="257175" lvl="1" indent="-257175">
              <a:buFont typeface="Arial" panose="020B0604020202020204" pitchFamily="34" charset="0"/>
              <a:buChar char="•"/>
            </a:pPr>
            <a:r>
              <a:rPr lang="en-US" sz="2400" dirty="0"/>
              <a:t>During the development of the 385 and 386 fields, some commented that many class of persons headings belong to broader group categories that users might want to search or limit by. </a:t>
            </a:r>
            <a:r>
              <a:rPr lang="en-US" sz="2400" dirty="0" smtClean="0"/>
              <a:t>For </a:t>
            </a:r>
            <a:r>
              <a:rPr lang="en-US" sz="2400" dirty="0"/>
              <a:t>example, children, tweens, teenagers, young adults, middle-aged persons, and senior citizens are all examples of </a:t>
            </a:r>
            <a:r>
              <a:rPr lang="en-US" sz="2400" dirty="0">
                <a:solidFill>
                  <a:srgbClr val="FF0000"/>
                </a:solidFill>
              </a:rPr>
              <a:t>age groups</a:t>
            </a:r>
            <a:r>
              <a:rPr lang="en-US" sz="2400" dirty="0"/>
              <a:t>. </a:t>
            </a:r>
            <a:r>
              <a:rPr lang="en-US" sz="2400" dirty="0" smtClean="0"/>
              <a:t>Catholics</a:t>
            </a:r>
            <a:r>
              <a:rPr lang="en-US" sz="2400" dirty="0"/>
              <a:t>, Baptists, Jews, Buddhists, Mormons, Muslims, Hindus, and Wiccans are all examples of </a:t>
            </a:r>
            <a:r>
              <a:rPr lang="en-US" sz="2400" dirty="0">
                <a:solidFill>
                  <a:srgbClr val="FF0000"/>
                </a:solidFill>
              </a:rPr>
              <a:t>religious groups</a:t>
            </a:r>
            <a:r>
              <a:rPr lang="en-US" sz="2400" dirty="0" smtClean="0"/>
              <a:t>.</a:t>
            </a:r>
          </a:p>
          <a:p>
            <a:pPr marL="257175" lvl="1" indent="-257175">
              <a:buFont typeface="Arial" panose="020B0604020202020204" pitchFamily="34" charset="0"/>
              <a:buChar char="•"/>
            </a:pPr>
            <a:endParaRPr lang="en-US" sz="2400" dirty="0"/>
          </a:p>
          <a:p>
            <a:pPr marL="257175" lvl="1" indent="-257175">
              <a:buFont typeface="Arial" panose="020B0604020202020204" pitchFamily="34" charset="0"/>
              <a:buChar char="•"/>
            </a:pPr>
            <a:r>
              <a:rPr lang="en-US" sz="2400" dirty="0"/>
              <a:t>LC PSD maintains the list of group terms and </a:t>
            </a:r>
            <a:r>
              <a:rPr lang="en-US" sz="2400" dirty="0" smtClean="0"/>
              <a:t>codes: </a:t>
            </a:r>
            <a:r>
              <a:rPr lang="en-US" sz="2400" dirty="0">
                <a:solidFill>
                  <a:srgbClr val="7030A0"/>
                </a:solidFill>
              </a:rPr>
              <a:t>http://www.loc.gov/standards/valuelist/lcdgt.html</a:t>
            </a:r>
          </a:p>
          <a:p>
            <a:pPr marL="257175" lvl="1" indent="-257175">
              <a:buFont typeface="Arial" panose="020B0604020202020204" pitchFamily="34" charset="0"/>
              <a:buChar char="•"/>
            </a:pPr>
            <a:endParaRPr lang="en-US" sz="2400" dirty="0"/>
          </a:p>
        </p:txBody>
      </p:sp>
      <p:sp>
        <p:nvSpPr>
          <p:cNvPr id="5" name="Slide Number Placeholder 4"/>
          <p:cNvSpPr>
            <a:spLocks noGrp="1"/>
          </p:cNvSpPr>
          <p:nvPr>
            <p:ph type="sldNum" sz="quarter" idx="12"/>
          </p:nvPr>
        </p:nvSpPr>
        <p:spPr/>
        <p:txBody>
          <a:bodyPr/>
          <a:lstStyle/>
          <a:p>
            <a:fld id="{A00A331D-2EB0-4CEE-8662-2FAB66802E28}" type="slidenum">
              <a:rPr lang="en-US" smtClean="0"/>
              <a:t>164</a:t>
            </a:fld>
            <a:endParaRPr lang="en-US"/>
          </a:p>
        </p:txBody>
      </p:sp>
    </p:spTree>
    <p:extLst>
      <p:ext uri="{BB962C8B-B14F-4D97-AF65-F5344CB8AC3E}">
        <p14:creationId xmlns:p14="http://schemas.microsoft.com/office/powerpoint/2010/main" val="265620639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29" y="74641"/>
            <a:ext cx="12186571" cy="6689217"/>
          </a:xfrm>
          <a:prstGeom prst="rect">
            <a:avLst/>
          </a:prstGeom>
        </p:spPr>
      </p:pic>
      <p:sp>
        <p:nvSpPr>
          <p:cNvPr id="4" name="TextBox 3"/>
          <p:cNvSpPr txBox="1"/>
          <p:nvPr/>
        </p:nvSpPr>
        <p:spPr>
          <a:xfrm>
            <a:off x="4178153" y="544256"/>
            <a:ext cx="5870722" cy="400110"/>
          </a:xfrm>
          <a:prstGeom prst="rect">
            <a:avLst/>
          </a:prstGeom>
          <a:noFill/>
        </p:spPr>
        <p:txBody>
          <a:bodyPr wrap="square" rtlCol="0">
            <a:spAutoFit/>
          </a:bodyPr>
          <a:lstStyle/>
          <a:p>
            <a:r>
              <a:rPr lang="en-US" sz="2000" b="1" dirty="0">
                <a:solidFill>
                  <a:srgbClr val="7030A0"/>
                </a:solidFill>
              </a:rPr>
              <a:t>http://www.loc.gov/standards/valuelist/lcdgt.html</a:t>
            </a:r>
          </a:p>
        </p:txBody>
      </p:sp>
      <p:sp>
        <p:nvSpPr>
          <p:cNvPr id="6" name="Slide Number Placeholder 5"/>
          <p:cNvSpPr>
            <a:spLocks noGrp="1"/>
          </p:cNvSpPr>
          <p:nvPr>
            <p:ph type="sldNum" sz="quarter" idx="12"/>
          </p:nvPr>
        </p:nvSpPr>
        <p:spPr/>
        <p:txBody>
          <a:bodyPr/>
          <a:lstStyle/>
          <a:p>
            <a:fld id="{A00A331D-2EB0-4CEE-8662-2FAB66802E28}" type="slidenum">
              <a:rPr lang="en-US" smtClean="0"/>
              <a:t>165</a:t>
            </a:fld>
            <a:endParaRPr lang="en-US"/>
          </a:p>
        </p:txBody>
      </p:sp>
    </p:spTree>
    <p:extLst>
      <p:ext uri="{BB962C8B-B14F-4D97-AF65-F5344CB8AC3E}">
        <p14:creationId xmlns:p14="http://schemas.microsoft.com/office/powerpoint/2010/main" val="27063613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313" y="104377"/>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259313" y="1281112"/>
            <a:ext cx="9694826" cy="5257800"/>
          </a:xfrm>
        </p:spPr>
        <p:txBody>
          <a:bodyPr>
            <a:normAutofit lnSpcReduction="10000"/>
          </a:bodyPr>
          <a:lstStyle/>
          <a:p>
            <a:r>
              <a:rPr lang="en-US" dirty="0" smtClean="0"/>
              <a:t>$m and $n are optional</a:t>
            </a:r>
          </a:p>
          <a:p>
            <a:r>
              <a:rPr lang="en-US" dirty="0" smtClean="0"/>
              <a:t>$2 is optional, but recommended if terms recorded are from a controlled vocabulary. Use </a:t>
            </a:r>
            <a:r>
              <a:rPr lang="en-US" i="1" dirty="0" err="1" smtClean="0"/>
              <a:t>lcdgt</a:t>
            </a:r>
            <a:r>
              <a:rPr lang="en-US" dirty="0" smtClean="0"/>
              <a:t> for terms from LCDGT</a:t>
            </a:r>
          </a:p>
          <a:p>
            <a:r>
              <a:rPr lang="en-US" dirty="0" smtClean="0"/>
              <a:t>May repeat $a when terms are from the same vocabulary:</a:t>
            </a:r>
            <a:endParaRPr lang="en-US" dirty="0"/>
          </a:p>
          <a:p>
            <a:pPr marL="0" indent="0">
              <a:buNone/>
            </a:pPr>
            <a:r>
              <a:rPr lang="en-US" dirty="0" smtClean="0"/>
              <a:t>	</a:t>
            </a:r>
            <a:r>
              <a:rPr lang="en-US" dirty="0" smtClean="0">
                <a:solidFill>
                  <a:srgbClr val="00B050"/>
                </a:solidFill>
              </a:rPr>
              <a:t>386 __ Catholics $a Canadians $</a:t>
            </a:r>
            <a:r>
              <a:rPr lang="en-US" dirty="0">
                <a:solidFill>
                  <a:srgbClr val="00B050"/>
                </a:solidFill>
              </a:rPr>
              <a:t>a </a:t>
            </a:r>
            <a:r>
              <a:rPr lang="en-US" dirty="0" smtClean="0">
                <a:solidFill>
                  <a:srgbClr val="00B050"/>
                </a:solidFill>
              </a:rPr>
              <a:t>Librarians $2 </a:t>
            </a:r>
            <a:r>
              <a:rPr lang="en-US" dirty="0" err="1" smtClean="0">
                <a:solidFill>
                  <a:srgbClr val="00B050"/>
                </a:solidFill>
              </a:rPr>
              <a:t>lcdgt</a:t>
            </a:r>
            <a:endParaRPr lang="en-US" dirty="0" smtClean="0">
              <a:solidFill>
                <a:srgbClr val="00B050"/>
              </a:solidFill>
            </a:endParaRPr>
          </a:p>
          <a:p>
            <a:pPr marL="0" indent="0">
              <a:buNone/>
            </a:pPr>
            <a:r>
              <a:rPr lang="en-US" dirty="0" smtClean="0"/>
              <a:t>	</a:t>
            </a:r>
            <a:r>
              <a:rPr lang="en-US" i="1" dirty="0" smtClean="0">
                <a:solidFill>
                  <a:schemeClr val="accent2">
                    <a:lumMod val="50000"/>
                  </a:schemeClr>
                </a:solidFill>
              </a:rPr>
              <a:t>A work or works created </a:t>
            </a:r>
            <a:r>
              <a:rPr lang="en-US" i="1" dirty="0">
                <a:solidFill>
                  <a:schemeClr val="accent2">
                    <a:lumMod val="50000"/>
                  </a:schemeClr>
                </a:solidFill>
              </a:rPr>
              <a:t>by </a:t>
            </a:r>
            <a:r>
              <a:rPr lang="en-US" i="1" dirty="0" smtClean="0">
                <a:solidFill>
                  <a:schemeClr val="accent2">
                    <a:lumMod val="50000"/>
                  </a:schemeClr>
                </a:solidFill>
              </a:rPr>
              <a:t>Catholic Canadian 	librarians</a:t>
            </a:r>
          </a:p>
          <a:p>
            <a:pPr>
              <a:spcBef>
                <a:spcPts val="600"/>
              </a:spcBef>
            </a:pPr>
            <a:r>
              <a:rPr lang="en-US" dirty="0" smtClean="0"/>
              <a:t>Must repeat the field if $m or $n is used and terms belong to different demographic categories:</a:t>
            </a:r>
          </a:p>
          <a:p>
            <a:pPr marL="0" indent="0">
              <a:buNone/>
            </a:pPr>
            <a:r>
              <a:rPr lang="en-US" dirty="0" smtClean="0"/>
              <a:t>	</a:t>
            </a:r>
            <a:r>
              <a:rPr lang="en-US" dirty="0" smtClean="0">
                <a:solidFill>
                  <a:srgbClr val="00B050"/>
                </a:solidFill>
              </a:rPr>
              <a:t>386 __ $n </a:t>
            </a:r>
            <a:r>
              <a:rPr lang="en-US" dirty="0" err="1" smtClean="0">
                <a:solidFill>
                  <a:srgbClr val="00B050"/>
                </a:solidFill>
              </a:rPr>
              <a:t>rel</a:t>
            </a:r>
            <a:r>
              <a:rPr lang="en-US" dirty="0" smtClean="0">
                <a:solidFill>
                  <a:srgbClr val="00B050"/>
                </a:solidFill>
              </a:rPr>
              <a:t> $a Catholics $2 </a:t>
            </a:r>
            <a:r>
              <a:rPr lang="en-US" dirty="0" err="1" smtClean="0">
                <a:solidFill>
                  <a:srgbClr val="00B050"/>
                </a:solidFill>
              </a:rPr>
              <a:t>lcdgt</a:t>
            </a:r>
            <a:endParaRPr lang="en-US" dirty="0" smtClean="0">
              <a:solidFill>
                <a:srgbClr val="00B050"/>
              </a:solidFill>
            </a:endParaRPr>
          </a:p>
          <a:p>
            <a:pPr marL="0" indent="0">
              <a:buNone/>
            </a:pPr>
            <a:r>
              <a:rPr lang="en-US" dirty="0" smtClean="0">
                <a:solidFill>
                  <a:srgbClr val="00B050"/>
                </a:solidFill>
              </a:rPr>
              <a:t>	386 __ $n </a:t>
            </a:r>
            <a:r>
              <a:rPr lang="en-US" dirty="0" err="1" smtClean="0">
                <a:solidFill>
                  <a:srgbClr val="00B050"/>
                </a:solidFill>
              </a:rPr>
              <a:t>nat</a:t>
            </a:r>
            <a:r>
              <a:rPr lang="en-US" dirty="0" smtClean="0">
                <a:solidFill>
                  <a:srgbClr val="00B050"/>
                </a:solidFill>
              </a:rPr>
              <a:t> $a Canadians $2 </a:t>
            </a:r>
            <a:r>
              <a:rPr lang="en-US" dirty="0" err="1" smtClean="0">
                <a:solidFill>
                  <a:srgbClr val="00B050"/>
                </a:solidFill>
              </a:rPr>
              <a:t>lcdgt</a:t>
            </a:r>
            <a:endParaRPr lang="en-US" dirty="0" smtClean="0">
              <a:solidFill>
                <a:srgbClr val="00B050"/>
              </a:solidFill>
            </a:endParaRPr>
          </a:p>
          <a:p>
            <a:pPr marL="0" indent="0">
              <a:buNone/>
            </a:pPr>
            <a:r>
              <a:rPr lang="en-US" dirty="0">
                <a:solidFill>
                  <a:srgbClr val="00B050"/>
                </a:solidFill>
              </a:rPr>
              <a:t>	</a:t>
            </a:r>
            <a:r>
              <a:rPr lang="en-US" dirty="0" smtClean="0">
                <a:solidFill>
                  <a:srgbClr val="00B050"/>
                </a:solidFill>
              </a:rPr>
              <a:t>386 __ $n </a:t>
            </a:r>
            <a:r>
              <a:rPr lang="en-US" dirty="0" err="1" smtClean="0">
                <a:solidFill>
                  <a:srgbClr val="00B050"/>
                </a:solidFill>
              </a:rPr>
              <a:t>occ</a:t>
            </a:r>
            <a:r>
              <a:rPr lang="en-US" dirty="0" smtClean="0">
                <a:solidFill>
                  <a:srgbClr val="00B050"/>
                </a:solidFill>
              </a:rPr>
              <a:t> $a Librarians $2 </a:t>
            </a:r>
            <a:r>
              <a:rPr lang="en-US" dirty="0" err="1" smtClean="0">
                <a:solidFill>
                  <a:srgbClr val="00B050"/>
                </a:solidFill>
              </a:rPr>
              <a:t>lcdgt</a:t>
            </a:r>
            <a:endParaRPr lang="en-US" dirty="0" smtClean="0">
              <a:solidFill>
                <a:srgbClr val="00B05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166</a:t>
            </a:fld>
            <a:endParaRPr lang="en-US"/>
          </a:p>
        </p:txBody>
      </p:sp>
    </p:spTree>
    <p:extLst>
      <p:ext uri="{BB962C8B-B14F-4D97-AF65-F5344CB8AC3E}">
        <p14:creationId xmlns:p14="http://schemas.microsoft.com/office/powerpoint/2010/main" val="197097889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278" y="152400"/>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334278" y="1371600"/>
            <a:ext cx="9703836" cy="4854178"/>
          </a:xfrm>
        </p:spPr>
        <p:txBody>
          <a:bodyPr>
            <a:normAutofit lnSpcReduction="10000"/>
          </a:bodyPr>
          <a:lstStyle/>
          <a:p>
            <a:r>
              <a:rPr lang="en-US" dirty="0" smtClean="0"/>
              <a:t>Must repeat field if terms are from different controlled vocabularies:</a:t>
            </a:r>
          </a:p>
          <a:p>
            <a:pPr marL="0" indent="0">
              <a:buNone/>
            </a:pPr>
            <a:r>
              <a:rPr lang="en-US" dirty="0" smtClean="0"/>
              <a:t>	</a:t>
            </a:r>
            <a:r>
              <a:rPr lang="en-US" dirty="0" smtClean="0">
                <a:solidFill>
                  <a:schemeClr val="accent1">
                    <a:lumMod val="75000"/>
                  </a:schemeClr>
                </a:solidFill>
              </a:rPr>
              <a:t>385 __ $a Teenagers $2 </a:t>
            </a:r>
            <a:r>
              <a:rPr lang="en-US" dirty="0" err="1" smtClean="0">
                <a:solidFill>
                  <a:schemeClr val="accent1">
                    <a:lumMod val="75000"/>
                  </a:schemeClr>
                </a:solidFill>
              </a:rPr>
              <a:t>lcdgt</a:t>
            </a:r>
            <a:endParaRPr lang="en-US" dirty="0" smtClean="0">
              <a:solidFill>
                <a:schemeClr val="accent1">
                  <a:lumMod val="75000"/>
                </a:schemeClr>
              </a:solidFill>
            </a:endParaRPr>
          </a:p>
          <a:p>
            <a:pPr marL="0" indent="0">
              <a:buNone/>
            </a:pPr>
            <a:r>
              <a:rPr lang="en-US" dirty="0" smtClean="0">
                <a:solidFill>
                  <a:schemeClr val="accent1">
                    <a:lumMod val="75000"/>
                  </a:schemeClr>
                </a:solidFill>
              </a:rPr>
              <a:t>	385 __ $a Adolescents $2 </a:t>
            </a:r>
            <a:r>
              <a:rPr lang="en-US" dirty="0" err="1" smtClean="0">
                <a:solidFill>
                  <a:schemeClr val="accent1">
                    <a:lumMod val="75000"/>
                  </a:schemeClr>
                </a:solidFill>
              </a:rPr>
              <a:t>ericd</a:t>
            </a:r>
            <a:endParaRPr lang="en-US" dirty="0" smtClean="0">
              <a:solidFill>
                <a:schemeClr val="accent1">
                  <a:lumMod val="75000"/>
                </a:schemeClr>
              </a:solidFill>
            </a:endParaRPr>
          </a:p>
          <a:p>
            <a:pPr marL="0" indent="0">
              <a:buNone/>
            </a:pPr>
            <a:r>
              <a:rPr lang="en-US" dirty="0"/>
              <a:t>	 </a:t>
            </a:r>
            <a:r>
              <a:rPr lang="en-US" dirty="0" smtClean="0"/>
              <a:t>   </a:t>
            </a:r>
            <a:r>
              <a:rPr lang="en-US" i="1" dirty="0" smtClean="0">
                <a:solidFill>
                  <a:schemeClr val="accent2">
                    <a:lumMod val="50000"/>
                  </a:schemeClr>
                </a:solidFill>
              </a:rPr>
              <a:t>A work or works for teenagers</a:t>
            </a:r>
          </a:p>
          <a:p>
            <a:pPr marL="0" indent="0">
              <a:buNone/>
            </a:pPr>
            <a:endParaRPr lang="en-US" i="1" dirty="0">
              <a:solidFill>
                <a:schemeClr val="accent2">
                  <a:lumMod val="50000"/>
                </a:schemeClr>
              </a:solidFill>
            </a:endParaRPr>
          </a:p>
          <a:p>
            <a:pPr marL="0" indent="0">
              <a:buNone/>
            </a:pPr>
            <a:r>
              <a:rPr lang="en-US" i="1" dirty="0" smtClean="0">
                <a:solidFill>
                  <a:schemeClr val="accent2">
                    <a:lumMod val="50000"/>
                  </a:schemeClr>
                </a:solidFill>
              </a:rPr>
              <a:t>	</a:t>
            </a:r>
            <a:r>
              <a:rPr lang="en-US" dirty="0" smtClean="0">
                <a:solidFill>
                  <a:srgbClr val="7030A0"/>
                </a:solidFill>
              </a:rPr>
              <a:t>386 __ $a </a:t>
            </a:r>
            <a:r>
              <a:rPr lang="en-US" dirty="0">
                <a:solidFill>
                  <a:srgbClr val="7030A0"/>
                </a:solidFill>
              </a:rPr>
              <a:t>Indians, North </a:t>
            </a:r>
            <a:r>
              <a:rPr lang="en-US" dirty="0" smtClean="0">
                <a:solidFill>
                  <a:srgbClr val="7030A0"/>
                </a:solidFill>
              </a:rPr>
              <a:t>American $2 mesh</a:t>
            </a:r>
          </a:p>
          <a:p>
            <a:pPr marL="0" indent="0">
              <a:buNone/>
            </a:pPr>
            <a:r>
              <a:rPr lang="en-US" dirty="0">
                <a:solidFill>
                  <a:srgbClr val="7030A0"/>
                </a:solidFill>
              </a:rPr>
              <a:t>	</a:t>
            </a:r>
            <a:r>
              <a:rPr lang="en-US" dirty="0" smtClean="0">
                <a:solidFill>
                  <a:srgbClr val="7030A0"/>
                </a:solidFill>
              </a:rPr>
              <a:t>386 __ $a American Indians $2 </a:t>
            </a:r>
            <a:r>
              <a:rPr lang="en-US" dirty="0" err="1" smtClean="0">
                <a:solidFill>
                  <a:srgbClr val="7030A0"/>
                </a:solidFill>
              </a:rPr>
              <a:t>ericd</a:t>
            </a:r>
            <a:endParaRPr lang="en-US" dirty="0" smtClean="0">
              <a:solidFill>
                <a:srgbClr val="7030A0"/>
              </a:solidFill>
            </a:endParaRPr>
          </a:p>
          <a:p>
            <a:pPr marL="0" indent="0">
              <a:buNone/>
            </a:pPr>
            <a:r>
              <a:rPr lang="en-US" dirty="0">
                <a:solidFill>
                  <a:srgbClr val="7030A0"/>
                </a:solidFill>
              </a:rPr>
              <a:t>	386 __ </a:t>
            </a:r>
            <a:r>
              <a:rPr lang="en-US" dirty="0" smtClean="0">
                <a:solidFill>
                  <a:srgbClr val="7030A0"/>
                </a:solidFill>
              </a:rPr>
              <a:t>$a </a:t>
            </a:r>
            <a:r>
              <a:rPr lang="en-US" dirty="0">
                <a:solidFill>
                  <a:srgbClr val="7030A0"/>
                </a:solidFill>
              </a:rPr>
              <a:t>Indians of North </a:t>
            </a:r>
            <a:r>
              <a:rPr lang="en-US" dirty="0" smtClean="0">
                <a:solidFill>
                  <a:srgbClr val="7030A0"/>
                </a:solidFill>
              </a:rPr>
              <a:t>America $2 </a:t>
            </a:r>
            <a:r>
              <a:rPr lang="en-US" dirty="0" err="1" smtClean="0">
                <a:solidFill>
                  <a:srgbClr val="7030A0"/>
                </a:solidFill>
              </a:rPr>
              <a:t>lcsh</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Native Americans</a:t>
            </a:r>
            <a:endParaRPr lang="en-US" dirty="0"/>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167</a:t>
            </a:fld>
            <a:endParaRPr lang="en-US"/>
          </a:p>
        </p:txBody>
      </p:sp>
    </p:spTree>
    <p:extLst>
      <p:ext uri="{BB962C8B-B14F-4D97-AF65-F5344CB8AC3E}">
        <p14:creationId xmlns:p14="http://schemas.microsoft.com/office/powerpoint/2010/main" val="67425942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092070" y="1284685"/>
            <a:ext cx="9880731" cy="5254227"/>
          </a:xfrm>
        </p:spPr>
        <p:txBody>
          <a:bodyPr>
            <a:normAutofit lnSpcReduction="10000"/>
          </a:bodyPr>
          <a:lstStyle/>
          <a:p>
            <a:r>
              <a:rPr lang="en-US" dirty="0" smtClean="0"/>
              <a:t>Generally, break up compound terms into their components. For example:</a:t>
            </a:r>
          </a:p>
          <a:p>
            <a:pPr marL="0" indent="0">
              <a:buNone/>
            </a:pPr>
            <a:r>
              <a:rPr lang="en-US" dirty="0"/>
              <a:t>	</a:t>
            </a:r>
            <a:r>
              <a:rPr lang="en-US" dirty="0">
                <a:solidFill>
                  <a:srgbClr val="7030A0"/>
                </a:solidFill>
              </a:rPr>
              <a:t>386 __ </a:t>
            </a:r>
            <a:r>
              <a:rPr lang="en-US" dirty="0" smtClean="0">
                <a:solidFill>
                  <a:srgbClr val="7030A0"/>
                </a:solidFill>
              </a:rPr>
              <a:t>Japanese American women teachers $2 </a:t>
            </a:r>
            <a:r>
              <a:rPr lang="en-US" dirty="0" err="1" smtClean="0">
                <a:solidFill>
                  <a:srgbClr val="7030A0"/>
                </a:solidFill>
              </a:rPr>
              <a:t>lcsh</a:t>
            </a:r>
            <a:endParaRPr lang="en-US" dirty="0" smtClean="0">
              <a:solidFill>
                <a:srgbClr val="7030A0"/>
              </a:solidFill>
            </a:endParaRPr>
          </a:p>
          <a:p>
            <a:pPr marL="0" indent="0">
              <a:buNone/>
            </a:pPr>
            <a:r>
              <a:rPr lang="en-US" dirty="0"/>
              <a:t>	</a:t>
            </a:r>
            <a:r>
              <a:rPr lang="en-US" i="1" dirty="0" smtClean="0"/>
              <a:t>use instead:</a:t>
            </a:r>
            <a:endParaRPr lang="en-US" i="1" dirty="0"/>
          </a:p>
          <a:p>
            <a:pPr marL="0" indent="0">
              <a:buNone/>
            </a:pPr>
            <a:r>
              <a:rPr lang="en-US" dirty="0" smtClean="0"/>
              <a:t>	</a:t>
            </a:r>
            <a:r>
              <a:rPr lang="en-US" dirty="0" smtClean="0">
                <a:solidFill>
                  <a:srgbClr val="7030A0"/>
                </a:solidFill>
              </a:rPr>
              <a:t>386 __ Japanese Americans $a Women $a Teachers $2 </a:t>
            </a:r>
            <a:r>
              <a:rPr lang="en-US" dirty="0" err="1" smtClean="0">
                <a:solidFill>
                  <a:srgbClr val="7030A0"/>
                </a:solidFill>
              </a:rPr>
              <a:t>lcdgt</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75000"/>
                  </a:schemeClr>
                </a:solidFill>
              </a:rPr>
              <a:t>or</a:t>
            </a:r>
          </a:p>
          <a:p>
            <a:pPr marL="0" indent="0">
              <a:buNone/>
            </a:pPr>
            <a:r>
              <a:rPr lang="en-US" dirty="0"/>
              <a:t>	</a:t>
            </a:r>
            <a:r>
              <a:rPr lang="en-US" dirty="0" smtClean="0">
                <a:solidFill>
                  <a:srgbClr val="7030A0"/>
                </a:solidFill>
              </a:rPr>
              <a:t>386 __ $a Japanese Americans $2 </a:t>
            </a:r>
            <a:r>
              <a:rPr lang="en-US" dirty="0" err="1" smtClean="0">
                <a:solidFill>
                  <a:srgbClr val="7030A0"/>
                </a:solidFill>
              </a:rPr>
              <a:t>lcdgt</a:t>
            </a:r>
            <a:endParaRPr lang="en-US" dirty="0" smtClean="0">
              <a:solidFill>
                <a:srgbClr val="7030A0"/>
              </a:solidFill>
            </a:endParaRPr>
          </a:p>
          <a:p>
            <a:pPr marL="0" indent="0">
              <a:buNone/>
            </a:pPr>
            <a:r>
              <a:rPr lang="en-US" dirty="0">
                <a:solidFill>
                  <a:srgbClr val="7030A0"/>
                </a:solidFill>
              </a:rPr>
              <a:t>	</a:t>
            </a:r>
            <a:r>
              <a:rPr lang="en-US" dirty="0" smtClean="0">
                <a:solidFill>
                  <a:srgbClr val="7030A0"/>
                </a:solidFill>
              </a:rPr>
              <a:t>386 __ $a Women $2 </a:t>
            </a:r>
            <a:r>
              <a:rPr lang="en-US" dirty="0" err="1" smtClean="0">
                <a:solidFill>
                  <a:srgbClr val="7030A0"/>
                </a:solidFill>
              </a:rPr>
              <a:t>lcdgt</a:t>
            </a:r>
            <a:endParaRPr lang="en-US" dirty="0" smtClean="0">
              <a:solidFill>
                <a:srgbClr val="7030A0"/>
              </a:solidFill>
            </a:endParaRPr>
          </a:p>
          <a:p>
            <a:pPr marL="0" indent="0">
              <a:buNone/>
            </a:pPr>
            <a:r>
              <a:rPr lang="en-US" dirty="0">
                <a:solidFill>
                  <a:srgbClr val="7030A0"/>
                </a:solidFill>
              </a:rPr>
              <a:t>	</a:t>
            </a:r>
            <a:r>
              <a:rPr lang="en-US" dirty="0" smtClean="0">
                <a:solidFill>
                  <a:srgbClr val="7030A0"/>
                </a:solidFill>
              </a:rPr>
              <a:t>386 __ $a Teachers $2 </a:t>
            </a:r>
            <a:r>
              <a:rPr lang="en-US" dirty="0" err="1" smtClean="0">
                <a:solidFill>
                  <a:srgbClr val="7030A0"/>
                </a:solidFill>
              </a:rPr>
              <a:t>lcdgt</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Japanese American women 	    teachers</a:t>
            </a:r>
          </a:p>
        </p:txBody>
      </p:sp>
      <p:cxnSp>
        <p:nvCxnSpPr>
          <p:cNvPr id="5" name="Straight Connector 4"/>
          <p:cNvCxnSpPr/>
          <p:nvPr/>
        </p:nvCxnSpPr>
        <p:spPr>
          <a:xfrm flipV="1">
            <a:off x="3060635" y="2295331"/>
            <a:ext cx="6465920" cy="23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A00A331D-2EB0-4CEE-8662-2FAB66802E28}" type="slidenum">
              <a:rPr lang="en-US" smtClean="0"/>
              <a:t>168</a:t>
            </a:fld>
            <a:endParaRPr lang="en-US"/>
          </a:p>
        </p:txBody>
      </p:sp>
    </p:spTree>
    <p:extLst>
      <p:ext uri="{BB962C8B-B14F-4D97-AF65-F5344CB8AC3E}">
        <p14:creationId xmlns:p14="http://schemas.microsoft.com/office/powerpoint/2010/main" val="179828363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123436"/>
            <a:ext cx="10855420" cy="5598039"/>
          </a:xfrm>
        </p:spPr>
        <p:txBody>
          <a:bodyPr>
            <a:normAutofit/>
          </a:bodyPr>
          <a:lstStyle/>
          <a:p>
            <a:pPr>
              <a:spcAft>
                <a:spcPts val="1600"/>
              </a:spcAft>
            </a:pPr>
            <a:r>
              <a:rPr lang="en-US" dirty="0" smtClean="0"/>
              <a:t>Use $3 for parts of resource to which the field applies.</a:t>
            </a:r>
            <a:endParaRPr lang="en-US" dirty="0"/>
          </a:p>
          <a:p>
            <a:pPr marL="0" indent="0">
              <a:buNone/>
            </a:pPr>
            <a:r>
              <a:rPr lang="it-IT" dirty="0"/>
              <a:t>245 00  Three contemporary European plays</a:t>
            </a:r>
            <a:r>
              <a:rPr lang="it-IT"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Escalation: obscene </a:t>
            </a:r>
            <a:r>
              <a:rPr lang="en-US" dirty="0" smtClean="0">
                <a:solidFill>
                  <a:srgbClr val="FF0000"/>
                </a:solidFill>
              </a:rPr>
              <a:t>$a </a:t>
            </a:r>
            <a:r>
              <a:rPr lang="en-US" dirty="0">
                <a:solidFill>
                  <a:srgbClr val="FF0000"/>
                </a:solidFill>
              </a:rPr>
              <a:t>Austrians </a:t>
            </a:r>
            <a:r>
              <a:rPr lang="en-US" dirty="0" smtClean="0">
                <a:solidFill>
                  <a:srgbClr val="FF0000"/>
                </a:solidFill>
              </a:rPr>
              <a:t>$a Men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a:t>
            </a:r>
            <a:r>
              <a:rPr lang="en-US" dirty="0" err="1">
                <a:solidFill>
                  <a:srgbClr val="7030A0"/>
                </a:solidFill>
              </a:rPr>
              <a:t>propsmaster</a:t>
            </a:r>
            <a:r>
              <a:rPr lang="en-US" dirty="0">
                <a:solidFill>
                  <a:srgbClr val="7030A0"/>
                </a:solidFill>
              </a:rPr>
              <a:t> </a:t>
            </a:r>
            <a:r>
              <a:rPr lang="en-US" dirty="0" smtClean="0">
                <a:solidFill>
                  <a:srgbClr val="FF0000"/>
                </a:solidFill>
              </a:rPr>
              <a:t>$a Serbs $a Men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Hand in hand </a:t>
            </a:r>
            <a:r>
              <a:rPr lang="en-US" dirty="0" smtClean="0">
                <a:solidFill>
                  <a:srgbClr val="FF0000"/>
                </a:solidFill>
              </a:rPr>
              <a:t>$a Swedes $a Women $2 </a:t>
            </a:r>
            <a:r>
              <a:rPr lang="en-US" dirty="0" err="1">
                <a:solidFill>
                  <a:srgbClr val="FF0000"/>
                </a:solidFill>
              </a:rPr>
              <a:t>lcdgt</a:t>
            </a:r>
            <a:endParaRPr lang="en-US" dirty="0">
              <a:solidFill>
                <a:srgbClr val="FF0000"/>
              </a:solidFill>
            </a:endParaRPr>
          </a:p>
          <a:p>
            <a:pPr marL="0" indent="0">
              <a:buNone/>
            </a:pPr>
            <a:r>
              <a:rPr lang="en-US" dirty="0"/>
              <a:t>505 0_  Escalation: obscene / by Werner Schwab ; translated by </a:t>
            </a:r>
            <a:r>
              <a:rPr lang="en-US" dirty="0" smtClean="0"/>
              <a:t>David</a:t>
            </a:r>
          </a:p>
          <a:p>
            <a:pPr marL="0" indent="0">
              <a:buNone/>
            </a:pPr>
            <a:r>
              <a:rPr lang="en-US" dirty="0"/>
              <a:t>	</a:t>
            </a:r>
            <a:r>
              <a:rPr lang="en-US" dirty="0" smtClean="0"/>
              <a:t>   </a:t>
            </a:r>
            <a:r>
              <a:rPr lang="en-US" dirty="0"/>
              <a:t>Barnett -- The </a:t>
            </a:r>
            <a:r>
              <a:rPr lang="en-US" dirty="0" err="1"/>
              <a:t>propsmaster</a:t>
            </a:r>
            <a:r>
              <a:rPr lang="en-US" dirty="0"/>
              <a:t> / by </a:t>
            </a:r>
            <a:r>
              <a:rPr lang="en-US" dirty="0" err="1"/>
              <a:t>Uglješa</a:t>
            </a:r>
            <a:r>
              <a:rPr lang="en-US" dirty="0"/>
              <a:t> </a:t>
            </a:r>
            <a:r>
              <a:rPr lang="en-US" dirty="0" err="1"/>
              <a:t>Šajtinac</a:t>
            </a:r>
            <a:r>
              <a:rPr lang="en-US" dirty="0"/>
              <a:t> ; translated </a:t>
            </a:r>
            <a:r>
              <a:rPr lang="en-US" dirty="0" smtClean="0"/>
              <a:t>by</a:t>
            </a:r>
          </a:p>
          <a:p>
            <a:pPr marL="0" indent="0">
              <a:buNone/>
            </a:pPr>
            <a:r>
              <a:rPr lang="en-US" dirty="0"/>
              <a:t>	</a:t>
            </a:r>
            <a:r>
              <a:rPr lang="en-US" dirty="0" smtClean="0"/>
              <a:t>   </a:t>
            </a:r>
            <a:r>
              <a:rPr lang="en-US" dirty="0" err="1"/>
              <a:t>Duška</a:t>
            </a:r>
            <a:r>
              <a:rPr lang="en-US" dirty="0"/>
              <a:t> </a:t>
            </a:r>
            <a:r>
              <a:rPr lang="en-US" dirty="0" err="1"/>
              <a:t>Radosavljevic</a:t>
            </a:r>
            <a:r>
              <a:rPr lang="en-US" dirty="0"/>
              <a:t>́ Heaney -- Hand in hand / by Sofia </a:t>
            </a:r>
            <a:r>
              <a:rPr lang="en-US" dirty="0" err="1"/>
              <a:t>Fredén</a:t>
            </a:r>
            <a:r>
              <a:rPr lang="en-US" dirty="0"/>
              <a:t> </a:t>
            </a:r>
            <a:r>
              <a:rPr lang="en-US" dirty="0" smtClean="0"/>
              <a:t>;</a:t>
            </a:r>
          </a:p>
          <a:p>
            <a:pPr marL="0" indent="0">
              <a:buNone/>
            </a:pPr>
            <a:r>
              <a:rPr lang="en-US" dirty="0"/>
              <a:t>	</a:t>
            </a:r>
            <a:r>
              <a:rPr lang="en-US" dirty="0" smtClean="0"/>
              <a:t>   </a:t>
            </a:r>
            <a:r>
              <a:rPr lang="en-US" dirty="0"/>
              <a:t>translated by Mark Batty</a:t>
            </a:r>
            <a:r>
              <a:rPr lang="en-US" dirty="0" smtClean="0"/>
              <a:t>.</a:t>
            </a:r>
          </a:p>
          <a:p>
            <a:pPr marL="0" indent="0">
              <a:buNone/>
            </a:pPr>
            <a:r>
              <a:rPr lang="en-US" dirty="0" smtClean="0"/>
              <a:t>655 _7  Drama. $2 </a:t>
            </a:r>
            <a:r>
              <a:rPr lang="en-US" dirty="0" err="1" smtClean="0"/>
              <a:t>lcgft</a:t>
            </a:r>
            <a:endParaRPr lang="en-US" dirty="0" smtClean="0"/>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169</a:t>
            </a:fld>
            <a:endParaRPr lang="en-US"/>
          </a:p>
        </p:txBody>
      </p:sp>
    </p:spTree>
    <p:extLst>
      <p:ext uri="{BB962C8B-B14F-4D97-AF65-F5344CB8AC3E}">
        <p14:creationId xmlns:p14="http://schemas.microsoft.com/office/powerpoint/2010/main" val="1811746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4837" y="676275"/>
            <a:ext cx="10982325" cy="5505450"/>
          </a:xfrm>
          <a:prstGeom prst="rect">
            <a:avLst/>
          </a:prstGeom>
        </p:spPr>
      </p:pic>
      <p:sp>
        <p:nvSpPr>
          <p:cNvPr id="4" name="Oval 3"/>
          <p:cNvSpPr/>
          <p:nvPr/>
        </p:nvSpPr>
        <p:spPr>
          <a:xfrm>
            <a:off x="2321169" y="1718268"/>
            <a:ext cx="1105319" cy="954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3938954" y="2019719"/>
            <a:ext cx="291402" cy="49236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A00A331D-2EB0-4CEE-8662-2FAB66802E28}" type="slidenum">
              <a:rPr lang="en-US" smtClean="0"/>
              <a:t>17</a:t>
            </a:fld>
            <a:endParaRPr lang="en-US"/>
          </a:p>
        </p:txBody>
      </p:sp>
    </p:spTree>
    <p:extLst>
      <p:ext uri="{BB962C8B-B14F-4D97-AF65-F5344CB8AC3E}">
        <p14:creationId xmlns:p14="http://schemas.microsoft.com/office/powerpoint/2010/main" val="166667611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123436"/>
            <a:ext cx="10855420" cy="5598039"/>
          </a:xfrm>
        </p:spPr>
        <p:txBody>
          <a:bodyPr>
            <a:normAutofit/>
          </a:bodyPr>
          <a:lstStyle/>
          <a:p>
            <a:pPr>
              <a:spcAft>
                <a:spcPts val="1600"/>
              </a:spcAft>
            </a:pPr>
            <a:r>
              <a:rPr lang="en-US" dirty="0" smtClean="0"/>
              <a:t>Use $3 for parts of resource to which the field applies.</a:t>
            </a:r>
            <a:endParaRPr lang="en-US" dirty="0"/>
          </a:p>
          <a:p>
            <a:pPr marL="0" indent="0">
              <a:spcAft>
                <a:spcPts val="1600"/>
              </a:spcAft>
              <a:buNone/>
            </a:pPr>
            <a:r>
              <a:rPr lang="it-IT" i="1" dirty="0" smtClean="0"/>
              <a:t>Alternative to the previous slide:</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Escalation: obscene </a:t>
            </a:r>
            <a:r>
              <a:rPr lang="en-US" dirty="0" smtClean="0">
                <a:solidFill>
                  <a:srgbClr val="FF0000"/>
                </a:solidFill>
              </a:rPr>
              <a:t>$a </a:t>
            </a:r>
            <a:r>
              <a:rPr lang="en-US" dirty="0">
                <a:solidFill>
                  <a:srgbClr val="FF0000"/>
                </a:solidFill>
              </a:rPr>
              <a:t>Austrians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a:t>
            </a:r>
            <a:r>
              <a:rPr lang="en-US" dirty="0" err="1">
                <a:solidFill>
                  <a:srgbClr val="7030A0"/>
                </a:solidFill>
              </a:rPr>
              <a:t>propsmaster</a:t>
            </a:r>
            <a:r>
              <a:rPr lang="en-US" dirty="0">
                <a:solidFill>
                  <a:srgbClr val="7030A0"/>
                </a:solidFill>
              </a:rPr>
              <a:t> </a:t>
            </a:r>
            <a:r>
              <a:rPr lang="en-US" dirty="0" smtClean="0">
                <a:solidFill>
                  <a:srgbClr val="FF0000"/>
                </a:solidFill>
              </a:rPr>
              <a:t>$a Serbs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Hand in hand </a:t>
            </a:r>
            <a:r>
              <a:rPr lang="en-US" dirty="0" smtClean="0">
                <a:solidFill>
                  <a:srgbClr val="FF0000"/>
                </a:solidFill>
              </a:rPr>
              <a:t>$a Swedes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__  </a:t>
            </a:r>
            <a:r>
              <a:rPr lang="en-US" dirty="0">
                <a:solidFill>
                  <a:srgbClr val="7030A0"/>
                </a:solidFill>
              </a:rPr>
              <a:t>$3 Escalation: obscene ; The </a:t>
            </a:r>
            <a:r>
              <a:rPr lang="en-US" dirty="0" err="1">
                <a:solidFill>
                  <a:srgbClr val="7030A0"/>
                </a:solidFill>
              </a:rPr>
              <a:t>propsmaster</a:t>
            </a:r>
            <a:r>
              <a:rPr lang="en-US" dirty="0">
                <a:solidFill>
                  <a:srgbClr val="7030A0"/>
                </a:solidFill>
              </a:rPr>
              <a:t> </a:t>
            </a:r>
            <a:r>
              <a:rPr lang="en-US" dirty="0">
                <a:solidFill>
                  <a:srgbClr val="FF0000"/>
                </a:solidFill>
              </a:rPr>
              <a:t>$a Men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__  </a:t>
            </a:r>
            <a:r>
              <a:rPr lang="en-US" dirty="0">
                <a:solidFill>
                  <a:srgbClr val="7030A0"/>
                </a:solidFill>
              </a:rPr>
              <a:t>$3 Hand in hand </a:t>
            </a:r>
            <a:r>
              <a:rPr lang="en-US" dirty="0">
                <a:solidFill>
                  <a:srgbClr val="FF0000"/>
                </a:solidFill>
              </a:rPr>
              <a:t>$a Women $2 </a:t>
            </a:r>
            <a:r>
              <a:rPr lang="en-US" dirty="0" err="1">
                <a:solidFill>
                  <a:srgbClr val="FF0000"/>
                </a:solidFill>
              </a:rPr>
              <a:t>lcdgt</a:t>
            </a:r>
            <a:endParaRPr lang="en-US" dirty="0">
              <a:solidFill>
                <a:srgbClr val="FF0000"/>
              </a:solidFill>
            </a:endParaRPr>
          </a:p>
          <a:p>
            <a:pPr marL="0" indent="0">
              <a:buNone/>
            </a:pPr>
            <a:endParaRPr lang="en-US" dirty="0">
              <a:solidFill>
                <a:srgbClr val="FF0000"/>
              </a:solidFill>
            </a:endParaRPr>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170</a:t>
            </a:fld>
            <a:endParaRPr lang="en-US"/>
          </a:p>
        </p:txBody>
      </p:sp>
    </p:spTree>
    <p:extLst>
      <p:ext uri="{BB962C8B-B14F-4D97-AF65-F5344CB8AC3E}">
        <p14:creationId xmlns:p14="http://schemas.microsoft.com/office/powerpoint/2010/main" val="198069522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927" y="95811"/>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712927" y="1106681"/>
            <a:ext cx="11330390" cy="5751319"/>
          </a:xfrm>
        </p:spPr>
        <p:txBody>
          <a:bodyPr>
            <a:normAutofit lnSpcReduction="10000"/>
          </a:bodyPr>
          <a:lstStyle/>
          <a:p>
            <a:pPr>
              <a:spcAft>
                <a:spcPts val="1600"/>
              </a:spcAft>
            </a:pPr>
            <a:r>
              <a:rPr lang="en-US" dirty="0" smtClean="0"/>
              <a:t>Use $3 for parts of resource to which the field applies.</a:t>
            </a:r>
            <a:endParaRPr lang="en-US" dirty="0"/>
          </a:p>
          <a:p>
            <a:pPr marL="0" indent="0">
              <a:buNone/>
            </a:pPr>
            <a:r>
              <a:rPr lang="it-IT" dirty="0"/>
              <a:t>245 00  </a:t>
            </a:r>
            <a:r>
              <a:rPr lang="en-US" dirty="0"/>
              <a:t>Cello sonata ; </a:t>
            </a:r>
            <a:r>
              <a:rPr lang="en-US" dirty="0" smtClean="0"/>
              <a:t>$b </a:t>
            </a:r>
            <a:r>
              <a:rPr lang="en-US" dirty="0"/>
              <a:t>Polonaise </a:t>
            </a:r>
            <a:r>
              <a:rPr lang="en-US" dirty="0" err="1"/>
              <a:t>brillante</a:t>
            </a:r>
            <a:r>
              <a:rPr lang="en-US" dirty="0"/>
              <a:t> / </a:t>
            </a:r>
            <a:r>
              <a:rPr lang="en-US" dirty="0" smtClean="0"/>
              <a:t>$c </a:t>
            </a:r>
            <a:r>
              <a:rPr lang="en-US" dirty="0"/>
              <a:t>Chopin. </a:t>
            </a:r>
            <a:r>
              <a:rPr lang="en-US" dirty="0" smtClean="0"/>
              <a:t>Variations</a:t>
            </a:r>
          </a:p>
          <a:p>
            <a:pPr marL="0" indent="0">
              <a:buNone/>
            </a:pPr>
            <a:r>
              <a:rPr lang="en-US" dirty="0"/>
              <a:t>	</a:t>
            </a:r>
            <a:r>
              <a:rPr lang="en-US" dirty="0" smtClean="0"/>
              <a:t>   </a:t>
            </a:r>
            <a:r>
              <a:rPr lang="en-US" dirty="0" err="1"/>
              <a:t>concertantes</a:t>
            </a:r>
            <a:r>
              <a:rPr lang="en-US" dirty="0"/>
              <a:t> / Mendelssohn. Variations on a theme of Rossini </a:t>
            </a:r>
            <a:r>
              <a:rPr lang="en-US" dirty="0" smtClean="0"/>
              <a:t>/</a:t>
            </a:r>
          </a:p>
          <a:p>
            <a:pPr marL="0" indent="0">
              <a:buNone/>
            </a:pPr>
            <a:r>
              <a:rPr lang="en-US" dirty="0"/>
              <a:t>	</a:t>
            </a:r>
            <a:r>
              <a:rPr lang="en-US" dirty="0" smtClean="0"/>
              <a:t>   </a:t>
            </a:r>
            <a:r>
              <a:rPr lang="en-US" dirty="0" err="1"/>
              <a:t>Martinu</a:t>
            </a:r>
            <a:r>
              <a:rPr lang="en-US" dirty="0"/>
              <a:t>̊. Cello sonata / Debussy. Rhapsody no. 1 / </a:t>
            </a:r>
            <a:r>
              <a:rPr lang="en-US" dirty="0" err="1"/>
              <a:t>Bartók</a:t>
            </a:r>
            <a:r>
              <a:rPr lang="en-US" dirty="0" smtClean="0"/>
              <a:t>.</a:t>
            </a:r>
          </a:p>
          <a:p>
            <a:pPr marL="0" indent="0">
              <a:buNone/>
            </a:pPr>
            <a:r>
              <a:rPr lang="en-US" dirty="0"/>
              <a:t>	</a:t>
            </a:r>
            <a:r>
              <a:rPr lang="en-US" dirty="0" smtClean="0"/>
              <a:t>   </a:t>
            </a:r>
            <a:r>
              <a:rPr lang="en-US" dirty="0"/>
              <a:t>Hungarian wedding dance / Weiner</a:t>
            </a:r>
            <a:r>
              <a:rPr lang="en-US"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Cello sonata (Chopin) ; Polonaise </a:t>
            </a:r>
            <a:r>
              <a:rPr lang="en-US" dirty="0" err="1">
                <a:solidFill>
                  <a:srgbClr val="7030A0"/>
                </a:solidFill>
              </a:rPr>
              <a:t>brillante</a:t>
            </a:r>
            <a:r>
              <a:rPr lang="en-US" dirty="0">
                <a:solidFill>
                  <a:srgbClr val="7030A0"/>
                </a:solidFill>
              </a:rPr>
              <a:t> </a:t>
            </a:r>
            <a:r>
              <a:rPr lang="en-US" dirty="0" smtClean="0">
                <a:solidFill>
                  <a:srgbClr val="FF0000"/>
                </a:solidFill>
              </a:rPr>
              <a:t>$a </a:t>
            </a:r>
            <a:r>
              <a:rPr lang="en-US" dirty="0">
                <a:solidFill>
                  <a:srgbClr val="FF0000"/>
                </a:solidFill>
              </a:rPr>
              <a:t>Poles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Variations </a:t>
            </a:r>
            <a:r>
              <a:rPr lang="en-US" dirty="0" err="1">
                <a:solidFill>
                  <a:srgbClr val="7030A0"/>
                </a:solidFill>
              </a:rPr>
              <a:t>concertantes</a:t>
            </a:r>
            <a:r>
              <a:rPr lang="en-US" dirty="0">
                <a:solidFill>
                  <a:srgbClr val="7030A0"/>
                </a:solidFill>
              </a:rPr>
              <a:t> </a:t>
            </a:r>
            <a:r>
              <a:rPr lang="en-US" dirty="0" smtClean="0">
                <a:solidFill>
                  <a:srgbClr val="7030A0"/>
                </a:solidFill>
              </a:rPr>
              <a:t>$a </a:t>
            </a:r>
            <a:r>
              <a:rPr lang="en-US" dirty="0">
                <a:solidFill>
                  <a:srgbClr val="7030A0"/>
                </a:solidFill>
              </a:rPr>
              <a:t>Germans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Variations on a theme of Rossini </a:t>
            </a:r>
            <a:r>
              <a:rPr lang="en-US" dirty="0" smtClean="0">
                <a:solidFill>
                  <a:srgbClr val="FF0000"/>
                </a:solidFill>
              </a:rPr>
              <a:t>$a </a:t>
            </a:r>
            <a:r>
              <a:rPr lang="en-US" dirty="0">
                <a:solidFill>
                  <a:srgbClr val="FF0000"/>
                </a:solidFill>
              </a:rPr>
              <a:t>Czechs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Cello sonata (Debussy) </a:t>
            </a:r>
            <a:r>
              <a:rPr lang="en-US" dirty="0" smtClean="0">
                <a:solidFill>
                  <a:srgbClr val="FF0000"/>
                </a:solidFill>
              </a:rPr>
              <a:t>$a </a:t>
            </a:r>
            <a:r>
              <a:rPr lang="en-US" dirty="0">
                <a:solidFill>
                  <a:srgbClr val="FF0000"/>
                </a:solidFill>
              </a:rPr>
              <a:t>French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Rhapsody no. 1 ; Hungarian wedding dance </a:t>
            </a:r>
            <a:r>
              <a:rPr lang="en-US" dirty="0" smtClean="0">
                <a:solidFill>
                  <a:srgbClr val="FF0000"/>
                </a:solidFill>
              </a:rPr>
              <a:t>$a </a:t>
            </a:r>
            <a:r>
              <a:rPr lang="en-US" dirty="0">
                <a:solidFill>
                  <a:srgbClr val="FF0000"/>
                </a:solidFill>
              </a:rPr>
              <a:t>Hungarians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Men </a:t>
            </a:r>
            <a:r>
              <a:rPr lang="en-US" dirty="0" smtClean="0">
                <a:solidFill>
                  <a:srgbClr val="FF0000"/>
                </a:solidFill>
              </a:rPr>
              <a:t>$2 </a:t>
            </a:r>
            <a:r>
              <a:rPr lang="en-US" dirty="0" err="1">
                <a:solidFill>
                  <a:srgbClr val="FF0000"/>
                </a:solidFill>
              </a:rPr>
              <a:t>lcdgt</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171</a:t>
            </a:fld>
            <a:endParaRPr lang="en-US"/>
          </a:p>
        </p:txBody>
      </p:sp>
    </p:spTree>
    <p:extLst>
      <p:ext uri="{BB962C8B-B14F-4D97-AF65-F5344CB8AC3E}">
        <p14:creationId xmlns:p14="http://schemas.microsoft.com/office/powerpoint/2010/main" val="275474779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123436"/>
            <a:ext cx="10855420" cy="5598039"/>
          </a:xfrm>
        </p:spPr>
        <p:txBody>
          <a:bodyPr>
            <a:normAutofit fontScale="92500" lnSpcReduction="10000"/>
          </a:bodyPr>
          <a:lstStyle/>
          <a:p>
            <a:r>
              <a:rPr lang="en-US" dirty="0" smtClean="0"/>
              <a:t>New $</a:t>
            </a:r>
            <a:r>
              <a:rPr lang="en-US" dirty="0" err="1" smtClean="0"/>
              <a:t>i</a:t>
            </a:r>
            <a:r>
              <a:rPr lang="en-US" dirty="0" smtClean="0"/>
              <a:t> (Relationship information) and $4 (Relationship) can be used to record relationship of the term(s) recorded and the resource described</a:t>
            </a:r>
          </a:p>
          <a:p>
            <a:pPr marL="0" indent="0">
              <a:buNone/>
            </a:pPr>
            <a:endParaRPr lang="en-US" dirty="0"/>
          </a:p>
          <a:p>
            <a:pPr marL="0" indent="0">
              <a:buNone/>
            </a:pPr>
            <a:r>
              <a:rPr lang="it-IT" dirty="0" smtClean="0"/>
              <a:t>100 1_ Messiaen</a:t>
            </a:r>
            <a:r>
              <a:rPr lang="it-IT" dirty="0"/>
              <a:t>, Olivier, </a:t>
            </a:r>
            <a:r>
              <a:rPr lang="it-IT" dirty="0" smtClean="0"/>
              <a:t>$d 1908-1992, $e composer.</a:t>
            </a:r>
            <a:endParaRPr lang="it-IT" dirty="0"/>
          </a:p>
          <a:p>
            <a:pPr marL="0" indent="0">
              <a:buNone/>
            </a:pPr>
            <a:r>
              <a:rPr lang="it-IT" dirty="0" smtClean="0"/>
              <a:t>245 10 Turangal</a:t>
            </a:r>
            <a:r>
              <a:rPr lang="it-IT" dirty="0" smtClean="0">
                <a:cs typeface="Arial" panose="020B0604020202020204" pitchFamily="34" charset="0"/>
              </a:rPr>
              <a:t>î</a:t>
            </a:r>
            <a:r>
              <a:rPr lang="it-IT" dirty="0" smtClean="0"/>
              <a:t>la-symphonie </a:t>
            </a:r>
            <a:r>
              <a:rPr lang="it-IT" dirty="0"/>
              <a:t>/ </a:t>
            </a:r>
            <a:r>
              <a:rPr lang="it-IT" dirty="0" smtClean="0"/>
              <a:t>$c </a:t>
            </a:r>
            <a:r>
              <a:rPr lang="it-IT" dirty="0"/>
              <a:t>Messiaen.</a:t>
            </a:r>
            <a:endParaRPr lang="en-US" dirty="0"/>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Composer: </a:t>
            </a:r>
            <a:r>
              <a:rPr lang="en-US" dirty="0" smtClean="0">
                <a:solidFill>
                  <a:srgbClr val="FF0000"/>
                </a:solidFill>
              </a:rPr>
              <a:t>$a French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Instrumentalist (piano): </a:t>
            </a:r>
            <a:r>
              <a:rPr lang="en-US" dirty="0" smtClean="0">
                <a:solidFill>
                  <a:srgbClr val="FF0000"/>
                </a:solidFill>
              </a:rPr>
              <a:t>$a French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Instrumentalist (</a:t>
            </a:r>
            <a:r>
              <a:rPr lang="en-US" dirty="0" err="1" smtClean="0">
                <a:solidFill>
                  <a:srgbClr val="0070C0"/>
                </a:solidFill>
              </a:rPr>
              <a:t>ondes</a:t>
            </a:r>
            <a:r>
              <a:rPr lang="en-US" dirty="0" smtClean="0">
                <a:solidFill>
                  <a:srgbClr val="0070C0"/>
                </a:solidFill>
              </a:rPr>
              <a:t> </a:t>
            </a:r>
            <a:r>
              <a:rPr lang="en-US" dirty="0" err="1" smtClean="0">
                <a:solidFill>
                  <a:srgbClr val="0070C0"/>
                </a:solidFill>
              </a:rPr>
              <a:t>Martenot</a:t>
            </a:r>
            <a:r>
              <a:rPr lang="en-US" dirty="0" smtClean="0">
                <a:solidFill>
                  <a:srgbClr val="0070C0"/>
                </a:solidFill>
              </a:rPr>
              <a:t>): </a:t>
            </a:r>
            <a:r>
              <a:rPr lang="en-US" dirty="0" smtClean="0">
                <a:solidFill>
                  <a:srgbClr val="FF0000"/>
                </a:solidFill>
              </a:rPr>
              <a:t>$a South Koreans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Performer:</a:t>
            </a:r>
            <a:r>
              <a:rPr lang="en-US" dirty="0" smtClean="0">
                <a:solidFill>
                  <a:srgbClr val="FF0000"/>
                </a:solidFill>
              </a:rPr>
              <a:t> $a Germans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Conductor: </a:t>
            </a:r>
            <a:r>
              <a:rPr lang="en-US" dirty="0" smtClean="0">
                <a:solidFill>
                  <a:srgbClr val="FF0000"/>
                </a:solidFill>
              </a:rPr>
              <a:t>$a Americans $a Japanese Americans $a </a:t>
            </a:r>
            <a:r>
              <a:rPr lang="en-US" dirty="0">
                <a:solidFill>
                  <a:srgbClr val="FF0000"/>
                </a:solidFill>
              </a:rPr>
              <a:t>Sanseis</a:t>
            </a:r>
            <a:r>
              <a:rPr lang="en-US" dirty="0" smtClean="0">
                <a:solidFill>
                  <a:srgbClr val="FF0000"/>
                </a:solidFill>
              </a:rPr>
              <a:t> $2 </a:t>
            </a:r>
            <a:r>
              <a:rPr lang="en-US" dirty="0" err="1" smtClean="0">
                <a:solidFill>
                  <a:srgbClr val="FF0000"/>
                </a:solidFill>
              </a:rPr>
              <a:t>lcdgt</a:t>
            </a:r>
            <a:endParaRPr lang="en-US" dirty="0" smtClean="0">
              <a:solidFill>
                <a:srgbClr val="FF0000"/>
              </a:solidFill>
            </a:endParaRPr>
          </a:p>
          <a:p>
            <a:pPr marL="0" indent="0">
              <a:buNone/>
            </a:pPr>
            <a:r>
              <a:rPr lang="en-US" dirty="0"/>
              <a:t>511 0_ </a:t>
            </a:r>
            <a:r>
              <a:rPr lang="en-US" dirty="0" smtClean="0"/>
              <a:t>Pierre-Laurent </a:t>
            </a:r>
            <a:r>
              <a:rPr lang="en-US" dirty="0" err="1"/>
              <a:t>Aimard</a:t>
            </a:r>
            <a:r>
              <a:rPr lang="en-US" dirty="0"/>
              <a:t>, piano ; Dominique Kim, </a:t>
            </a:r>
            <a:r>
              <a:rPr lang="en-US" dirty="0" err="1"/>
              <a:t>ondes</a:t>
            </a:r>
            <a:r>
              <a:rPr lang="en-US" dirty="0"/>
              <a:t> </a:t>
            </a:r>
            <a:r>
              <a:rPr lang="en-US" dirty="0" err="1"/>
              <a:t>Martenot</a:t>
            </a:r>
            <a:r>
              <a:rPr lang="en-US" dirty="0"/>
              <a:t> ;</a:t>
            </a:r>
          </a:p>
          <a:p>
            <a:pPr marL="0" indent="0">
              <a:buNone/>
            </a:pPr>
            <a:r>
              <a:rPr lang="en-US" dirty="0"/>
              <a:t>	</a:t>
            </a:r>
            <a:r>
              <a:rPr lang="en-US" dirty="0" smtClean="0"/>
              <a:t> Berliner </a:t>
            </a:r>
            <a:r>
              <a:rPr lang="en-US" dirty="0" err="1"/>
              <a:t>Philharmoniker</a:t>
            </a:r>
            <a:r>
              <a:rPr lang="en-US" dirty="0"/>
              <a:t> ; Kent Nagano, conductor.</a:t>
            </a:r>
          </a:p>
          <a:p>
            <a:pPr marL="0" indent="0">
              <a:buNone/>
            </a:pPr>
            <a:endParaRPr lang="en-US" dirty="0" smtClean="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172</a:t>
            </a:fld>
            <a:endParaRPr lang="en-US"/>
          </a:p>
        </p:txBody>
      </p:sp>
    </p:spTree>
    <p:extLst>
      <p:ext uri="{BB962C8B-B14F-4D97-AF65-F5344CB8AC3E}">
        <p14:creationId xmlns:p14="http://schemas.microsoft.com/office/powerpoint/2010/main" val="200208532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059366"/>
            <a:ext cx="10855420" cy="5662109"/>
          </a:xfrm>
        </p:spPr>
        <p:txBody>
          <a:bodyPr>
            <a:normAutofit lnSpcReduction="10000"/>
          </a:bodyPr>
          <a:lstStyle/>
          <a:p>
            <a:pPr>
              <a:spcAft>
                <a:spcPts val="1200"/>
              </a:spcAft>
            </a:pPr>
            <a:r>
              <a:rPr lang="en-US" dirty="0" smtClean="0"/>
              <a:t>New $</a:t>
            </a:r>
            <a:r>
              <a:rPr lang="en-US" dirty="0" err="1" smtClean="0"/>
              <a:t>i</a:t>
            </a:r>
            <a:r>
              <a:rPr lang="en-US" dirty="0" smtClean="0"/>
              <a:t> (Relationship information) and $4 (Relationship) can be used to record relationship of the term(s) recorded and the resource described</a:t>
            </a:r>
          </a:p>
          <a:p>
            <a:pPr marL="0" indent="0">
              <a:buNone/>
            </a:pPr>
            <a:r>
              <a:rPr lang="it-IT" dirty="0" smtClean="0"/>
              <a:t>130 0_ </a:t>
            </a:r>
            <a:r>
              <a:rPr lang="it-IT" dirty="0"/>
              <a:t>Gravity (Motion picture : 2013)</a:t>
            </a:r>
          </a:p>
          <a:p>
            <a:pPr marL="0" indent="0">
              <a:buNone/>
            </a:pPr>
            <a:r>
              <a:rPr lang="it-IT" dirty="0" smtClean="0"/>
              <a:t>245 10 Gravity </a:t>
            </a:r>
            <a:r>
              <a:rPr lang="it-IT" dirty="0"/>
              <a:t>/ </a:t>
            </a:r>
            <a:r>
              <a:rPr lang="it-IT" dirty="0" smtClean="0"/>
              <a:t>$c </a:t>
            </a:r>
            <a:r>
              <a:rPr lang="it-IT" dirty="0"/>
              <a:t>directed by Alfonso Cuarón ; written by </a:t>
            </a:r>
            <a:r>
              <a:rPr lang="it-IT" dirty="0" smtClean="0"/>
              <a:t>Alfonso</a:t>
            </a:r>
          </a:p>
          <a:p>
            <a:pPr marL="0" indent="0">
              <a:buNone/>
            </a:pPr>
            <a:r>
              <a:rPr lang="it-IT" dirty="0"/>
              <a:t>	</a:t>
            </a:r>
            <a:r>
              <a:rPr lang="it-IT" dirty="0" smtClean="0"/>
              <a:t>  </a:t>
            </a:r>
            <a:r>
              <a:rPr lang="it-IT" dirty="0"/>
              <a:t>Cuarón &amp; Jonás Cuarón ; produced by Alfonso Cuarón ; </a:t>
            </a:r>
            <a:r>
              <a:rPr lang="it-IT" dirty="0" smtClean="0"/>
              <a:t>produced</a:t>
            </a:r>
          </a:p>
          <a:p>
            <a:pPr marL="0" indent="0">
              <a:buNone/>
            </a:pPr>
            <a:r>
              <a:rPr lang="it-IT" dirty="0"/>
              <a:t>	</a:t>
            </a:r>
            <a:r>
              <a:rPr lang="it-IT" dirty="0" smtClean="0"/>
              <a:t>  </a:t>
            </a:r>
            <a:r>
              <a:rPr lang="it-IT" dirty="0"/>
              <a:t>by David Heyman ; executive producers, Nikki Penny, </a:t>
            </a:r>
            <a:r>
              <a:rPr lang="it-IT" dirty="0" smtClean="0"/>
              <a:t>Chris</a:t>
            </a:r>
          </a:p>
          <a:p>
            <a:pPr marL="0" indent="0">
              <a:buNone/>
            </a:pPr>
            <a:r>
              <a:rPr lang="it-IT" dirty="0"/>
              <a:t>	</a:t>
            </a:r>
            <a:r>
              <a:rPr lang="it-IT" dirty="0" smtClean="0"/>
              <a:t>  </a:t>
            </a:r>
            <a:r>
              <a:rPr lang="it-IT" dirty="0"/>
              <a:t>DeFaria, Stephen Jones ; a Warner Bros. Pictures presentation ; </a:t>
            </a:r>
            <a:r>
              <a:rPr lang="it-IT" dirty="0" smtClean="0"/>
              <a:t>an</a:t>
            </a:r>
          </a:p>
          <a:p>
            <a:pPr marL="0" indent="0">
              <a:buNone/>
            </a:pPr>
            <a:r>
              <a:rPr lang="it-IT" dirty="0"/>
              <a:t>	</a:t>
            </a:r>
            <a:r>
              <a:rPr lang="it-IT" dirty="0" smtClean="0"/>
              <a:t>  </a:t>
            </a:r>
            <a:r>
              <a:rPr lang="it-IT" dirty="0"/>
              <a:t>Esperanto Filmoj produktado ; a Heyday Films production ; </a:t>
            </a:r>
            <a:r>
              <a:rPr lang="it-IT" dirty="0" smtClean="0"/>
              <a:t>an</a:t>
            </a:r>
          </a:p>
          <a:p>
            <a:pPr marL="0" indent="0">
              <a:buNone/>
            </a:pPr>
            <a:r>
              <a:rPr lang="it-IT" dirty="0"/>
              <a:t>	</a:t>
            </a:r>
            <a:r>
              <a:rPr lang="it-IT" dirty="0" smtClean="0"/>
              <a:t>  </a:t>
            </a:r>
            <a:r>
              <a:rPr lang="it-IT" dirty="0"/>
              <a:t>Alfonso Cuarón film</a:t>
            </a:r>
            <a:r>
              <a:rPr lang="it-IT" dirty="0" smtClean="0"/>
              <a:t>.</a:t>
            </a:r>
          </a:p>
          <a:p>
            <a:pPr marL="0" indent="0">
              <a:buNone/>
            </a:pPr>
            <a:r>
              <a:rPr lang="it-IT" dirty="0" smtClean="0"/>
              <a:t>257 __ </a:t>
            </a:r>
            <a:r>
              <a:rPr lang="en-US" dirty="0"/>
              <a:t>United States </a:t>
            </a:r>
            <a:r>
              <a:rPr lang="en-US" dirty="0" smtClean="0"/>
              <a:t>$a </a:t>
            </a:r>
            <a:r>
              <a:rPr lang="en-US" dirty="0"/>
              <a:t>Great Britain </a:t>
            </a:r>
            <a:r>
              <a:rPr lang="en-US" dirty="0" smtClean="0"/>
              <a:t>$2 </a:t>
            </a:r>
            <a:r>
              <a:rPr lang="en-US" dirty="0" err="1"/>
              <a:t>naf</a:t>
            </a:r>
            <a:endParaRPr lang="it-IT" dirty="0" smtClean="0"/>
          </a:p>
          <a:p>
            <a:pPr marL="0" indent="0">
              <a:buNone/>
            </a:pPr>
            <a:r>
              <a:rPr lang="en-US" dirty="0" smtClean="0">
                <a:solidFill>
                  <a:srgbClr val="FF0000"/>
                </a:solidFill>
              </a:rPr>
              <a:t>386 __ </a:t>
            </a:r>
            <a:r>
              <a:rPr lang="en-US" dirty="0">
                <a:solidFill>
                  <a:schemeClr val="accent6">
                    <a:lumMod val="50000"/>
                  </a:schemeClr>
                </a:solidFill>
              </a:rPr>
              <a:t>$4 http://id.loc.gov/vocabulary/relators/fmd </a:t>
            </a:r>
            <a:r>
              <a:rPr lang="en-US" dirty="0" smtClean="0">
                <a:solidFill>
                  <a:srgbClr val="0070C0"/>
                </a:solidFill>
              </a:rPr>
              <a:t>$</a:t>
            </a:r>
            <a:r>
              <a:rPr lang="en-US" dirty="0" err="1" smtClean="0">
                <a:solidFill>
                  <a:srgbClr val="0070C0"/>
                </a:solidFill>
              </a:rPr>
              <a:t>i</a:t>
            </a:r>
            <a:r>
              <a:rPr lang="en-US" dirty="0" smtClean="0">
                <a:solidFill>
                  <a:srgbClr val="0070C0"/>
                </a:solidFill>
              </a:rPr>
              <a:t> Film director: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Mexicans $a Men $2 </a:t>
            </a:r>
            <a:r>
              <a:rPr lang="en-US" dirty="0" err="1" smtClean="0">
                <a:solidFill>
                  <a:srgbClr val="FF0000"/>
                </a:solidFill>
              </a:rPr>
              <a:t>lcdgt</a:t>
            </a:r>
            <a:endParaRPr lang="en-US" dirty="0" smtClean="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173</a:t>
            </a:fld>
            <a:endParaRPr lang="en-US"/>
          </a:p>
        </p:txBody>
      </p:sp>
    </p:spTree>
    <p:extLst>
      <p:ext uri="{BB962C8B-B14F-4D97-AF65-F5344CB8AC3E}">
        <p14:creationId xmlns:p14="http://schemas.microsoft.com/office/powerpoint/2010/main" val="373369040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156"/>
            <a:ext cx="10515600" cy="1325563"/>
          </a:xfrm>
        </p:spPr>
        <p:txBody>
          <a:bodyPr/>
          <a:lstStyle/>
          <a:p>
            <a:r>
              <a:rPr lang="en-US" dirty="0" smtClean="0"/>
              <a:t>Which Vocabularies to Use?</a:t>
            </a:r>
            <a:endParaRPr lang="en-US" dirty="0"/>
          </a:p>
        </p:txBody>
      </p:sp>
      <p:sp>
        <p:nvSpPr>
          <p:cNvPr id="3" name="Content Placeholder 2"/>
          <p:cNvSpPr>
            <a:spLocks noGrp="1"/>
          </p:cNvSpPr>
          <p:nvPr>
            <p:ph idx="1"/>
          </p:nvPr>
        </p:nvSpPr>
        <p:spPr>
          <a:xfrm>
            <a:off x="838200" y="1345897"/>
            <a:ext cx="10770220" cy="5375577"/>
          </a:xfrm>
        </p:spPr>
        <p:txBody>
          <a:bodyPr>
            <a:normAutofit lnSpcReduction="10000"/>
          </a:bodyPr>
          <a:lstStyle/>
          <a:p>
            <a:pPr>
              <a:spcAft>
                <a:spcPts val="1200"/>
              </a:spcAft>
            </a:pPr>
            <a:r>
              <a:rPr lang="en-US" dirty="0" smtClean="0"/>
              <a:t>Any vocabularies that are on the </a:t>
            </a:r>
            <a:r>
              <a:rPr lang="en-US" i="1" dirty="0" smtClean="0"/>
              <a:t>Subject Heading and Term Source Codes</a:t>
            </a:r>
            <a:r>
              <a:rPr lang="en-US" dirty="0" smtClean="0"/>
              <a:t> list or other appropriate specialized lists such as </a:t>
            </a:r>
            <a:r>
              <a:rPr lang="en-US" i="1" dirty="0" smtClean="0"/>
              <a:t>Occupation Term Source Codes</a:t>
            </a:r>
          </a:p>
          <a:p>
            <a:pPr marL="0" indent="0">
              <a:buNone/>
            </a:pPr>
            <a:endParaRPr lang="en-US" dirty="0"/>
          </a:p>
          <a:p>
            <a:pPr>
              <a:spcAft>
                <a:spcPts val="1600"/>
              </a:spcAft>
            </a:pPr>
            <a:r>
              <a:rPr lang="en-US" dirty="0" smtClean="0"/>
              <a:t>LCDGT is being developed as a preferred vocabulary to use in these fields</a:t>
            </a:r>
            <a:endParaRPr lang="en-US" dirty="0"/>
          </a:p>
          <a:p>
            <a:r>
              <a:rPr lang="en-US" dirty="0" smtClean="0"/>
              <a:t>My advice: </a:t>
            </a:r>
          </a:p>
          <a:p>
            <a:pPr marL="0" indent="0">
              <a:buNone/>
            </a:pPr>
            <a:r>
              <a:rPr lang="en-US" dirty="0"/>
              <a:t>	</a:t>
            </a:r>
            <a:r>
              <a:rPr lang="en-US" dirty="0" smtClean="0"/>
              <a:t>1)  use LCDGT as first choice</a:t>
            </a:r>
          </a:p>
          <a:p>
            <a:pPr marL="0" indent="0">
              <a:buNone/>
            </a:pPr>
            <a:r>
              <a:rPr lang="en-US" dirty="0"/>
              <a:t>	</a:t>
            </a:r>
            <a:r>
              <a:rPr lang="en-US" dirty="0" smtClean="0"/>
              <a:t>2)  propose needed new terms through SACO whenever possible</a:t>
            </a:r>
          </a:p>
          <a:p>
            <a:pPr marL="0" indent="0">
              <a:buNone/>
            </a:pPr>
            <a:r>
              <a:rPr lang="en-US" dirty="0"/>
              <a:t>	</a:t>
            </a:r>
            <a:r>
              <a:rPr lang="en-US" dirty="0" smtClean="0"/>
              <a:t>3)  use other vocabularies (LCSH, </a:t>
            </a:r>
            <a:r>
              <a:rPr lang="en-US" dirty="0" err="1" smtClean="0"/>
              <a:t>MeSH</a:t>
            </a:r>
            <a:r>
              <a:rPr lang="en-US" dirty="0" smtClean="0"/>
              <a:t>, AAT, etc.) as third resort</a:t>
            </a:r>
          </a:p>
          <a:p>
            <a:pPr marL="0" indent="0">
              <a:buNone/>
            </a:pPr>
            <a:r>
              <a:rPr lang="en-US" dirty="0"/>
              <a:t>	</a:t>
            </a:r>
            <a:r>
              <a:rPr lang="en-US" dirty="0" smtClean="0"/>
              <a:t>4)  use an uncontrolled/local term as last resort</a:t>
            </a:r>
            <a:endParaRPr lang="en-US" dirty="0"/>
          </a:p>
        </p:txBody>
      </p:sp>
      <p:sp>
        <p:nvSpPr>
          <p:cNvPr id="5" name="TextBox 4"/>
          <p:cNvSpPr txBox="1"/>
          <p:nvPr/>
        </p:nvSpPr>
        <p:spPr>
          <a:xfrm>
            <a:off x="1930958" y="2477502"/>
            <a:ext cx="8330084" cy="800219"/>
          </a:xfrm>
          <a:prstGeom prst="rect">
            <a:avLst/>
          </a:prstGeom>
          <a:noFill/>
        </p:spPr>
        <p:txBody>
          <a:bodyPr wrap="square" rtlCol="0">
            <a:spAutoFit/>
          </a:bodyPr>
          <a:lstStyle/>
          <a:p>
            <a:r>
              <a:rPr lang="en-US" sz="2800" dirty="0">
                <a:hlinkClick r:id="rId3"/>
              </a:rPr>
              <a:t>http://www.loc.gov/standards/sourcelist/subject.html</a:t>
            </a:r>
            <a:endParaRPr lang="en-US" sz="2800" dirty="0"/>
          </a:p>
          <a:p>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174</a:t>
            </a:fld>
            <a:endParaRPr lang="en-US"/>
          </a:p>
        </p:txBody>
      </p:sp>
    </p:spTree>
    <p:extLst>
      <p:ext uri="{BB962C8B-B14F-4D97-AF65-F5344CB8AC3E}">
        <p14:creationId xmlns:p14="http://schemas.microsoft.com/office/powerpoint/2010/main" val="407599170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78542"/>
            <a:ext cx="8496300" cy="745629"/>
          </a:xfrm>
        </p:spPr>
        <p:txBody>
          <a:bodyPr/>
          <a:lstStyle/>
          <a:p>
            <a:r>
              <a:rPr lang="en-US" sz="4200" dirty="0" smtClean="0"/>
              <a:t>Where Can You Find LCDGT Terms?</a:t>
            </a:r>
            <a:endParaRPr lang="en-US" sz="4200" dirty="0"/>
          </a:p>
        </p:txBody>
      </p:sp>
      <p:sp>
        <p:nvSpPr>
          <p:cNvPr id="3" name="Content Placeholder 2"/>
          <p:cNvSpPr>
            <a:spLocks noGrp="1"/>
          </p:cNvSpPr>
          <p:nvPr>
            <p:ph idx="1"/>
          </p:nvPr>
        </p:nvSpPr>
        <p:spPr>
          <a:xfrm>
            <a:off x="995881" y="1248937"/>
            <a:ext cx="10719303" cy="5472538"/>
          </a:xfrm>
        </p:spPr>
        <p:txBody>
          <a:bodyPr>
            <a:noAutofit/>
          </a:bodyPr>
          <a:lstStyle/>
          <a:p>
            <a:r>
              <a:rPr lang="en-US" sz="2500" dirty="0" smtClean="0"/>
              <a:t>Available </a:t>
            </a:r>
            <a:r>
              <a:rPr lang="en-US" sz="2500" dirty="0"/>
              <a:t>in Classification Web and through LC’s Linked Data Service (id.loc.gov</a:t>
            </a:r>
            <a:r>
              <a:rPr lang="en-US" sz="2500" dirty="0" smtClean="0"/>
              <a:t>)</a:t>
            </a:r>
          </a:p>
          <a:p>
            <a:r>
              <a:rPr lang="en-US" sz="2500" dirty="0" smtClean="0"/>
              <a:t>Now also searchable through Cataloger’s Desktop (if you have a Class Web subscription)</a:t>
            </a:r>
          </a:p>
          <a:p>
            <a:r>
              <a:rPr lang="en-US" sz="2500" dirty="0"/>
              <a:t>Annually created PDF file at </a:t>
            </a:r>
            <a:r>
              <a:rPr lang="en-US" sz="2500" dirty="0">
                <a:hlinkClick r:id="rId3"/>
              </a:rPr>
              <a:t>https://</a:t>
            </a:r>
            <a:r>
              <a:rPr lang="en-US" sz="2500" dirty="0" smtClean="0">
                <a:hlinkClick r:id="rId3"/>
              </a:rPr>
              <a:t>www.loc.gov/aba/publications/FreeLCDGT/DEMOGRAPHIC.pdf</a:t>
            </a:r>
            <a:endParaRPr lang="en-US" sz="2500" dirty="0" smtClean="0"/>
          </a:p>
          <a:p>
            <a:r>
              <a:rPr lang="en-US" sz="2500" dirty="0" err="1"/>
              <a:t>Netanel</a:t>
            </a:r>
            <a:r>
              <a:rPr lang="en-US" sz="2500" dirty="0"/>
              <a:t> </a:t>
            </a:r>
            <a:r>
              <a:rPr lang="en-US" sz="2500" dirty="0" err="1" smtClean="0"/>
              <a:t>Ganin’s</a:t>
            </a:r>
            <a:r>
              <a:rPr lang="en-US" sz="2500" dirty="0"/>
              <a:t> list at </a:t>
            </a:r>
            <a:r>
              <a:rPr lang="en-US" sz="2500" dirty="0">
                <a:hlinkClick r:id="rId4"/>
              </a:rPr>
              <a:t>http://</a:t>
            </a:r>
            <a:r>
              <a:rPr lang="en-US" sz="2500" dirty="0" smtClean="0">
                <a:hlinkClick r:id="rId4"/>
              </a:rPr>
              <a:t>www.netanelganin.com/projects/lcdgt/lcdgt.html</a:t>
            </a:r>
            <a:endParaRPr lang="en-US" sz="2500" dirty="0" smtClean="0"/>
          </a:p>
          <a:p>
            <a:r>
              <a:rPr lang="en-US" sz="2400" dirty="0" smtClean="0"/>
              <a:t>New and changed terms are posted in the monthly lists at </a:t>
            </a:r>
            <a:r>
              <a:rPr lang="en-US" sz="2400" dirty="0" smtClean="0">
                <a:hlinkClick r:id="rId5"/>
              </a:rPr>
              <a:t>http</a:t>
            </a:r>
            <a:r>
              <a:rPr lang="en-US" sz="2400" dirty="0">
                <a:hlinkClick r:id="rId5"/>
              </a:rPr>
              <a:t>://</a:t>
            </a:r>
            <a:r>
              <a:rPr lang="en-US" sz="2400" dirty="0" smtClean="0">
                <a:hlinkClick r:id="rId5"/>
              </a:rPr>
              <a:t>www.loc.gov/aba/cataloging/subject/weeklylists</a:t>
            </a:r>
            <a:r>
              <a:rPr lang="en-US" sz="2400" dirty="0" smtClean="0"/>
              <a:t>; free </a:t>
            </a:r>
            <a:r>
              <a:rPr lang="en-US" sz="2400" dirty="0"/>
              <a:t>subscriptions to the </a:t>
            </a:r>
            <a:r>
              <a:rPr lang="en-US" sz="2400" dirty="0" smtClean="0"/>
              <a:t>monthly lists, </a:t>
            </a:r>
            <a:r>
              <a:rPr lang="en-US" sz="2400" dirty="0"/>
              <a:t>via </a:t>
            </a:r>
            <a:r>
              <a:rPr lang="en-US" sz="2400" dirty="0" smtClean="0"/>
              <a:t>e-mail </a:t>
            </a:r>
            <a:r>
              <a:rPr lang="en-US" sz="2400" dirty="0"/>
              <a:t>or RSS feed, can be arranged </a:t>
            </a:r>
            <a:r>
              <a:rPr lang="en-US" sz="2400" dirty="0" smtClean="0"/>
              <a:t>at </a:t>
            </a:r>
            <a:r>
              <a:rPr lang="en-US" sz="2400" dirty="0" smtClean="0">
                <a:hlinkClick r:id="rId6"/>
              </a:rPr>
              <a:t>http</a:t>
            </a:r>
            <a:r>
              <a:rPr lang="en-US" sz="2400" dirty="0">
                <a:hlinkClick r:id="rId6"/>
              </a:rPr>
              <a:t>://</a:t>
            </a:r>
            <a:r>
              <a:rPr lang="en-US" sz="2400" dirty="0" smtClean="0">
                <a:hlinkClick r:id="rId6"/>
              </a:rPr>
              <a:t>www.loc.gov/rss</a:t>
            </a:r>
            <a:endParaRPr lang="en-US" sz="2400" dirty="0" smtClean="0"/>
          </a:p>
          <a:p>
            <a:r>
              <a:rPr lang="en-US" sz="2400" dirty="0"/>
              <a:t>Full MARC 21 authority records in MARC </a:t>
            </a:r>
            <a:r>
              <a:rPr lang="en-US" sz="2400" dirty="0" smtClean="0"/>
              <a:t>UTF-8 format are free to download from </a:t>
            </a:r>
            <a:r>
              <a:rPr lang="en-US" sz="2400" dirty="0">
                <a:hlinkClick r:id="rId7"/>
              </a:rPr>
              <a:t>http://classificationweb.net/LCDGT</a:t>
            </a:r>
            <a:r>
              <a:rPr lang="en-US" sz="2400" dirty="0" smtClean="0">
                <a:hlinkClick r:id="rId7"/>
              </a:rPr>
              <a:t>/</a:t>
            </a:r>
            <a:r>
              <a:rPr lang="en-US" sz="2400" dirty="0" smtClean="0"/>
              <a:t> and in a variety of formats from the Linked Data Service</a:t>
            </a:r>
            <a:endParaRPr lang="en-US" sz="2500" dirty="0" smtClean="0"/>
          </a:p>
          <a:p>
            <a:r>
              <a:rPr lang="en-US" sz="2500" dirty="0" smtClean="0"/>
              <a:t>Authority records </a:t>
            </a:r>
            <a:r>
              <a:rPr lang="en-US" sz="2500" b="1" i="1" dirty="0" smtClean="0"/>
              <a:t>not</a:t>
            </a:r>
            <a:r>
              <a:rPr lang="en-US" sz="2500" dirty="0" smtClean="0"/>
              <a:t> available in OCLC </a:t>
            </a:r>
            <a:r>
              <a:rPr lang="en-US" sz="2500" dirty="0" err="1" smtClean="0"/>
              <a:t>Connexion</a:t>
            </a:r>
            <a:r>
              <a:rPr lang="en-US" sz="2500" dirty="0" smtClean="0"/>
              <a:t> or </a:t>
            </a:r>
            <a:r>
              <a:rPr lang="en-US" sz="2500" dirty="0" err="1" smtClean="0"/>
              <a:t>SkyRiver</a:t>
            </a:r>
            <a:r>
              <a:rPr lang="en-US" sz="2500" dirty="0" smtClean="0"/>
              <a:t>   </a:t>
            </a:r>
            <a:endParaRPr lang="en-US" sz="2500"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2181" y="5991431"/>
            <a:ext cx="469392" cy="469392"/>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175</a:t>
            </a:fld>
            <a:endParaRPr lang="en-US"/>
          </a:p>
        </p:txBody>
      </p:sp>
    </p:spTree>
    <p:extLst>
      <p:ext uri="{BB962C8B-B14F-4D97-AF65-F5344CB8AC3E}">
        <p14:creationId xmlns:p14="http://schemas.microsoft.com/office/powerpoint/2010/main" val="13522458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05192"/>
            <a:ext cx="8496300" cy="745629"/>
          </a:xfrm>
        </p:spPr>
        <p:txBody>
          <a:bodyPr/>
          <a:lstStyle/>
          <a:p>
            <a:r>
              <a:rPr lang="en-US" sz="4200" dirty="0" smtClean="0"/>
              <a:t>LCDGT Authority Record</a:t>
            </a:r>
            <a:endParaRPr lang="en-US" sz="4200" dirty="0"/>
          </a:p>
        </p:txBody>
      </p:sp>
      <p:sp>
        <p:nvSpPr>
          <p:cNvPr id="3" name="Content Placeholder 2"/>
          <p:cNvSpPr>
            <a:spLocks noGrp="1"/>
          </p:cNvSpPr>
          <p:nvPr>
            <p:ph idx="1"/>
          </p:nvPr>
        </p:nvSpPr>
        <p:spPr>
          <a:xfrm>
            <a:off x="995881" y="1048215"/>
            <a:ext cx="10719303" cy="5490697"/>
          </a:xfrm>
        </p:spPr>
        <p:txBody>
          <a:bodyPr>
            <a:noAutofit/>
          </a:bodyPr>
          <a:lstStyle/>
          <a:p>
            <a:r>
              <a:rPr lang="en-US" sz="2500" dirty="0" smtClean="0"/>
              <a:t>Authorized terms are tagged 150 even though they are used in 3XX fields</a:t>
            </a:r>
          </a:p>
          <a:p>
            <a:r>
              <a:rPr lang="en-US" sz="2500" dirty="0" smtClean="0">
                <a:solidFill>
                  <a:srgbClr val="0070C0"/>
                </a:solidFill>
              </a:rPr>
              <a:t>010</a:t>
            </a:r>
            <a:r>
              <a:rPr lang="en-US" sz="2500" dirty="0" smtClean="0"/>
              <a:t> has prefix “</a:t>
            </a:r>
            <a:r>
              <a:rPr lang="en-US" sz="2500" dirty="0" smtClean="0">
                <a:solidFill>
                  <a:srgbClr val="0070C0"/>
                </a:solidFill>
              </a:rPr>
              <a:t>dg</a:t>
            </a:r>
            <a:r>
              <a:rPr lang="en-US" sz="2500" dirty="0" smtClean="0"/>
              <a:t>” and </a:t>
            </a:r>
            <a:r>
              <a:rPr lang="en-US" sz="2500" dirty="0" smtClean="0">
                <a:solidFill>
                  <a:srgbClr val="00B050"/>
                </a:solidFill>
              </a:rPr>
              <a:t>040 $f</a:t>
            </a:r>
            <a:r>
              <a:rPr lang="en-US" sz="2500" dirty="0" smtClean="0"/>
              <a:t> “</a:t>
            </a:r>
            <a:r>
              <a:rPr lang="en-US" sz="2500" dirty="0" err="1" smtClean="0">
                <a:solidFill>
                  <a:srgbClr val="00B050"/>
                </a:solidFill>
              </a:rPr>
              <a:t>lcdgt</a:t>
            </a:r>
            <a:r>
              <a:rPr lang="en-US" sz="2500" dirty="0" smtClean="0"/>
              <a:t>”</a:t>
            </a:r>
          </a:p>
          <a:p>
            <a:r>
              <a:rPr lang="en-US" sz="2500" dirty="0" smtClean="0">
                <a:solidFill>
                  <a:srgbClr val="FF0000"/>
                </a:solidFill>
              </a:rPr>
              <a:t>072</a:t>
            </a:r>
            <a:r>
              <a:rPr lang="en-US" sz="2500" dirty="0" smtClean="0"/>
              <a:t> field contains code(s) for  the </a:t>
            </a:r>
            <a:r>
              <a:rPr lang="en-US" sz="2500" dirty="0"/>
              <a:t>demographic group categories a term falls </a:t>
            </a:r>
            <a:r>
              <a:rPr lang="en-US" sz="2500" dirty="0" smtClean="0"/>
              <a:t>into</a:t>
            </a:r>
          </a:p>
          <a:p>
            <a:endParaRPr lang="en-US" sz="2500" dirty="0"/>
          </a:p>
          <a:p>
            <a:pPr marL="0" indent="0">
              <a:buNone/>
            </a:pPr>
            <a:endParaRPr lang="en-US" sz="2500" dirty="0" smtClean="0"/>
          </a:p>
          <a:p>
            <a:endParaRPr lang="en-US" sz="2500" dirty="0"/>
          </a:p>
          <a:p>
            <a:endParaRPr lang="en-US" sz="2500" dirty="0" smtClean="0"/>
          </a:p>
          <a:p>
            <a:endParaRPr lang="en-US" sz="2500" dirty="0"/>
          </a:p>
          <a:p>
            <a:endParaRPr lang="en-US" sz="2500" dirty="0" smtClean="0"/>
          </a:p>
          <a:p>
            <a:pPr marL="0" indent="0">
              <a:buNone/>
            </a:pPr>
            <a:endParaRPr lang="en-US" sz="2500" dirty="0" smtClean="0"/>
          </a:p>
        </p:txBody>
      </p:sp>
      <p:pic>
        <p:nvPicPr>
          <p:cNvPr id="8" name="Picture 7"/>
          <p:cNvPicPr>
            <a:picLocks noChangeAspect="1"/>
          </p:cNvPicPr>
          <p:nvPr/>
        </p:nvPicPr>
        <p:blipFill>
          <a:blip r:embed="rId3"/>
          <a:stretch>
            <a:fillRect/>
          </a:stretch>
        </p:blipFill>
        <p:spPr>
          <a:xfrm>
            <a:off x="1196269" y="2904604"/>
            <a:ext cx="10544175" cy="2990850"/>
          </a:xfrm>
          <a:prstGeom prst="rect">
            <a:avLst/>
          </a:prstGeom>
        </p:spPr>
      </p:pic>
      <p:sp>
        <p:nvSpPr>
          <p:cNvPr id="9" name="Rounded Rectangle 8"/>
          <p:cNvSpPr/>
          <p:nvPr/>
        </p:nvSpPr>
        <p:spPr>
          <a:xfrm>
            <a:off x="1171009" y="4400030"/>
            <a:ext cx="1838848" cy="2103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4929" y="4195581"/>
            <a:ext cx="4226407" cy="584775"/>
          </a:xfrm>
          <a:prstGeom prst="rect">
            <a:avLst/>
          </a:prstGeom>
          <a:noFill/>
          <a:ln w="25400">
            <a:solidFill>
              <a:srgbClr val="FF0000"/>
            </a:solidFill>
          </a:ln>
        </p:spPr>
        <p:txBody>
          <a:bodyPr wrap="square" rtlCol="0">
            <a:spAutoFit/>
          </a:bodyPr>
          <a:lstStyle/>
          <a:p>
            <a:r>
              <a:rPr lang="en-US" sz="1600" dirty="0"/>
              <a:t>072 </a:t>
            </a:r>
            <a:r>
              <a:rPr lang="en-US" sz="1600" dirty="0" smtClean="0"/>
              <a:t>code “eth” </a:t>
            </a:r>
            <a:r>
              <a:rPr lang="en-US" sz="1600" dirty="0"/>
              <a:t>indicates that the established term </a:t>
            </a:r>
            <a:r>
              <a:rPr lang="en-US" sz="1600" dirty="0" smtClean="0"/>
              <a:t>Bosnian Swedes </a:t>
            </a:r>
            <a:r>
              <a:rPr lang="en-US" sz="1600" dirty="0"/>
              <a:t>is an </a:t>
            </a:r>
            <a:r>
              <a:rPr lang="en-US" sz="1600" dirty="0" smtClean="0"/>
              <a:t>ethnic/cultural group</a:t>
            </a:r>
            <a:endParaRPr lang="en-US" sz="1600" dirty="0"/>
          </a:p>
        </p:txBody>
      </p:sp>
      <p:cxnSp>
        <p:nvCxnSpPr>
          <p:cNvPr id="6" name="Straight Arrow Connector 5"/>
          <p:cNvCxnSpPr/>
          <p:nvPr/>
        </p:nvCxnSpPr>
        <p:spPr>
          <a:xfrm flipH="1" flipV="1">
            <a:off x="3144644" y="4517136"/>
            <a:ext cx="1516567" cy="34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884556" y="3984675"/>
            <a:ext cx="245327" cy="241637"/>
          </a:xfrm>
          <a:prstGeom prst="ellipse">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34215" y="4169664"/>
            <a:ext cx="657922" cy="27050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A00A331D-2EB0-4CEE-8662-2FAB66802E28}" type="slidenum">
              <a:rPr lang="en-US" smtClean="0"/>
              <a:t>176</a:t>
            </a:fld>
            <a:endParaRPr lang="en-US"/>
          </a:p>
        </p:txBody>
      </p:sp>
    </p:spTree>
    <p:extLst>
      <p:ext uri="{BB962C8B-B14F-4D97-AF65-F5344CB8AC3E}">
        <p14:creationId xmlns:p14="http://schemas.microsoft.com/office/powerpoint/2010/main" val="2216079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735" y="112208"/>
            <a:ext cx="8496300" cy="745629"/>
          </a:xfrm>
        </p:spPr>
        <p:txBody>
          <a:bodyPr/>
          <a:lstStyle/>
          <a:p>
            <a:r>
              <a:rPr lang="en-US" sz="4200" dirty="0" smtClean="0"/>
              <a:t>Why Use LCDGT?</a:t>
            </a:r>
            <a:endParaRPr lang="en-US" sz="4200" dirty="0"/>
          </a:p>
        </p:txBody>
      </p:sp>
      <p:sp>
        <p:nvSpPr>
          <p:cNvPr id="3" name="Content Placeholder 2"/>
          <p:cNvSpPr>
            <a:spLocks noGrp="1"/>
          </p:cNvSpPr>
          <p:nvPr>
            <p:ph idx="1"/>
          </p:nvPr>
        </p:nvSpPr>
        <p:spPr>
          <a:xfrm>
            <a:off x="1197735" y="1066801"/>
            <a:ext cx="9839459" cy="5289549"/>
          </a:xfrm>
        </p:spPr>
        <p:txBody>
          <a:bodyPr>
            <a:noAutofit/>
          </a:bodyPr>
          <a:lstStyle/>
          <a:p>
            <a:r>
              <a:rPr lang="en-US" sz="2500" dirty="0"/>
              <a:t>LCDGT includes many terms that are not in LCSH:</a:t>
            </a:r>
          </a:p>
          <a:p>
            <a:pPr lvl="1"/>
            <a:r>
              <a:rPr lang="en-US" sz="2200" dirty="0"/>
              <a:t>language speakers     </a:t>
            </a:r>
            <a:r>
              <a:rPr lang="en-US" sz="2200" dirty="0" smtClean="0">
                <a:solidFill>
                  <a:srgbClr val="FF0000"/>
                </a:solidFill>
              </a:rPr>
              <a:t>Chinese </a:t>
            </a:r>
            <a:r>
              <a:rPr lang="en-US" sz="2200" dirty="0">
                <a:solidFill>
                  <a:srgbClr val="FF0000"/>
                </a:solidFill>
              </a:rPr>
              <a:t>speakers      </a:t>
            </a:r>
            <a:r>
              <a:rPr lang="en-US" sz="2200" dirty="0" smtClean="0">
                <a:solidFill>
                  <a:srgbClr val="FF0000"/>
                </a:solidFill>
              </a:rPr>
              <a:t>Korean </a:t>
            </a:r>
            <a:r>
              <a:rPr lang="en-US" sz="2200" dirty="0">
                <a:solidFill>
                  <a:srgbClr val="FF0000"/>
                </a:solidFill>
              </a:rPr>
              <a:t>speakers</a:t>
            </a:r>
          </a:p>
          <a:p>
            <a:pPr lvl="1"/>
            <a:r>
              <a:rPr lang="en-US" sz="2200" dirty="0" err="1"/>
              <a:t>demonyms</a:t>
            </a:r>
            <a:r>
              <a:rPr lang="en-US" sz="2200" dirty="0"/>
              <a:t> for persons from states, provinces, regions, etc.</a:t>
            </a:r>
          </a:p>
          <a:p>
            <a:pPr marL="457200" lvl="1" indent="0">
              <a:buNone/>
            </a:pPr>
            <a:r>
              <a:rPr lang="en-US" sz="2200" dirty="0"/>
              <a:t>     </a:t>
            </a:r>
            <a:r>
              <a:rPr lang="en-US" sz="2200" dirty="0">
                <a:solidFill>
                  <a:srgbClr val="FF0000"/>
                </a:solidFill>
              </a:rPr>
              <a:t>Wisconsinites      Newfoundlanders      Tuscans   </a:t>
            </a:r>
            <a:r>
              <a:rPr lang="en-US" sz="2200" dirty="0"/>
              <a:t>	</a:t>
            </a:r>
          </a:p>
          <a:p>
            <a:pPr lvl="1"/>
            <a:r>
              <a:rPr lang="en-US" sz="2200" dirty="0"/>
              <a:t>non-U.S. ethnic groups formed as compound terms</a:t>
            </a:r>
          </a:p>
          <a:p>
            <a:pPr marL="457200" lvl="1" indent="0">
              <a:buNone/>
            </a:pPr>
            <a:r>
              <a:rPr lang="en-US" sz="2200" dirty="0"/>
              <a:t>     </a:t>
            </a:r>
            <a:r>
              <a:rPr lang="en-US" sz="2200" dirty="0" smtClean="0">
                <a:solidFill>
                  <a:srgbClr val="FF0000"/>
                </a:solidFill>
              </a:rPr>
              <a:t>Japanese Canadians      Asian Australians     Bosnian Swedes</a:t>
            </a:r>
            <a:endParaRPr lang="en-US" sz="2200" dirty="0">
              <a:solidFill>
                <a:srgbClr val="FF0000"/>
              </a:solidFill>
            </a:endParaRPr>
          </a:p>
          <a:p>
            <a:pPr lvl="1"/>
            <a:r>
              <a:rPr lang="en-US" sz="2200" dirty="0"/>
              <a:t>members of named religious denominations and political parties</a:t>
            </a:r>
          </a:p>
          <a:p>
            <a:pPr marL="457200" lvl="1" indent="0">
              <a:buNone/>
            </a:pPr>
            <a:r>
              <a:rPr lang="en-US" sz="2200" dirty="0">
                <a:solidFill>
                  <a:srgbClr val="FF0000"/>
                </a:solidFill>
              </a:rPr>
              <a:t>     Church of Scotland members       </a:t>
            </a:r>
            <a:r>
              <a:rPr lang="en-US" sz="2200" dirty="0" err="1">
                <a:solidFill>
                  <a:srgbClr val="FF0000"/>
                </a:solidFill>
              </a:rPr>
              <a:t>Fianna</a:t>
            </a:r>
            <a:r>
              <a:rPr lang="en-US" sz="2200" dirty="0">
                <a:solidFill>
                  <a:srgbClr val="FF0000"/>
                </a:solidFill>
              </a:rPr>
              <a:t> </a:t>
            </a:r>
            <a:r>
              <a:rPr lang="en-US" sz="2200" dirty="0" err="1">
                <a:solidFill>
                  <a:srgbClr val="FF0000"/>
                </a:solidFill>
              </a:rPr>
              <a:t>Fáil</a:t>
            </a:r>
            <a:r>
              <a:rPr lang="en-US" sz="2200" dirty="0">
                <a:solidFill>
                  <a:srgbClr val="FF0000"/>
                </a:solidFill>
              </a:rPr>
              <a:t> members (Ireland)</a:t>
            </a:r>
          </a:p>
          <a:p>
            <a:r>
              <a:rPr lang="en-US" sz="2500" dirty="0"/>
              <a:t>LCDGT terms may be different from LCSH:</a:t>
            </a:r>
          </a:p>
          <a:p>
            <a:pPr lvl="1"/>
            <a:r>
              <a:rPr lang="en-US" sz="2200" dirty="0"/>
              <a:t>phrase headings instead of [Main heading]--[Subdivision] strings </a:t>
            </a:r>
          </a:p>
          <a:p>
            <a:pPr marL="457200" lvl="1" indent="0">
              <a:buNone/>
            </a:pPr>
            <a:r>
              <a:rPr lang="en-US" sz="2200" dirty="0"/>
              <a:t>     </a:t>
            </a:r>
            <a:r>
              <a:rPr lang="en-US" sz="2200" dirty="0">
                <a:solidFill>
                  <a:srgbClr val="FF0000"/>
                </a:solidFill>
              </a:rPr>
              <a:t>Breast cancer </a:t>
            </a:r>
            <a:r>
              <a:rPr lang="en-US" sz="2200" dirty="0" smtClean="0">
                <a:solidFill>
                  <a:srgbClr val="FF0000"/>
                </a:solidFill>
              </a:rPr>
              <a:t>patients       Bookstore employees</a:t>
            </a:r>
            <a:endParaRPr lang="en-US" sz="2200" dirty="0"/>
          </a:p>
          <a:p>
            <a:pPr lvl="1"/>
            <a:r>
              <a:rPr lang="en-US" sz="2200" dirty="0"/>
              <a:t>Native American tribal groups formed differently</a:t>
            </a:r>
          </a:p>
          <a:p>
            <a:pPr marL="457200" lvl="1" indent="0">
              <a:buNone/>
            </a:pPr>
            <a:r>
              <a:rPr lang="en-US" sz="2200" dirty="0"/>
              <a:t>     </a:t>
            </a:r>
            <a:r>
              <a:rPr lang="en-US" sz="2200" dirty="0">
                <a:solidFill>
                  <a:srgbClr val="FF0000"/>
                </a:solidFill>
              </a:rPr>
              <a:t>Cherokee (North American people)  </a:t>
            </a:r>
            <a:r>
              <a:rPr lang="en-US" sz="2200" dirty="0"/>
              <a:t>vs.</a:t>
            </a:r>
            <a:r>
              <a:rPr lang="en-US" sz="2200" dirty="0">
                <a:solidFill>
                  <a:srgbClr val="FF0000"/>
                </a:solidFill>
              </a:rPr>
              <a:t>  </a:t>
            </a:r>
            <a:r>
              <a:rPr lang="en-US" sz="2200" dirty="0">
                <a:solidFill>
                  <a:srgbClr val="002060"/>
                </a:solidFill>
              </a:rPr>
              <a:t>Cherokee Indians</a:t>
            </a:r>
          </a:p>
          <a:p>
            <a:pPr lvl="1"/>
            <a:r>
              <a:rPr lang="en-US" sz="2200" dirty="0"/>
              <a:t>new authority research might lead to choice of different authorized form</a:t>
            </a:r>
          </a:p>
          <a:p>
            <a:endParaRPr lang="en-US" sz="2300" dirty="0"/>
          </a:p>
          <a:p>
            <a:pPr lvl="1"/>
            <a:endParaRPr lang="en-US" sz="1900" dirty="0"/>
          </a:p>
          <a:p>
            <a:pPr marL="457200" lvl="1" indent="0">
              <a:buNone/>
            </a:pPr>
            <a:endParaRPr lang="en-US" sz="2000" dirty="0"/>
          </a:p>
        </p:txBody>
      </p:sp>
      <p:sp>
        <p:nvSpPr>
          <p:cNvPr id="6" name="Slide Number Placeholder 5"/>
          <p:cNvSpPr>
            <a:spLocks noGrp="1"/>
          </p:cNvSpPr>
          <p:nvPr>
            <p:ph type="sldNum" sz="quarter" idx="12"/>
          </p:nvPr>
        </p:nvSpPr>
        <p:spPr/>
        <p:txBody>
          <a:bodyPr/>
          <a:lstStyle/>
          <a:p>
            <a:fld id="{A00A331D-2EB0-4CEE-8662-2FAB66802E28}" type="slidenum">
              <a:rPr lang="en-US" smtClean="0"/>
              <a:t>177</a:t>
            </a:fld>
            <a:endParaRPr lang="en-US"/>
          </a:p>
        </p:txBody>
      </p:sp>
    </p:spTree>
    <p:extLst>
      <p:ext uri="{BB962C8B-B14F-4D97-AF65-F5344CB8AC3E}">
        <p14:creationId xmlns:p14="http://schemas.microsoft.com/office/powerpoint/2010/main" val="26897797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269236" y="1"/>
            <a:ext cx="7653528" cy="6449949"/>
          </a:xfrm>
          <a:prstGeom prst="rect">
            <a:avLst/>
          </a:prstGeom>
        </p:spPr>
      </p:pic>
      <p:sp>
        <p:nvSpPr>
          <p:cNvPr id="7" name="Oval 6"/>
          <p:cNvSpPr/>
          <p:nvPr/>
        </p:nvSpPr>
        <p:spPr>
          <a:xfrm>
            <a:off x="3657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00A331D-2EB0-4CEE-8662-2FAB66802E28}" type="slidenum">
              <a:rPr lang="en-US" smtClean="0"/>
              <a:t>178</a:t>
            </a:fld>
            <a:endParaRPr lang="en-US"/>
          </a:p>
        </p:txBody>
      </p:sp>
    </p:spTree>
    <p:extLst>
      <p:ext uri="{BB962C8B-B14F-4D97-AF65-F5344CB8AC3E}">
        <p14:creationId xmlns:p14="http://schemas.microsoft.com/office/powerpoint/2010/main" val="33038345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95463" y="685800"/>
            <a:ext cx="8601075" cy="2762250"/>
          </a:xfrm>
          <a:prstGeom prst="rect">
            <a:avLst/>
          </a:prstGeom>
        </p:spPr>
      </p:pic>
      <p:sp>
        <p:nvSpPr>
          <p:cNvPr id="7" name="TextBox 6"/>
          <p:cNvSpPr txBox="1"/>
          <p:nvPr/>
        </p:nvSpPr>
        <p:spPr>
          <a:xfrm>
            <a:off x="2781299" y="373380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Searching by “Subject heading” will result in a </a:t>
            </a:r>
            <a:r>
              <a:rPr lang="en-US" dirty="0" err="1" smtClean="0"/>
              <a:t>browsable</a:t>
            </a:r>
            <a:r>
              <a:rPr lang="en-US" dirty="0" smtClean="0"/>
              <a:t> </a:t>
            </a:r>
            <a:r>
              <a:rPr lang="en-US" dirty="0"/>
              <a:t>list beginning with the term searched</a:t>
            </a:r>
          </a:p>
          <a:p>
            <a:endParaRPr lang="en-US" dirty="0"/>
          </a:p>
          <a:p>
            <a:pPr marL="285750" indent="-285750">
              <a:buFont typeface="Arial" panose="020B0604020202020204" pitchFamily="34" charset="0"/>
              <a:buChar char="•"/>
            </a:pPr>
            <a:r>
              <a:rPr lang="en-US" dirty="0"/>
              <a:t>Use the established demographic group codes in the “Subject category code” search and you will get a list of all of the established terms that are members of that demographic group</a:t>
            </a:r>
          </a:p>
        </p:txBody>
      </p:sp>
      <p:sp>
        <p:nvSpPr>
          <p:cNvPr id="3" name="Slide Number Placeholder 2"/>
          <p:cNvSpPr>
            <a:spLocks noGrp="1"/>
          </p:cNvSpPr>
          <p:nvPr>
            <p:ph type="sldNum" sz="quarter" idx="12"/>
          </p:nvPr>
        </p:nvSpPr>
        <p:spPr/>
        <p:txBody>
          <a:bodyPr/>
          <a:lstStyle/>
          <a:p>
            <a:fld id="{A00A331D-2EB0-4CEE-8662-2FAB66802E28}" type="slidenum">
              <a:rPr lang="en-US" smtClean="0"/>
              <a:t>179</a:t>
            </a:fld>
            <a:endParaRPr lang="en-US"/>
          </a:p>
        </p:txBody>
      </p:sp>
    </p:spTree>
    <p:extLst>
      <p:ext uri="{BB962C8B-B14F-4D97-AF65-F5344CB8AC3E}">
        <p14:creationId xmlns:p14="http://schemas.microsoft.com/office/powerpoint/2010/main" val="1346336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4350" y="990600"/>
            <a:ext cx="11163300" cy="48768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18</a:t>
            </a:fld>
            <a:endParaRPr lang="en-US"/>
          </a:p>
        </p:txBody>
      </p:sp>
    </p:spTree>
    <p:extLst>
      <p:ext uri="{BB962C8B-B14F-4D97-AF65-F5344CB8AC3E}">
        <p14:creationId xmlns:p14="http://schemas.microsoft.com/office/powerpoint/2010/main" val="409642578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897989" y="33209"/>
            <a:ext cx="4937760" cy="6830568"/>
          </a:xfrm>
          <a:prstGeom prst="rect">
            <a:avLst/>
          </a:prstGeom>
        </p:spPr>
      </p:pic>
      <p:cxnSp>
        <p:nvCxnSpPr>
          <p:cNvPr id="14" name="Straight Arrow Connector 13"/>
          <p:cNvCxnSpPr/>
          <p:nvPr/>
        </p:nvCxnSpPr>
        <p:spPr>
          <a:xfrm flipH="1">
            <a:off x="4962625" y="3419856"/>
            <a:ext cx="2304888" cy="58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33510" y="3235190"/>
            <a:ext cx="4038600" cy="369332"/>
          </a:xfrm>
          <a:prstGeom prst="rect">
            <a:avLst/>
          </a:prstGeom>
          <a:noFill/>
          <a:ln w="25400">
            <a:solidFill>
              <a:srgbClr val="FF0000"/>
            </a:solidFill>
          </a:ln>
        </p:spPr>
        <p:txBody>
          <a:bodyPr wrap="square" rtlCol="0">
            <a:spAutoFit/>
          </a:bodyPr>
          <a:lstStyle/>
          <a:p>
            <a:r>
              <a:rPr lang="en-US" dirty="0"/>
              <a:t>Click on bubble to view MARC record</a:t>
            </a:r>
          </a:p>
        </p:txBody>
      </p:sp>
      <p:sp>
        <p:nvSpPr>
          <p:cNvPr id="4" name="Slide Number Placeholder 3"/>
          <p:cNvSpPr>
            <a:spLocks noGrp="1"/>
          </p:cNvSpPr>
          <p:nvPr>
            <p:ph type="sldNum" sz="quarter" idx="12"/>
          </p:nvPr>
        </p:nvSpPr>
        <p:spPr/>
        <p:txBody>
          <a:bodyPr/>
          <a:lstStyle/>
          <a:p>
            <a:fld id="{A00A331D-2EB0-4CEE-8662-2FAB66802E28}" type="slidenum">
              <a:rPr lang="en-US" smtClean="0"/>
              <a:t>180</a:t>
            </a:fld>
            <a:endParaRPr lang="en-US"/>
          </a:p>
        </p:txBody>
      </p:sp>
    </p:spTree>
    <p:extLst>
      <p:ext uri="{BB962C8B-B14F-4D97-AF65-F5344CB8AC3E}">
        <p14:creationId xmlns:p14="http://schemas.microsoft.com/office/powerpoint/2010/main" val="42593971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787" y="409575"/>
            <a:ext cx="11782425" cy="6038850"/>
          </a:xfrm>
          <a:prstGeom prst="rect">
            <a:avLst/>
          </a:prstGeom>
        </p:spPr>
      </p:pic>
      <p:sp>
        <p:nvSpPr>
          <p:cNvPr id="8" name="Oval 7"/>
          <p:cNvSpPr/>
          <p:nvPr/>
        </p:nvSpPr>
        <p:spPr>
          <a:xfrm>
            <a:off x="123661" y="3145134"/>
            <a:ext cx="2016637" cy="283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221424" y="3145134"/>
            <a:ext cx="1727578" cy="1419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82953" y="2844225"/>
            <a:ext cx="4152900" cy="584775"/>
          </a:xfrm>
          <a:prstGeom prst="rect">
            <a:avLst/>
          </a:prstGeom>
          <a:noFill/>
          <a:ln w="25400">
            <a:solidFill>
              <a:srgbClr val="FF0000"/>
            </a:solidFill>
          </a:ln>
        </p:spPr>
        <p:txBody>
          <a:bodyPr wrap="square" rtlCol="0">
            <a:spAutoFit/>
          </a:bodyPr>
          <a:lstStyle/>
          <a:p>
            <a:r>
              <a:rPr lang="en-US" sz="1600" dirty="0"/>
              <a:t>072 code indicates that the established term </a:t>
            </a:r>
            <a:r>
              <a:rPr lang="en-US" sz="1600" dirty="0" smtClean="0"/>
              <a:t>Academic librarians </a:t>
            </a:r>
            <a:r>
              <a:rPr lang="en-US" sz="1600" dirty="0"/>
              <a:t>is an occupational group</a:t>
            </a:r>
          </a:p>
        </p:txBody>
      </p:sp>
      <p:sp>
        <p:nvSpPr>
          <p:cNvPr id="5" name="Slide Number Placeholder 4"/>
          <p:cNvSpPr>
            <a:spLocks noGrp="1"/>
          </p:cNvSpPr>
          <p:nvPr>
            <p:ph type="sldNum" sz="quarter" idx="12"/>
          </p:nvPr>
        </p:nvSpPr>
        <p:spPr/>
        <p:txBody>
          <a:bodyPr/>
          <a:lstStyle/>
          <a:p>
            <a:fld id="{A00A331D-2EB0-4CEE-8662-2FAB66802E28}" type="slidenum">
              <a:rPr lang="en-US" smtClean="0"/>
              <a:t>181</a:t>
            </a:fld>
            <a:endParaRPr lang="en-US"/>
          </a:p>
        </p:txBody>
      </p:sp>
    </p:spTree>
    <p:extLst>
      <p:ext uri="{BB962C8B-B14F-4D97-AF65-F5344CB8AC3E}">
        <p14:creationId xmlns:p14="http://schemas.microsoft.com/office/powerpoint/2010/main" val="38478438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975" y="381000"/>
            <a:ext cx="11830050" cy="60960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182</a:t>
            </a:fld>
            <a:endParaRPr lang="en-US"/>
          </a:p>
        </p:txBody>
      </p:sp>
    </p:spTree>
    <p:extLst>
      <p:ext uri="{BB962C8B-B14F-4D97-AF65-F5344CB8AC3E}">
        <p14:creationId xmlns:p14="http://schemas.microsoft.com/office/powerpoint/2010/main" val="395097259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3111" y="0"/>
            <a:ext cx="9255443" cy="6855047"/>
          </a:xfrm>
          <a:prstGeom prst="rect">
            <a:avLst/>
          </a:prstGeom>
        </p:spPr>
      </p:pic>
      <p:sp>
        <p:nvSpPr>
          <p:cNvPr id="5" name="Oval 4"/>
          <p:cNvSpPr/>
          <p:nvPr/>
        </p:nvSpPr>
        <p:spPr>
          <a:xfrm>
            <a:off x="3818374" y="1245996"/>
            <a:ext cx="904351" cy="44212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183</a:t>
            </a:fld>
            <a:endParaRPr lang="en-US"/>
          </a:p>
        </p:txBody>
      </p:sp>
    </p:spTree>
    <p:extLst>
      <p:ext uri="{BB962C8B-B14F-4D97-AF65-F5344CB8AC3E}">
        <p14:creationId xmlns:p14="http://schemas.microsoft.com/office/powerpoint/2010/main" val="13058347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1937" y="490537"/>
            <a:ext cx="11668125" cy="58769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184</a:t>
            </a:fld>
            <a:endParaRPr lang="en-US"/>
          </a:p>
        </p:txBody>
      </p:sp>
    </p:spTree>
    <p:extLst>
      <p:ext uri="{BB962C8B-B14F-4D97-AF65-F5344CB8AC3E}">
        <p14:creationId xmlns:p14="http://schemas.microsoft.com/office/powerpoint/2010/main" val="15789814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1247" y="655955"/>
            <a:ext cx="11064240" cy="6065520"/>
          </a:xfrm>
          <a:prstGeom prst="rect">
            <a:avLst/>
          </a:prstGeom>
        </p:spPr>
      </p:pic>
      <p:sp>
        <p:nvSpPr>
          <p:cNvPr id="4" name="Rectangle 3"/>
          <p:cNvSpPr/>
          <p:nvPr/>
        </p:nvSpPr>
        <p:spPr>
          <a:xfrm>
            <a:off x="1026941" y="5669280"/>
            <a:ext cx="3024553" cy="2532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93080" y="655955"/>
            <a:ext cx="4389120" cy="769441"/>
          </a:xfrm>
          <a:prstGeom prst="rect">
            <a:avLst/>
          </a:prstGeom>
          <a:noFill/>
        </p:spPr>
        <p:txBody>
          <a:bodyPr wrap="square" rtlCol="0">
            <a:spAutoFit/>
          </a:bodyPr>
          <a:lstStyle/>
          <a:p>
            <a:r>
              <a:rPr lang="en-US" sz="4400" dirty="0" smtClean="0"/>
              <a:t>id.loc.gov</a:t>
            </a:r>
            <a:endParaRPr lang="en-US" sz="4400" dirty="0"/>
          </a:p>
        </p:txBody>
      </p:sp>
      <p:sp>
        <p:nvSpPr>
          <p:cNvPr id="7" name="Slide Number Placeholder 6"/>
          <p:cNvSpPr>
            <a:spLocks noGrp="1"/>
          </p:cNvSpPr>
          <p:nvPr>
            <p:ph type="sldNum" sz="quarter" idx="12"/>
          </p:nvPr>
        </p:nvSpPr>
        <p:spPr/>
        <p:txBody>
          <a:bodyPr/>
          <a:lstStyle/>
          <a:p>
            <a:fld id="{A00A331D-2EB0-4CEE-8662-2FAB66802E28}" type="slidenum">
              <a:rPr lang="en-US" smtClean="0"/>
              <a:t>185</a:t>
            </a:fld>
            <a:endParaRPr lang="en-US"/>
          </a:p>
        </p:txBody>
      </p:sp>
    </p:spTree>
    <p:extLst>
      <p:ext uri="{BB962C8B-B14F-4D97-AF65-F5344CB8AC3E}">
        <p14:creationId xmlns:p14="http://schemas.microsoft.com/office/powerpoint/2010/main" val="218542698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2606" y="1"/>
            <a:ext cx="9386888" cy="6858000"/>
          </a:xfrm>
          <a:prstGeom prst="rect">
            <a:avLst/>
          </a:prstGeom>
        </p:spPr>
      </p:pic>
      <p:sp>
        <p:nvSpPr>
          <p:cNvPr id="4" name="Oval 3"/>
          <p:cNvSpPr/>
          <p:nvPr/>
        </p:nvSpPr>
        <p:spPr>
          <a:xfrm>
            <a:off x="1336431" y="2954215"/>
            <a:ext cx="2841674" cy="450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186</a:t>
            </a:fld>
            <a:endParaRPr lang="en-US"/>
          </a:p>
        </p:txBody>
      </p:sp>
    </p:spTree>
    <p:extLst>
      <p:ext uri="{BB962C8B-B14F-4D97-AF65-F5344CB8AC3E}">
        <p14:creationId xmlns:p14="http://schemas.microsoft.com/office/powerpoint/2010/main" val="240854972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4058" y="23495"/>
            <a:ext cx="11052810" cy="669798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187</a:t>
            </a:fld>
            <a:endParaRPr lang="en-US"/>
          </a:p>
        </p:txBody>
      </p:sp>
    </p:spTree>
    <p:extLst>
      <p:ext uri="{BB962C8B-B14F-4D97-AF65-F5344CB8AC3E}">
        <p14:creationId xmlns:p14="http://schemas.microsoft.com/office/powerpoint/2010/main" val="2977679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3942" y="0"/>
            <a:ext cx="10559415" cy="6813232"/>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188</a:t>
            </a:fld>
            <a:endParaRPr lang="en-US"/>
          </a:p>
        </p:txBody>
      </p:sp>
    </p:spTree>
    <p:extLst>
      <p:ext uri="{BB962C8B-B14F-4D97-AF65-F5344CB8AC3E}">
        <p14:creationId xmlns:p14="http://schemas.microsoft.com/office/powerpoint/2010/main" val="38559875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58354" y="183515"/>
            <a:ext cx="7439025" cy="653796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189</a:t>
            </a:fld>
            <a:endParaRPr lang="en-US"/>
          </a:p>
        </p:txBody>
      </p:sp>
    </p:spTree>
    <p:extLst>
      <p:ext uri="{BB962C8B-B14F-4D97-AF65-F5344CB8AC3E}">
        <p14:creationId xmlns:p14="http://schemas.microsoft.com/office/powerpoint/2010/main" val="365041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0391" y="0"/>
            <a:ext cx="7099364" cy="6870097"/>
          </a:xfrm>
          <a:prstGeom prst="rect">
            <a:avLst/>
          </a:prstGeom>
        </p:spPr>
      </p:pic>
      <p:pic>
        <p:nvPicPr>
          <p:cNvPr id="4" name="Picture 3"/>
          <p:cNvPicPr>
            <a:picLocks noChangeAspect="1"/>
          </p:cNvPicPr>
          <p:nvPr/>
        </p:nvPicPr>
        <p:blipFill>
          <a:blip r:embed="rId4"/>
          <a:stretch>
            <a:fillRect/>
          </a:stretch>
        </p:blipFill>
        <p:spPr>
          <a:xfrm>
            <a:off x="7269898" y="753760"/>
            <a:ext cx="3562350" cy="5362575"/>
          </a:xfrm>
          <a:prstGeom prst="rect">
            <a:avLst/>
          </a:prstGeom>
          <a:ln w="19050">
            <a:solidFill>
              <a:schemeClr val="tx1"/>
            </a:solidFill>
          </a:ln>
        </p:spPr>
      </p:pic>
      <p:sp>
        <p:nvSpPr>
          <p:cNvPr id="6" name="Slide Number Placeholder 5"/>
          <p:cNvSpPr>
            <a:spLocks noGrp="1"/>
          </p:cNvSpPr>
          <p:nvPr>
            <p:ph type="sldNum" sz="quarter" idx="12"/>
          </p:nvPr>
        </p:nvSpPr>
        <p:spPr/>
        <p:txBody>
          <a:bodyPr/>
          <a:lstStyle/>
          <a:p>
            <a:fld id="{A00A331D-2EB0-4CEE-8662-2FAB66802E28}" type="slidenum">
              <a:rPr lang="en-US" smtClean="0"/>
              <a:t>19</a:t>
            </a:fld>
            <a:endParaRPr lang="en-US"/>
          </a:p>
        </p:txBody>
      </p:sp>
    </p:spTree>
    <p:extLst>
      <p:ext uri="{BB962C8B-B14F-4D97-AF65-F5344CB8AC3E}">
        <p14:creationId xmlns:p14="http://schemas.microsoft.com/office/powerpoint/2010/main" val="38219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0934" y="73152"/>
            <a:ext cx="9113139" cy="6784848"/>
          </a:xfrm>
          <a:prstGeom prst="rect">
            <a:avLst/>
          </a:prstGeom>
        </p:spPr>
      </p:pic>
      <p:sp>
        <p:nvSpPr>
          <p:cNvPr id="6" name="TextBox 5"/>
          <p:cNvSpPr txBox="1"/>
          <p:nvPr/>
        </p:nvSpPr>
        <p:spPr>
          <a:xfrm>
            <a:off x="9038930" y="1684276"/>
            <a:ext cx="2602523" cy="2308324"/>
          </a:xfrm>
          <a:prstGeom prst="rect">
            <a:avLst/>
          </a:prstGeom>
          <a:noFill/>
          <a:ln w="12700">
            <a:solidFill>
              <a:schemeClr val="tx1"/>
            </a:solidFill>
          </a:ln>
        </p:spPr>
        <p:txBody>
          <a:bodyPr wrap="square" rtlCol="0">
            <a:spAutoFit/>
          </a:bodyPr>
          <a:lstStyle/>
          <a:p>
            <a:r>
              <a:rPr lang="en-US" dirty="0" smtClean="0"/>
              <a:t>PDF file of terms on the LCDGT web page:</a:t>
            </a:r>
          </a:p>
          <a:p>
            <a:r>
              <a:rPr lang="en-US" dirty="0">
                <a:hlinkClick r:id="rId4"/>
              </a:rPr>
              <a:t>https://</a:t>
            </a:r>
            <a:r>
              <a:rPr lang="en-US" dirty="0" smtClean="0">
                <a:hlinkClick r:id="rId4"/>
              </a:rPr>
              <a:t>www.loc.gov/aba/publications/FreeLCDGT/freelcdgt.html</a:t>
            </a:r>
            <a:endParaRPr lang="en-US" dirty="0" smtClean="0"/>
          </a:p>
          <a:p>
            <a:endParaRPr lang="en-US" dirty="0"/>
          </a:p>
          <a:p>
            <a:r>
              <a:rPr lang="en-US" i="1" dirty="0" smtClean="0"/>
              <a:t>Caution:</a:t>
            </a:r>
            <a:r>
              <a:rPr lang="en-US" dirty="0" smtClean="0"/>
              <a:t> only updated annually</a:t>
            </a:r>
          </a:p>
        </p:txBody>
      </p:sp>
      <p:sp>
        <p:nvSpPr>
          <p:cNvPr id="4" name="Slide Number Placeholder 3"/>
          <p:cNvSpPr>
            <a:spLocks noGrp="1"/>
          </p:cNvSpPr>
          <p:nvPr>
            <p:ph type="sldNum" sz="quarter" idx="12"/>
          </p:nvPr>
        </p:nvSpPr>
        <p:spPr/>
        <p:txBody>
          <a:bodyPr/>
          <a:lstStyle/>
          <a:p>
            <a:fld id="{A00A331D-2EB0-4CEE-8662-2FAB66802E28}" type="slidenum">
              <a:rPr lang="en-US" smtClean="0"/>
              <a:t>190</a:t>
            </a:fld>
            <a:endParaRPr lang="en-US"/>
          </a:p>
        </p:txBody>
      </p:sp>
    </p:spTree>
    <p:extLst>
      <p:ext uri="{BB962C8B-B14F-4D97-AF65-F5344CB8AC3E}">
        <p14:creationId xmlns:p14="http://schemas.microsoft.com/office/powerpoint/2010/main" val="177807425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2196" y="38100"/>
            <a:ext cx="7703820" cy="6819900"/>
          </a:xfrm>
          <a:prstGeom prst="rect">
            <a:avLst/>
          </a:prstGeom>
        </p:spPr>
      </p:pic>
      <p:sp>
        <p:nvSpPr>
          <p:cNvPr id="4" name="TextBox 3"/>
          <p:cNvSpPr txBox="1"/>
          <p:nvPr/>
        </p:nvSpPr>
        <p:spPr>
          <a:xfrm>
            <a:off x="4451195" y="2163337"/>
            <a:ext cx="7190678" cy="1107996"/>
          </a:xfrm>
          <a:prstGeom prst="rect">
            <a:avLst/>
          </a:prstGeom>
          <a:noFill/>
          <a:ln w="15875">
            <a:solidFill>
              <a:schemeClr val="tx1"/>
            </a:solidFill>
          </a:ln>
        </p:spPr>
        <p:txBody>
          <a:bodyPr wrap="square" rtlCol="0">
            <a:spAutoFit/>
          </a:bodyPr>
          <a:lstStyle/>
          <a:p>
            <a:r>
              <a:rPr lang="en-US" sz="2200" dirty="0" err="1" smtClean="0"/>
              <a:t>Netanel</a:t>
            </a:r>
            <a:r>
              <a:rPr lang="en-US" sz="2200" dirty="0" smtClean="0"/>
              <a:t> </a:t>
            </a:r>
            <a:r>
              <a:rPr lang="en-US" sz="2200" dirty="0" err="1" smtClean="0"/>
              <a:t>Ganin</a:t>
            </a:r>
            <a:r>
              <a:rPr lang="en-US" sz="2200" dirty="0" smtClean="0"/>
              <a:t> generates an up-to-date list of LCDGT monthly:</a:t>
            </a:r>
          </a:p>
          <a:p>
            <a:r>
              <a:rPr lang="en-US" sz="2200" dirty="0" smtClean="0">
                <a:solidFill>
                  <a:srgbClr val="0070C0"/>
                </a:solidFill>
              </a:rPr>
              <a:t> </a:t>
            </a:r>
          </a:p>
          <a:p>
            <a:pPr>
              <a:spcAft>
                <a:spcPts val="1200"/>
              </a:spcAft>
            </a:pPr>
            <a:r>
              <a:rPr lang="en-US" sz="2200" dirty="0" smtClean="0">
                <a:hlinkClick r:id="rId4"/>
              </a:rPr>
              <a:t>http</a:t>
            </a:r>
            <a:r>
              <a:rPr lang="en-US" sz="2200" dirty="0">
                <a:hlinkClick r:id="rId4"/>
              </a:rPr>
              <a:t>://</a:t>
            </a:r>
            <a:r>
              <a:rPr lang="en-US" sz="2200" dirty="0" smtClean="0">
                <a:hlinkClick r:id="rId4"/>
              </a:rPr>
              <a:t>www.netanelganin.com/projects/lcdgt/lcdgt.html</a:t>
            </a:r>
            <a:endParaRPr lang="en-US" sz="22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191</a:t>
            </a:fld>
            <a:endParaRPr lang="en-US"/>
          </a:p>
        </p:txBody>
      </p:sp>
    </p:spTree>
    <p:extLst>
      <p:ext uri="{BB962C8B-B14F-4D97-AF65-F5344CB8AC3E}">
        <p14:creationId xmlns:p14="http://schemas.microsoft.com/office/powerpoint/2010/main" val="47809283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8665" y="135447"/>
            <a:ext cx="10605135" cy="1122045"/>
          </a:xfrm>
          <a:prstGeom prst="rect">
            <a:avLst/>
          </a:prstGeom>
        </p:spPr>
      </p:pic>
      <p:pic>
        <p:nvPicPr>
          <p:cNvPr id="6" name="Picture 5"/>
          <p:cNvPicPr>
            <a:picLocks noChangeAspect="1"/>
          </p:cNvPicPr>
          <p:nvPr/>
        </p:nvPicPr>
        <p:blipFill>
          <a:blip r:embed="rId4"/>
          <a:stretch>
            <a:fillRect/>
          </a:stretch>
        </p:blipFill>
        <p:spPr>
          <a:xfrm>
            <a:off x="816006" y="1171003"/>
            <a:ext cx="10470452" cy="5686997"/>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192</a:t>
            </a:fld>
            <a:endParaRPr lang="en-US"/>
          </a:p>
        </p:txBody>
      </p:sp>
    </p:spTree>
    <p:extLst>
      <p:ext uri="{BB962C8B-B14F-4D97-AF65-F5344CB8AC3E}">
        <p14:creationId xmlns:p14="http://schemas.microsoft.com/office/powerpoint/2010/main" val="224650368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083" y="111988"/>
            <a:ext cx="10515600" cy="716543"/>
          </a:xfrm>
        </p:spPr>
        <p:txBody>
          <a:bodyPr/>
          <a:lstStyle/>
          <a:p>
            <a:r>
              <a:rPr lang="en-US" dirty="0" smtClean="0"/>
              <a:t>Assigning LCDGT</a:t>
            </a:r>
            <a:endParaRPr lang="en-US" dirty="0"/>
          </a:p>
        </p:txBody>
      </p:sp>
      <p:pic>
        <p:nvPicPr>
          <p:cNvPr id="7" name="Content Placeholder 6"/>
          <p:cNvPicPr>
            <a:picLocks noGrp="1" noChangeAspect="1"/>
          </p:cNvPicPr>
          <p:nvPr>
            <p:ph idx="1"/>
          </p:nvPr>
        </p:nvPicPr>
        <p:blipFill>
          <a:blip r:embed="rId3"/>
          <a:stretch>
            <a:fillRect/>
          </a:stretch>
        </p:blipFill>
        <p:spPr>
          <a:xfrm>
            <a:off x="3537110" y="917741"/>
            <a:ext cx="5695950" cy="5714524"/>
          </a:xfrm>
          <a:prstGeom prst="rect">
            <a:avLst/>
          </a:prstGeom>
        </p:spPr>
      </p:pic>
      <p:sp>
        <p:nvSpPr>
          <p:cNvPr id="8" name="Rectangle 7"/>
          <p:cNvSpPr/>
          <p:nvPr/>
        </p:nvSpPr>
        <p:spPr>
          <a:xfrm>
            <a:off x="4873083" y="5720576"/>
            <a:ext cx="3847171" cy="2676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9930" y="1471960"/>
            <a:ext cx="3046457" cy="1107996"/>
          </a:xfrm>
          <a:prstGeom prst="rect">
            <a:avLst/>
          </a:prstGeom>
          <a:noFill/>
        </p:spPr>
        <p:txBody>
          <a:bodyPr wrap="square" rtlCol="0">
            <a:spAutoFit/>
          </a:bodyPr>
          <a:lstStyle/>
          <a:p>
            <a:r>
              <a:rPr lang="en-US" sz="2200" dirty="0">
                <a:solidFill>
                  <a:schemeClr val="accent1">
                    <a:lumMod val="75000"/>
                  </a:schemeClr>
                </a:solidFill>
              </a:rPr>
              <a:t>https://www.loc.gov/aba/publications/FreeLCDGT/freelcdgt.html</a:t>
            </a:r>
          </a:p>
        </p:txBody>
      </p:sp>
      <p:sp>
        <p:nvSpPr>
          <p:cNvPr id="5" name="Slide Number Placeholder 4"/>
          <p:cNvSpPr>
            <a:spLocks noGrp="1"/>
          </p:cNvSpPr>
          <p:nvPr>
            <p:ph type="sldNum" sz="quarter" idx="12"/>
          </p:nvPr>
        </p:nvSpPr>
        <p:spPr/>
        <p:txBody>
          <a:bodyPr/>
          <a:lstStyle/>
          <a:p>
            <a:fld id="{A00A331D-2EB0-4CEE-8662-2FAB66802E28}" type="slidenum">
              <a:rPr lang="en-US" smtClean="0"/>
              <a:t>193</a:t>
            </a:fld>
            <a:endParaRPr lang="en-US"/>
          </a:p>
        </p:txBody>
      </p:sp>
    </p:spTree>
    <p:extLst>
      <p:ext uri="{BB962C8B-B14F-4D97-AF65-F5344CB8AC3E}">
        <p14:creationId xmlns:p14="http://schemas.microsoft.com/office/powerpoint/2010/main" val="4951830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45043" y="0"/>
            <a:ext cx="5096256" cy="6722364"/>
          </a:xfrm>
          <a:prstGeom prst="rect">
            <a:avLst/>
          </a:prstGeom>
        </p:spPr>
      </p:pic>
      <p:pic>
        <p:nvPicPr>
          <p:cNvPr id="5" name="Picture 4"/>
          <p:cNvPicPr>
            <a:picLocks noChangeAspect="1"/>
          </p:cNvPicPr>
          <p:nvPr/>
        </p:nvPicPr>
        <p:blipFill>
          <a:blip r:embed="rId4"/>
          <a:stretch>
            <a:fillRect/>
          </a:stretch>
        </p:blipFill>
        <p:spPr>
          <a:xfrm>
            <a:off x="471949" y="-3"/>
            <a:ext cx="5185220" cy="6848094"/>
          </a:xfrm>
          <a:prstGeom prst="rect">
            <a:avLst/>
          </a:prstGeom>
        </p:spPr>
      </p:pic>
      <p:sp>
        <p:nvSpPr>
          <p:cNvPr id="3" name="Rectangle 2"/>
          <p:cNvSpPr/>
          <p:nvPr/>
        </p:nvSpPr>
        <p:spPr>
          <a:xfrm>
            <a:off x="6244683" y="3010829"/>
            <a:ext cx="5109117" cy="646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0080" y="6163056"/>
            <a:ext cx="4516244"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Slide Number Placeholder 7"/>
          <p:cNvSpPr>
            <a:spLocks noGrp="1"/>
          </p:cNvSpPr>
          <p:nvPr>
            <p:ph type="sldNum" sz="quarter" idx="12"/>
          </p:nvPr>
        </p:nvSpPr>
        <p:spPr/>
        <p:txBody>
          <a:bodyPr/>
          <a:lstStyle/>
          <a:p>
            <a:fld id="{A00A331D-2EB0-4CEE-8662-2FAB66802E28}" type="slidenum">
              <a:rPr lang="en-US" smtClean="0"/>
              <a:t>194</a:t>
            </a:fld>
            <a:endParaRPr lang="en-US"/>
          </a:p>
        </p:txBody>
      </p:sp>
    </p:spTree>
    <p:extLst>
      <p:ext uri="{BB962C8B-B14F-4D97-AF65-F5344CB8AC3E}">
        <p14:creationId xmlns:p14="http://schemas.microsoft.com/office/powerpoint/2010/main" val="5419422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353801" cy="132556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825624"/>
            <a:ext cx="10515600" cy="4621357"/>
          </a:xfrm>
        </p:spPr>
        <p:txBody>
          <a:bodyPr>
            <a:normAutofit/>
          </a:bodyPr>
          <a:lstStyle/>
          <a:p>
            <a:r>
              <a:rPr lang="en-US" dirty="0" smtClean="0"/>
              <a:t>May add Audience Characteristics (field 385) and Creator/Contributor Characteristics (field 386) to bibliographic and authority records</a:t>
            </a:r>
          </a:p>
          <a:p>
            <a:r>
              <a:rPr lang="en-US" i="1" dirty="0" smtClean="0"/>
              <a:t>LC practice: </a:t>
            </a:r>
            <a:r>
              <a:rPr lang="en-US" dirty="0" smtClean="0"/>
              <a:t>one term per field.  Repeat field if recording multiple terms.  Optionally include $n code.</a:t>
            </a:r>
          </a:p>
          <a:p>
            <a:pPr marL="0" indent="0">
              <a:buNone/>
            </a:pPr>
            <a:r>
              <a:rPr lang="en-US" dirty="0" smtClean="0"/>
              <a:t>	</a:t>
            </a:r>
            <a:r>
              <a:rPr lang="it-IT" dirty="0" smtClean="0"/>
              <a:t>385 __  Lawyers $2 </a:t>
            </a:r>
            <a:r>
              <a:rPr lang="it-IT" dirty="0"/>
              <a:t>lcdgt </a:t>
            </a:r>
          </a:p>
          <a:p>
            <a:pPr marL="0" indent="0">
              <a:buNone/>
            </a:pPr>
            <a:r>
              <a:rPr lang="en-US" dirty="0" smtClean="0"/>
              <a:t>	385 __  Japanese </a:t>
            </a:r>
            <a:r>
              <a:rPr lang="en-US" dirty="0"/>
              <a:t>speakers $2 </a:t>
            </a:r>
            <a:r>
              <a:rPr lang="en-US" dirty="0" err="1"/>
              <a:t>lcdgt</a:t>
            </a:r>
            <a:r>
              <a:rPr lang="en-US" dirty="0"/>
              <a:t> </a:t>
            </a:r>
            <a:endParaRPr lang="en-US" dirty="0" smtClean="0"/>
          </a:p>
          <a:p>
            <a:pPr marL="0" indent="0">
              <a:buNone/>
            </a:pPr>
            <a:r>
              <a:rPr lang="en-US" dirty="0"/>
              <a:t>	</a:t>
            </a:r>
            <a:r>
              <a:rPr lang="en-US" dirty="0" smtClean="0"/>
              <a:t>      </a:t>
            </a:r>
            <a:r>
              <a:rPr lang="en-US" i="1" dirty="0" smtClean="0"/>
              <a:t>or</a:t>
            </a:r>
          </a:p>
          <a:p>
            <a:pPr marL="0" indent="0">
              <a:buNone/>
            </a:pPr>
            <a:r>
              <a:rPr lang="en-US" dirty="0" smtClean="0"/>
              <a:t> 	</a:t>
            </a:r>
            <a:r>
              <a:rPr lang="it-IT" dirty="0" smtClean="0"/>
              <a:t>385 __  $n occ $a Lawyers $2 </a:t>
            </a:r>
            <a:r>
              <a:rPr lang="it-IT" dirty="0"/>
              <a:t>lcdgt </a:t>
            </a:r>
          </a:p>
          <a:p>
            <a:pPr marL="0" indent="0">
              <a:buNone/>
            </a:pPr>
            <a:r>
              <a:rPr lang="en-US" dirty="0" smtClean="0"/>
              <a:t>	385 __  $n </a:t>
            </a:r>
            <a:r>
              <a:rPr lang="en-US" dirty="0" err="1" smtClean="0"/>
              <a:t>lng</a:t>
            </a:r>
            <a:r>
              <a:rPr lang="en-US" dirty="0" smtClean="0"/>
              <a:t> $a Japanese </a:t>
            </a:r>
            <a:r>
              <a:rPr lang="en-US" dirty="0"/>
              <a:t>speakers $2 </a:t>
            </a:r>
            <a:r>
              <a:rPr lang="en-US" dirty="0" err="1"/>
              <a:t>lcdgt</a:t>
            </a:r>
            <a:r>
              <a:rPr lang="en-US" dirty="0"/>
              <a:t> </a:t>
            </a:r>
          </a:p>
        </p:txBody>
      </p:sp>
      <p:sp>
        <p:nvSpPr>
          <p:cNvPr id="6" name="Slide Number Placeholder 5"/>
          <p:cNvSpPr>
            <a:spLocks noGrp="1"/>
          </p:cNvSpPr>
          <p:nvPr>
            <p:ph type="sldNum" sz="quarter" idx="12"/>
          </p:nvPr>
        </p:nvSpPr>
        <p:spPr/>
        <p:txBody>
          <a:bodyPr/>
          <a:lstStyle/>
          <a:p>
            <a:fld id="{A00A331D-2EB0-4CEE-8662-2FAB66802E28}" type="slidenum">
              <a:rPr lang="en-US" smtClean="0"/>
              <a:t>195</a:t>
            </a:fld>
            <a:endParaRPr lang="en-US"/>
          </a:p>
        </p:txBody>
      </p:sp>
    </p:spTree>
    <p:extLst>
      <p:ext uri="{BB962C8B-B14F-4D97-AF65-F5344CB8AC3E}">
        <p14:creationId xmlns:p14="http://schemas.microsoft.com/office/powerpoint/2010/main" val="22147757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54005"/>
            <a:ext cx="10515600" cy="5267470"/>
          </a:xfrm>
        </p:spPr>
        <p:txBody>
          <a:bodyPr>
            <a:normAutofit/>
          </a:bodyPr>
          <a:lstStyle/>
          <a:p>
            <a:pPr>
              <a:spcAft>
                <a:spcPts val="1200"/>
              </a:spcAft>
            </a:pPr>
            <a:r>
              <a:rPr lang="en-US" dirty="0" smtClean="0"/>
              <a:t>LCDGT Manual L 480 (Audience) and L 485 (Creators/Contributors)</a:t>
            </a:r>
          </a:p>
          <a:p>
            <a:pPr lvl="1"/>
            <a:r>
              <a:rPr lang="en-US" sz="2600" dirty="0" smtClean="0"/>
              <a:t>Audience may be explicitly stated or implicit.  Infer audience through examination of the resource (</a:t>
            </a:r>
            <a:r>
              <a:rPr lang="en-US" sz="2600" dirty="0"/>
              <a:t>subject matter, format, </a:t>
            </a:r>
            <a:r>
              <a:rPr lang="en-US" sz="2600" dirty="0" smtClean="0"/>
              <a:t>etc.).</a:t>
            </a:r>
          </a:p>
          <a:p>
            <a:pPr lvl="1"/>
            <a:r>
              <a:rPr lang="en-US" sz="2600" dirty="0" smtClean="0"/>
              <a:t>Liberally assign inferred audiences for juvenile resources, both fiction and nonfiction.  Not restricted to age and educational level terms.  For example, for a picture book on intercountry adoption for ages 5-9, you could assign both </a:t>
            </a:r>
            <a:r>
              <a:rPr lang="en-US" sz="2600" b="1" dirty="0" smtClean="0"/>
              <a:t>School children </a:t>
            </a:r>
            <a:r>
              <a:rPr lang="en-US" sz="2600" dirty="0" smtClean="0"/>
              <a:t>and </a:t>
            </a:r>
            <a:r>
              <a:rPr lang="en-US" sz="2600" b="1" dirty="0" smtClean="0"/>
              <a:t>Adoptees</a:t>
            </a:r>
            <a:r>
              <a:rPr lang="en-US" sz="2600" dirty="0"/>
              <a:t>, if considered useful for those </a:t>
            </a:r>
            <a:r>
              <a:rPr lang="en-US" sz="2600" dirty="0" smtClean="0"/>
              <a:t>wishing to </a:t>
            </a:r>
            <a:r>
              <a:rPr lang="en-US" sz="2600" dirty="0"/>
              <a:t>find a resource to help explain adoption to young children</a:t>
            </a:r>
            <a:endParaRPr lang="en-US" sz="2600" b="1" dirty="0" smtClean="0"/>
          </a:p>
          <a:p>
            <a:pPr lvl="1"/>
            <a:r>
              <a:rPr lang="en-US" sz="2600" dirty="0" smtClean="0"/>
              <a:t>No limit to number of terms that can be assigned</a:t>
            </a:r>
          </a:p>
          <a:p>
            <a:pPr marL="457200" lvl="1"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196</a:t>
            </a:fld>
            <a:endParaRPr lang="en-US"/>
          </a:p>
        </p:txBody>
      </p:sp>
    </p:spTree>
    <p:extLst>
      <p:ext uri="{BB962C8B-B14F-4D97-AF65-F5344CB8AC3E}">
        <p14:creationId xmlns:p14="http://schemas.microsoft.com/office/powerpoint/2010/main" val="272314188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199" y="1315844"/>
            <a:ext cx="10725616" cy="5542156"/>
          </a:xfrm>
        </p:spPr>
        <p:txBody>
          <a:bodyPr>
            <a:normAutofit lnSpcReduction="10000"/>
          </a:bodyPr>
          <a:lstStyle/>
          <a:p>
            <a:pPr>
              <a:spcAft>
                <a:spcPts val="1200"/>
              </a:spcAft>
            </a:pPr>
            <a:r>
              <a:rPr lang="en-US" dirty="0" smtClean="0"/>
              <a:t>LCDGT Manual L 480 (Audience) and L 485 (Creators/Contributors)</a:t>
            </a:r>
          </a:p>
          <a:p>
            <a:pPr lvl="1"/>
            <a:r>
              <a:rPr lang="en-US" sz="2600" dirty="0" smtClean="0"/>
              <a:t>Generally, all editions of a resource should get the same audience terms assigned, unless the audience has changed significantly.  Generally, all editions of a resource by the same creator should get the same creator terms.</a:t>
            </a:r>
          </a:p>
          <a:p>
            <a:pPr lvl="1"/>
            <a:r>
              <a:rPr lang="en-US" sz="2600" dirty="0" smtClean="0"/>
              <a:t>You may assign terms that overlap in meaning if they are in different group categories (e.g., </a:t>
            </a:r>
            <a:r>
              <a:rPr lang="en-US" sz="2600" b="1" dirty="0" smtClean="0"/>
              <a:t>Teenagers</a:t>
            </a:r>
            <a:r>
              <a:rPr lang="en-US" sz="2600" dirty="0" smtClean="0"/>
              <a:t> and </a:t>
            </a:r>
            <a:r>
              <a:rPr lang="en-US" sz="2600" b="1" dirty="0" smtClean="0"/>
              <a:t>High school students</a:t>
            </a:r>
            <a:r>
              <a:rPr lang="en-US" sz="2600" dirty="0" smtClean="0"/>
              <a:t>; </a:t>
            </a:r>
            <a:r>
              <a:rPr lang="en-US" sz="2600" b="1" dirty="0" smtClean="0"/>
              <a:t>Asian Americans </a:t>
            </a:r>
            <a:r>
              <a:rPr lang="en-US" sz="2600" dirty="0" smtClean="0"/>
              <a:t>and </a:t>
            </a:r>
            <a:r>
              <a:rPr lang="en-US" sz="2600" b="1" dirty="0" smtClean="0"/>
              <a:t>Americans</a:t>
            </a:r>
            <a:r>
              <a:rPr lang="en-US" sz="2600" dirty="0" smtClean="0"/>
              <a:t>)</a:t>
            </a:r>
          </a:p>
          <a:p>
            <a:pPr lvl="1"/>
            <a:r>
              <a:rPr lang="en-US" sz="2600" dirty="0" smtClean="0"/>
              <a:t>Creator/contributor terms should be based on self-identification as a member of a particular demographic group</a:t>
            </a:r>
          </a:p>
          <a:p>
            <a:pPr lvl="1"/>
            <a:r>
              <a:rPr lang="en-US" sz="2600" dirty="0" smtClean="0"/>
              <a:t>Avoid assigning terms based solely on a photograph or a person’s name. Gendered titles (Ms., Mr., Madame, </a:t>
            </a:r>
            <a:r>
              <a:rPr lang="en-US" sz="2600" dirty="0" err="1" smtClean="0"/>
              <a:t>contessa</a:t>
            </a:r>
            <a:r>
              <a:rPr lang="en-US" sz="2600" dirty="0" smtClean="0"/>
              <a:t>) and pronouns (he, she, </a:t>
            </a:r>
            <a:r>
              <a:rPr lang="en-US" sz="2600" dirty="0" err="1" smtClean="0"/>
              <a:t>elle</a:t>
            </a:r>
            <a:r>
              <a:rPr lang="en-US" sz="2600" dirty="0" smtClean="0"/>
              <a:t>, </a:t>
            </a:r>
            <a:r>
              <a:rPr lang="de-DE" sz="2800" dirty="0" smtClean="0"/>
              <a:t>er, etc.)</a:t>
            </a:r>
            <a:r>
              <a:rPr lang="en-US" sz="2600" dirty="0" smtClean="0"/>
              <a:t> may be used, with caution, to choose terms describing a person’s gender</a:t>
            </a:r>
            <a:endParaRPr lang="en-US" sz="2600" dirty="0"/>
          </a:p>
        </p:txBody>
      </p:sp>
      <p:sp>
        <p:nvSpPr>
          <p:cNvPr id="6" name="Slide Number Placeholder 5"/>
          <p:cNvSpPr>
            <a:spLocks noGrp="1"/>
          </p:cNvSpPr>
          <p:nvPr>
            <p:ph type="sldNum" sz="quarter" idx="12"/>
          </p:nvPr>
        </p:nvSpPr>
        <p:spPr/>
        <p:txBody>
          <a:bodyPr/>
          <a:lstStyle/>
          <a:p>
            <a:fld id="{A00A331D-2EB0-4CEE-8662-2FAB66802E28}" type="slidenum">
              <a:rPr lang="en-US" smtClean="0"/>
              <a:t>197</a:t>
            </a:fld>
            <a:endParaRPr lang="en-US"/>
          </a:p>
        </p:txBody>
      </p:sp>
    </p:spTree>
    <p:extLst>
      <p:ext uri="{BB962C8B-B14F-4D97-AF65-F5344CB8AC3E}">
        <p14:creationId xmlns:p14="http://schemas.microsoft.com/office/powerpoint/2010/main" val="38817351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30378" y="1468157"/>
            <a:ext cx="2918460" cy="4363212"/>
          </a:xfrm>
          <a:prstGeom prst="rect">
            <a:avLst/>
          </a:prstGeom>
        </p:spPr>
      </p:pic>
      <p:pic>
        <p:nvPicPr>
          <p:cNvPr id="6" name="Picture 5"/>
          <p:cNvPicPr>
            <a:picLocks noChangeAspect="1"/>
          </p:cNvPicPr>
          <p:nvPr/>
        </p:nvPicPr>
        <p:blipFill>
          <a:blip r:embed="rId4"/>
          <a:stretch>
            <a:fillRect/>
          </a:stretch>
        </p:blipFill>
        <p:spPr>
          <a:xfrm>
            <a:off x="696008" y="1468157"/>
            <a:ext cx="2805684" cy="4363212"/>
          </a:xfrm>
          <a:prstGeom prst="rect">
            <a:avLst/>
          </a:prstGeom>
        </p:spPr>
      </p:pic>
      <p:pic>
        <p:nvPicPr>
          <p:cNvPr id="8" name="Picture 7"/>
          <p:cNvPicPr>
            <a:picLocks noChangeAspect="1"/>
          </p:cNvPicPr>
          <p:nvPr/>
        </p:nvPicPr>
        <p:blipFill>
          <a:blip r:embed="rId5"/>
          <a:stretch>
            <a:fillRect/>
          </a:stretch>
        </p:blipFill>
        <p:spPr>
          <a:xfrm>
            <a:off x="4180116" y="1473681"/>
            <a:ext cx="3271838" cy="4357688"/>
          </a:xfrm>
          <a:prstGeom prst="rect">
            <a:avLst/>
          </a:prstGeom>
        </p:spPr>
      </p:pic>
      <p:sp>
        <p:nvSpPr>
          <p:cNvPr id="9" name="TextBox 8"/>
          <p:cNvSpPr txBox="1"/>
          <p:nvPr/>
        </p:nvSpPr>
        <p:spPr>
          <a:xfrm>
            <a:off x="1215483" y="412595"/>
            <a:ext cx="9991493" cy="630942"/>
          </a:xfrm>
          <a:prstGeom prst="rect">
            <a:avLst/>
          </a:prstGeom>
          <a:noFill/>
        </p:spPr>
        <p:txBody>
          <a:bodyPr wrap="square" rtlCol="0">
            <a:spAutoFit/>
          </a:bodyPr>
          <a:lstStyle/>
          <a:p>
            <a:r>
              <a:rPr lang="en-US" sz="3500" dirty="0" smtClean="0"/>
              <a:t>What do each of these people have in common?</a:t>
            </a:r>
            <a:endParaRPr lang="en-US" sz="3500" dirty="0"/>
          </a:p>
        </p:txBody>
      </p:sp>
      <p:sp>
        <p:nvSpPr>
          <p:cNvPr id="4" name="Slide Number Placeholder 3"/>
          <p:cNvSpPr>
            <a:spLocks noGrp="1"/>
          </p:cNvSpPr>
          <p:nvPr>
            <p:ph type="sldNum" sz="quarter" idx="12"/>
          </p:nvPr>
        </p:nvSpPr>
        <p:spPr/>
        <p:txBody>
          <a:bodyPr/>
          <a:lstStyle/>
          <a:p>
            <a:fld id="{A00A331D-2EB0-4CEE-8662-2FAB66802E28}" type="slidenum">
              <a:rPr lang="en-US" smtClean="0"/>
              <a:t>198</a:t>
            </a:fld>
            <a:endParaRPr lang="en-US"/>
          </a:p>
        </p:txBody>
      </p:sp>
    </p:spTree>
    <p:extLst>
      <p:ext uri="{BB962C8B-B14F-4D97-AF65-F5344CB8AC3E}">
        <p14:creationId xmlns:p14="http://schemas.microsoft.com/office/powerpoint/2010/main" val="263239106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515600" cy="5367049"/>
          </a:xfrm>
        </p:spPr>
        <p:txBody>
          <a:bodyPr>
            <a:normAutofit/>
          </a:bodyPr>
          <a:lstStyle/>
          <a:p>
            <a:r>
              <a:rPr lang="en-US" dirty="0" smtClean="0"/>
              <a:t>LCDGT Manual L 480 (Audience) and L 485 (Creators/Contributors)</a:t>
            </a:r>
          </a:p>
          <a:p>
            <a:pPr lvl="1"/>
            <a:r>
              <a:rPr lang="en-US" sz="2600" dirty="0"/>
              <a:t>Demographic terms assigned to one of a creator’s resources generally can be used on other resources created by the same person</a:t>
            </a:r>
          </a:p>
          <a:p>
            <a:pPr lvl="1"/>
            <a:r>
              <a:rPr lang="en-US" sz="2600" dirty="0"/>
              <a:t>Assign a term that is broader or more general than the group it is intended to cover only when it is not possible to establish a precise term, or when an array of terms is needed </a:t>
            </a:r>
          </a:p>
          <a:p>
            <a:pPr lvl="1"/>
            <a:r>
              <a:rPr lang="en-US" sz="2600" dirty="0"/>
              <a:t>Assign a separate term for each discrete element rather than compound terms (e.g., </a:t>
            </a:r>
            <a:r>
              <a:rPr lang="en-US" sz="2600" b="1" dirty="0"/>
              <a:t>Japanese Americans </a:t>
            </a:r>
            <a:r>
              <a:rPr lang="en-US" sz="2600" dirty="0"/>
              <a:t>and </a:t>
            </a:r>
            <a:r>
              <a:rPr lang="en-US" sz="2600" b="1" dirty="0"/>
              <a:t>Women</a:t>
            </a:r>
            <a:r>
              <a:rPr lang="en-US" sz="2600" dirty="0"/>
              <a:t> and </a:t>
            </a:r>
            <a:r>
              <a:rPr lang="en-US" sz="2600" b="1" dirty="0"/>
              <a:t>Teachers</a:t>
            </a:r>
            <a:r>
              <a:rPr lang="en-US" sz="2600" dirty="0"/>
              <a:t>, rather than the LCSH term </a:t>
            </a:r>
            <a:r>
              <a:rPr lang="en-US" sz="2600" b="1" dirty="0"/>
              <a:t>Japanese American women teachers</a:t>
            </a:r>
            <a:r>
              <a:rPr lang="en-US" sz="2600" dirty="0"/>
              <a:t>)</a:t>
            </a:r>
          </a:p>
          <a:p>
            <a:r>
              <a:rPr lang="en-US" dirty="0" smtClean="0"/>
              <a:t>L 487 gives guidance on the order of the terms</a:t>
            </a:r>
          </a:p>
          <a:p>
            <a:pPr lvl="1"/>
            <a:r>
              <a:rPr lang="en-US" sz="2600" dirty="0" smtClean="0"/>
              <a:t>If classification number does not reflect either the audience or creator/contributor characteristics, the order doesn’t matter</a:t>
            </a:r>
          </a:p>
          <a:p>
            <a:pPr lvl="1"/>
            <a:endParaRPr lang="en-US" dirty="0"/>
          </a:p>
          <a:p>
            <a:pPr lvl="1"/>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199</a:t>
            </a:fld>
            <a:endParaRPr lang="en-US"/>
          </a:p>
        </p:txBody>
      </p:sp>
    </p:spTree>
    <p:extLst>
      <p:ext uri="{BB962C8B-B14F-4D97-AF65-F5344CB8AC3E}">
        <p14:creationId xmlns:p14="http://schemas.microsoft.com/office/powerpoint/2010/main" val="382836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lstStyle/>
          <a:p>
            <a:r>
              <a:rPr lang="en-US" dirty="0" smtClean="0"/>
              <a:t>Workshop Outline</a:t>
            </a:r>
            <a:endParaRPr lang="en-US" dirty="0"/>
          </a:p>
        </p:txBody>
      </p:sp>
      <p:sp>
        <p:nvSpPr>
          <p:cNvPr id="3" name="Content Placeholder 2"/>
          <p:cNvSpPr>
            <a:spLocks noGrp="1"/>
          </p:cNvSpPr>
          <p:nvPr>
            <p:ph idx="1"/>
          </p:nvPr>
        </p:nvSpPr>
        <p:spPr>
          <a:xfrm>
            <a:off x="838200" y="1558339"/>
            <a:ext cx="10515600" cy="5180086"/>
          </a:xfrm>
        </p:spPr>
        <p:txBody>
          <a:bodyPr>
            <a:normAutofit/>
          </a:bodyPr>
          <a:lstStyle/>
          <a:p>
            <a:r>
              <a:rPr lang="en-US" dirty="0" smtClean="0"/>
              <a:t>Background</a:t>
            </a:r>
          </a:p>
          <a:p>
            <a:r>
              <a:rPr lang="en-US" dirty="0" smtClean="0"/>
              <a:t>LCGFT</a:t>
            </a:r>
          </a:p>
          <a:p>
            <a:pPr lvl="1"/>
            <a:r>
              <a:rPr lang="en-US" dirty="0" smtClean="0"/>
              <a:t>Where to Find LC Genre/Form Terms</a:t>
            </a:r>
          </a:p>
          <a:p>
            <a:pPr lvl="1"/>
            <a:r>
              <a:rPr lang="en-US" dirty="0" smtClean="0"/>
              <a:t>General Principles of Application, MARC Coding</a:t>
            </a:r>
          </a:p>
          <a:p>
            <a:pPr lvl="2"/>
            <a:r>
              <a:rPr lang="en-US" dirty="0" smtClean="0"/>
              <a:t>Exercises</a:t>
            </a:r>
          </a:p>
          <a:p>
            <a:pPr lvl="1"/>
            <a:r>
              <a:rPr lang="en-US" dirty="0" smtClean="0"/>
              <a:t>General Terms</a:t>
            </a:r>
          </a:p>
          <a:p>
            <a:pPr lvl="2"/>
            <a:r>
              <a:rPr lang="en-US" dirty="0" smtClean="0"/>
              <a:t>Exercises</a:t>
            </a:r>
          </a:p>
          <a:p>
            <a:pPr lvl="1"/>
            <a:r>
              <a:rPr lang="en-US" dirty="0" smtClean="0"/>
              <a:t>Literature Terms</a:t>
            </a:r>
          </a:p>
          <a:p>
            <a:pPr lvl="2"/>
            <a:r>
              <a:rPr lang="en-US" dirty="0" smtClean="0"/>
              <a:t>Exercises</a:t>
            </a:r>
          </a:p>
          <a:p>
            <a:pPr lvl="1"/>
            <a:r>
              <a:rPr lang="en-US" dirty="0" smtClean="0"/>
              <a:t>Moving Image Terms</a:t>
            </a:r>
          </a:p>
          <a:p>
            <a:pPr lvl="1"/>
            <a:r>
              <a:rPr lang="en-US" dirty="0" smtClean="0"/>
              <a:t>Music Terms</a:t>
            </a:r>
          </a:p>
          <a:p>
            <a:pPr lvl="1"/>
            <a:r>
              <a:rPr lang="en-US" dirty="0" smtClean="0"/>
              <a:t>Cartographic Terms</a:t>
            </a:r>
          </a:p>
        </p:txBody>
      </p:sp>
      <p:sp>
        <p:nvSpPr>
          <p:cNvPr id="6" name="Slide Number Placeholder 5"/>
          <p:cNvSpPr>
            <a:spLocks noGrp="1"/>
          </p:cNvSpPr>
          <p:nvPr>
            <p:ph type="sldNum" sz="quarter" idx="12"/>
          </p:nvPr>
        </p:nvSpPr>
        <p:spPr/>
        <p:txBody>
          <a:bodyPr/>
          <a:lstStyle/>
          <a:p>
            <a:fld id="{A00A331D-2EB0-4CEE-8662-2FAB66802E28}" type="slidenum">
              <a:rPr lang="en-US" smtClean="0"/>
              <a:t>2</a:t>
            </a:fld>
            <a:endParaRPr lang="en-US"/>
          </a:p>
        </p:txBody>
      </p:sp>
    </p:spTree>
    <p:extLst>
      <p:ext uri="{BB962C8B-B14F-4D97-AF65-F5344CB8AC3E}">
        <p14:creationId xmlns:p14="http://schemas.microsoft.com/office/powerpoint/2010/main" val="371970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39424" y="0"/>
            <a:ext cx="8563928" cy="687428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20</a:t>
            </a:fld>
            <a:endParaRPr lang="en-US"/>
          </a:p>
        </p:txBody>
      </p:sp>
    </p:spTree>
    <p:extLst>
      <p:ext uri="{BB962C8B-B14F-4D97-AF65-F5344CB8AC3E}">
        <p14:creationId xmlns:p14="http://schemas.microsoft.com/office/powerpoint/2010/main" val="250079913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642600" cy="5367049"/>
          </a:xfrm>
        </p:spPr>
        <p:txBody>
          <a:bodyPr>
            <a:normAutofit/>
          </a:bodyPr>
          <a:lstStyle/>
          <a:p>
            <a:pPr>
              <a:spcAft>
                <a:spcPts val="600"/>
              </a:spcAft>
            </a:pPr>
            <a:r>
              <a:rPr lang="en-US" dirty="0" smtClean="0"/>
              <a:t>Follow special instructions in L 510-L 560 if there are any</a:t>
            </a:r>
          </a:p>
          <a:p>
            <a:pPr lvl="1"/>
            <a:r>
              <a:rPr lang="en-US" dirty="0" smtClean="0"/>
              <a:t>Age level and Educational level terms can both be assigned</a:t>
            </a:r>
          </a:p>
          <a:p>
            <a:pPr marL="457200" lvl="1" indent="0">
              <a:buNone/>
            </a:pPr>
            <a:r>
              <a:rPr lang="en-US" dirty="0"/>
              <a:t>	</a:t>
            </a:r>
            <a:r>
              <a:rPr lang="en-US" dirty="0" smtClean="0"/>
              <a:t>	385 __  Teenagers $2 </a:t>
            </a:r>
            <a:r>
              <a:rPr lang="en-US" dirty="0" err="1" smtClean="0"/>
              <a:t>lcdgt</a:t>
            </a:r>
            <a:r>
              <a:rPr lang="en-US" dirty="0" smtClean="0"/>
              <a:t> </a:t>
            </a:r>
          </a:p>
          <a:p>
            <a:pPr marL="457200" lvl="1" indent="0">
              <a:buNone/>
            </a:pPr>
            <a:r>
              <a:rPr lang="en-US" dirty="0" smtClean="0"/>
              <a:t>  		385 __  Junior high school students </a:t>
            </a:r>
            <a:r>
              <a:rPr lang="en-US" dirty="0"/>
              <a:t>$2 </a:t>
            </a:r>
            <a:r>
              <a:rPr lang="en-US" dirty="0" err="1"/>
              <a:t>lcdgt</a:t>
            </a:r>
            <a:r>
              <a:rPr lang="en-US" dirty="0" smtClean="0"/>
              <a:t>  </a:t>
            </a:r>
          </a:p>
          <a:p>
            <a:pPr marL="457200" lvl="1" indent="0">
              <a:buNone/>
            </a:pPr>
            <a:r>
              <a:rPr lang="en-US" dirty="0"/>
              <a:t>	</a:t>
            </a:r>
            <a:r>
              <a:rPr lang="en-US" dirty="0" smtClean="0"/>
              <a:t>	385 __  High school students </a:t>
            </a:r>
            <a:r>
              <a:rPr lang="en-US" dirty="0"/>
              <a:t>$2 </a:t>
            </a:r>
            <a:r>
              <a:rPr lang="en-US" dirty="0" err="1" smtClean="0"/>
              <a:t>lcdgt</a:t>
            </a:r>
            <a:endParaRPr lang="en-US" dirty="0" smtClean="0"/>
          </a:p>
          <a:p>
            <a:pPr lvl="1"/>
            <a:r>
              <a:rPr lang="en-US" dirty="0" smtClean="0"/>
              <a:t>Assign </a:t>
            </a:r>
            <a:r>
              <a:rPr lang="en-US" b="1" dirty="0"/>
              <a:t>Adults </a:t>
            </a:r>
            <a:r>
              <a:rPr lang="en-US" dirty="0" smtClean="0"/>
              <a:t>only when resource specifically states that as the audience.  This can include statements found on a resource such as “Ages 10 and up”:</a:t>
            </a:r>
          </a:p>
          <a:p>
            <a:pPr marL="457200" lvl="1" indent="0">
              <a:buNone/>
            </a:pPr>
            <a:r>
              <a:rPr lang="en-US" dirty="0"/>
              <a:t>	</a:t>
            </a:r>
            <a:r>
              <a:rPr lang="en-US" dirty="0" smtClean="0"/>
              <a:t>	385 __  Preteens </a:t>
            </a:r>
            <a:r>
              <a:rPr lang="en-US" dirty="0"/>
              <a:t>$2 </a:t>
            </a:r>
            <a:r>
              <a:rPr lang="en-US" dirty="0" err="1"/>
              <a:t>lcdgt</a:t>
            </a:r>
            <a:r>
              <a:rPr lang="en-US" dirty="0" smtClean="0"/>
              <a:t>   </a:t>
            </a:r>
          </a:p>
          <a:p>
            <a:pPr marL="457200" lvl="1" indent="0">
              <a:buNone/>
            </a:pPr>
            <a:r>
              <a:rPr lang="en-US" dirty="0"/>
              <a:t>	</a:t>
            </a:r>
            <a:r>
              <a:rPr lang="en-US" dirty="0" smtClean="0"/>
              <a:t>	385 __  Teenagers </a:t>
            </a:r>
            <a:r>
              <a:rPr lang="en-US" dirty="0"/>
              <a:t>$2 </a:t>
            </a:r>
            <a:r>
              <a:rPr lang="en-US" dirty="0" err="1"/>
              <a:t>lcdgt</a:t>
            </a:r>
            <a:r>
              <a:rPr lang="en-US" dirty="0" smtClean="0"/>
              <a:t>   </a:t>
            </a:r>
          </a:p>
          <a:p>
            <a:pPr marL="457200" lvl="1" indent="0">
              <a:buNone/>
            </a:pPr>
            <a:r>
              <a:rPr lang="en-US" dirty="0"/>
              <a:t>	</a:t>
            </a:r>
            <a:r>
              <a:rPr lang="en-US" dirty="0" smtClean="0"/>
              <a:t>	385 __  Adults </a:t>
            </a:r>
            <a:r>
              <a:rPr lang="en-US" dirty="0"/>
              <a:t>$2 </a:t>
            </a:r>
            <a:r>
              <a:rPr lang="en-US" dirty="0" err="1" smtClean="0"/>
              <a:t>lcdgt</a:t>
            </a:r>
            <a:endParaRPr lang="en-US" dirty="0" smtClean="0"/>
          </a:p>
          <a:p>
            <a:pPr lvl="1"/>
            <a:r>
              <a:rPr lang="en-US" dirty="0" smtClean="0"/>
              <a:t>Many resources may not have a specific audience and that’s OK.  Resources with a general audience do not get any audience terms assigned.</a:t>
            </a:r>
          </a:p>
        </p:txBody>
      </p:sp>
      <p:sp>
        <p:nvSpPr>
          <p:cNvPr id="6" name="Slide Number Placeholder 5"/>
          <p:cNvSpPr>
            <a:spLocks noGrp="1"/>
          </p:cNvSpPr>
          <p:nvPr>
            <p:ph type="sldNum" sz="quarter" idx="12"/>
          </p:nvPr>
        </p:nvSpPr>
        <p:spPr/>
        <p:txBody>
          <a:bodyPr/>
          <a:lstStyle/>
          <a:p>
            <a:fld id="{A00A331D-2EB0-4CEE-8662-2FAB66802E28}" type="slidenum">
              <a:rPr lang="en-US" smtClean="0"/>
              <a:t>200</a:t>
            </a:fld>
            <a:endParaRPr lang="en-US"/>
          </a:p>
        </p:txBody>
      </p:sp>
    </p:spTree>
    <p:extLst>
      <p:ext uri="{BB962C8B-B14F-4D97-AF65-F5344CB8AC3E}">
        <p14:creationId xmlns:p14="http://schemas.microsoft.com/office/powerpoint/2010/main" val="385361066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r>
              <a:rPr lang="en-US" dirty="0"/>
              <a:t>Ethnic/cultural terms and nationality/regional terms may both be assigned, even if they share wording (e.g., </a:t>
            </a:r>
            <a:r>
              <a:rPr lang="en-US" b="1" dirty="0"/>
              <a:t>Korean Americans</a:t>
            </a:r>
            <a:r>
              <a:rPr lang="en-US" dirty="0"/>
              <a:t> and </a:t>
            </a:r>
            <a:r>
              <a:rPr lang="en-US" b="1" dirty="0"/>
              <a:t>Americans</a:t>
            </a:r>
            <a:r>
              <a:rPr lang="en-US" dirty="0" smtClean="0"/>
              <a:t>)</a:t>
            </a:r>
          </a:p>
          <a:p>
            <a:pPr lvl="1"/>
            <a:r>
              <a:rPr lang="en-US" dirty="0" smtClean="0"/>
              <a:t>Assign </a:t>
            </a:r>
            <a:r>
              <a:rPr lang="en-US" dirty="0" err="1" smtClean="0"/>
              <a:t>demonyms</a:t>
            </a:r>
            <a:r>
              <a:rPr lang="en-US" dirty="0"/>
              <a:t> based on statements that indicate current or former residence in a place</a:t>
            </a:r>
            <a:endParaRPr lang="en-US" dirty="0" smtClean="0"/>
          </a:p>
          <a:p>
            <a:pPr lvl="1"/>
            <a:r>
              <a:rPr lang="en-US" dirty="0" smtClean="0"/>
              <a:t>Do </a:t>
            </a:r>
            <a:r>
              <a:rPr lang="en-US" dirty="0"/>
              <a:t>not attempt to distinguish between people who were born and/or grew up in a place and those who moved to that place later in their lives. Do not attempt to discern immigration and naturalization status, except as explicitly indicated on the resource </a:t>
            </a:r>
            <a:r>
              <a:rPr lang="en-US" dirty="0" smtClean="0"/>
              <a:t>itself. </a:t>
            </a:r>
            <a:endParaRPr lang="en-US" dirty="0"/>
          </a:p>
          <a:p>
            <a:pPr marL="457200" lvl="1" indent="0">
              <a:buNone/>
            </a:pPr>
            <a:r>
              <a:rPr lang="en-US" dirty="0" smtClean="0"/>
              <a:t>   	 “… was born and raised in Australia and currently lives in Spain”</a:t>
            </a:r>
          </a:p>
          <a:p>
            <a:pPr marL="457200" lvl="1" indent="0">
              <a:buNone/>
            </a:pPr>
            <a:r>
              <a:rPr lang="en-US" dirty="0"/>
              <a:t>	</a:t>
            </a:r>
            <a:r>
              <a:rPr lang="en-US" dirty="0" smtClean="0"/>
              <a:t>            	386 __  Australians $a Spaniards $2 </a:t>
            </a:r>
            <a:r>
              <a:rPr lang="en-US" dirty="0" err="1" smtClean="0"/>
              <a:t>lcdgt</a:t>
            </a:r>
            <a:endParaRPr lang="en-US" dirty="0"/>
          </a:p>
          <a:p>
            <a:pPr lvl="1"/>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201</a:t>
            </a:fld>
            <a:endParaRPr lang="en-US"/>
          </a:p>
        </p:txBody>
      </p:sp>
    </p:spTree>
    <p:extLst>
      <p:ext uri="{BB962C8B-B14F-4D97-AF65-F5344CB8AC3E}">
        <p14:creationId xmlns:p14="http://schemas.microsoft.com/office/powerpoint/2010/main" val="35886944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496"/>
            <a:ext cx="10515600" cy="651251"/>
          </a:xfrm>
        </p:spPr>
        <p:txBody>
          <a:bodyPr>
            <a:normAutofit fontScale="90000"/>
          </a:bodyPr>
          <a:lstStyle/>
          <a:p>
            <a:r>
              <a:rPr lang="en-US" dirty="0" smtClean="0"/>
              <a:t>Assigning LCDGT - Key Points</a:t>
            </a:r>
            <a:endParaRPr lang="en-US" dirty="0"/>
          </a:p>
        </p:txBody>
      </p:sp>
      <p:sp>
        <p:nvSpPr>
          <p:cNvPr id="3" name="Content Placeholder 2"/>
          <p:cNvSpPr>
            <a:spLocks noGrp="1"/>
          </p:cNvSpPr>
          <p:nvPr>
            <p:ph idx="1"/>
          </p:nvPr>
        </p:nvSpPr>
        <p:spPr>
          <a:xfrm>
            <a:off x="838200" y="1205130"/>
            <a:ext cx="10815735" cy="5652870"/>
          </a:xfrm>
        </p:spPr>
        <p:txBody>
          <a:bodyPr>
            <a:normAutofit/>
          </a:bodyPr>
          <a:lstStyle/>
          <a:p>
            <a:r>
              <a:rPr lang="en-US" dirty="0" smtClean="0"/>
              <a:t>Follow special instructions in L 510-L 560 if there are any</a:t>
            </a:r>
          </a:p>
          <a:p>
            <a:pPr lvl="1"/>
            <a:r>
              <a:rPr lang="en-US" dirty="0" smtClean="0"/>
              <a:t>When the audience or creator/contributor resides below </a:t>
            </a:r>
            <a:r>
              <a:rPr lang="en-US" dirty="0"/>
              <a:t>the first-level administrative subdivisions of countries (e.g., a state, a province</a:t>
            </a:r>
            <a:r>
              <a:rPr lang="en-US" dirty="0" smtClean="0"/>
              <a:t>), assign terms for the first-level administrative subdivision (e.g., for a resident of San Francisco or someone who grew up in San Francisco, assign </a:t>
            </a:r>
            <a:r>
              <a:rPr lang="en-US" b="1" dirty="0" smtClean="0"/>
              <a:t>Californians</a:t>
            </a:r>
            <a:r>
              <a:rPr lang="en-US" dirty="0" smtClean="0"/>
              <a:t>)</a:t>
            </a:r>
            <a:endParaRPr lang="en-US" dirty="0"/>
          </a:p>
          <a:p>
            <a:pPr lvl="1"/>
            <a:r>
              <a:rPr lang="en-US" i="1" dirty="0" smtClean="0"/>
              <a:t>Note:</a:t>
            </a:r>
            <a:r>
              <a:rPr lang="en-US" dirty="0" smtClean="0"/>
              <a:t> LC is still deciding whether and how to establish </a:t>
            </a:r>
            <a:r>
              <a:rPr lang="en-US" dirty="0" err="1" smtClean="0"/>
              <a:t>demonyms</a:t>
            </a:r>
            <a:r>
              <a:rPr lang="en-US" dirty="0" smtClean="0"/>
              <a:t> for places below the first-level administrative subdivision of a country</a:t>
            </a:r>
          </a:p>
          <a:p>
            <a:pPr lvl="1"/>
            <a:r>
              <a:rPr lang="en-US" dirty="0" smtClean="0"/>
              <a:t>Possible interim practice:</a:t>
            </a:r>
          </a:p>
          <a:p>
            <a:pPr lvl="2"/>
            <a:r>
              <a:rPr lang="en-US" dirty="0" smtClean="0"/>
              <a:t>If there is an well known </a:t>
            </a:r>
            <a:r>
              <a:rPr lang="en-US" dirty="0" err="1" smtClean="0"/>
              <a:t>demonym</a:t>
            </a:r>
            <a:r>
              <a:rPr lang="en-US" dirty="0" smtClean="0"/>
              <a:t> for the local place, assign it </a:t>
            </a:r>
            <a:r>
              <a:rPr lang="en-US" i="1" dirty="0" smtClean="0"/>
              <a:t>without a subfield $2 </a:t>
            </a:r>
            <a:r>
              <a:rPr lang="en-US" dirty="0" smtClean="0"/>
              <a:t>or with </a:t>
            </a:r>
            <a:r>
              <a:rPr lang="en-US" i="1" dirty="0" smtClean="0"/>
              <a:t>$2 local</a:t>
            </a:r>
            <a:r>
              <a:rPr lang="en-US" dirty="0" smtClean="0"/>
              <a:t> if you keep your own list of locally assigned terms</a:t>
            </a:r>
            <a:endParaRPr lang="en-US" i="1" dirty="0" smtClean="0"/>
          </a:p>
          <a:p>
            <a:pPr lvl="2"/>
            <a:r>
              <a:rPr lang="en-US" dirty="0" smtClean="0"/>
              <a:t>For creator/contributors, could also add 370 $g for the place of origin of work</a:t>
            </a:r>
          </a:p>
          <a:p>
            <a:pPr marL="914400" lvl="2" indent="0">
              <a:buNone/>
            </a:pPr>
            <a:r>
              <a:rPr lang="en-US" dirty="0"/>
              <a:t> </a:t>
            </a:r>
            <a:r>
              <a:rPr lang="en-US" dirty="0" smtClean="0"/>
              <a:t>        For example: A collection of poetry written by people from San Francisco</a:t>
            </a:r>
          </a:p>
          <a:p>
            <a:pPr marL="914400" lvl="2" indent="0">
              <a:buNone/>
            </a:pPr>
            <a:r>
              <a:rPr lang="en-US" dirty="0"/>
              <a:t>	</a:t>
            </a:r>
            <a:r>
              <a:rPr lang="en-US" dirty="0" smtClean="0">
                <a:solidFill>
                  <a:srgbClr val="FF0000"/>
                </a:solidFill>
              </a:rPr>
              <a:t>370 __ $</a:t>
            </a:r>
            <a:r>
              <a:rPr lang="en-US" dirty="0">
                <a:solidFill>
                  <a:srgbClr val="FF0000"/>
                </a:solidFill>
              </a:rPr>
              <a:t>g </a:t>
            </a:r>
            <a:r>
              <a:rPr lang="en-US" dirty="0" smtClean="0">
                <a:solidFill>
                  <a:srgbClr val="FF0000"/>
                </a:solidFill>
              </a:rPr>
              <a:t>San Francisco (Calif.) </a:t>
            </a:r>
            <a:r>
              <a:rPr lang="en-US" dirty="0">
                <a:solidFill>
                  <a:srgbClr val="FF0000"/>
                </a:solidFill>
              </a:rPr>
              <a:t>$</a:t>
            </a:r>
            <a:r>
              <a:rPr lang="en-US" dirty="0" smtClean="0">
                <a:solidFill>
                  <a:srgbClr val="FF0000"/>
                </a:solidFill>
              </a:rPr>
              <a:t>2 </a:t>
            </a:r>
            <a:r>
              <a:rPr lang="en-US" dirty="0" err="1" smtClean="0">
                <a:solidFill>
                  <a:srgbClr val="FF0000"/>
                </a:solidFill>
              </a:rPr>
              <a:t>naf</a:t>
            </a:r>
            <a:endParaRPr lang="en-US" dirty="0" smtClean="0">
              <a:solidFill>
                <a:srgbClr val="FF0000"/>
              </a:solidFill>
            </a:endParaRPr>
          </a:p>
          <a:p>
            <a:pPr marL="914400" lvl="2" indent="0">
              <a:buNone/>
            </a:pPr>
            <a:r>
              <a:rPr lang="en-US" dirty="0">
                <a:solidFill>
                  <a:srgbClr val="FF0000"/>
                </a:solidFill>
              </a:rPr>
              <a:t>	</a:t>
            </a:r>
            <a:r>
              <a:rPr lang="en-US" dirty="0" smtClean="0">
                <a:solidFill>
                  <a:srgbClr val="FF0000"/>
                </a:solidFill>
              </a:rPr>
              <a:t>386 __ San Franciscans   </a:t>
            </a:r>
            <a:r>
              <a:rPr lang="en-US" i="1" dirty="0" smtClean="0"/>
              <a:t>or</a:t>
            </a:r>
            <a:r>
              <a:rPr lang="en-US" dirty="0" smtClean="0"/>
              <a:t>   </a:t>
            </a:r>
            <a:r>
              <a:rPr lang="en-US" dirty="0" smtClean="0">
                <a:solidFill>
                  <a:srgbClr val="FF0000"/>
                </a:solidFill>
              </a:rPr>
              <a:t>San Franciscans $2 local</a:t>
            </a:r>
          </a:p>
          <a:p>
            <a:pPr marL="914400" lvl="2" indent="0">
              <a:buNone/>
            </a:pPr>
            <a:r>
              <a:rPr lang="en-US" dirty="0" smtClean="0">
                <a:solidFill>
                  <a:srgbClr val="FF0000"/>
                </a:solidFill>
              </a:rPr>
              <a:t>	386 __ Californians $2 </a:t>
            </a:r>
            <a:r>
              <a:rPr lang="en-US" dirty="0" err="1" smtClean="0">
                <a:solidFill>
                  <a:srgbClr val="FF0000"/>
                </a:solidFill>
              </a:rPr>
              <a:t>lcdgt</a:t>
            </a:r>
            <a:endParaRPr lang="en-US" i="1" dirty="0" smtClean="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202</a:t>
            </a:fld>
            <a:endParaRPr lang="en-US"/>
          </a:p>
        </p:txBody>
      </p:sp>
    </p:spTree>
    <p:extLst>
      <p:ext uri="{BB962C8B-B14F-4D97-AF65-F5344CB8AC3E}">
        <p14:creationId xmlns:p14="http://schemas.microsoft.com/office/powerpoint/2010/main" val="213724791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spcAft>
                <a:spcPts val="600"/>
              </a:spcAft>
            </a:pPr>
            <a:r>
              <a:rPr lang="en-US" dirty="0" smtClean="0"/>
              <a:t>Do </a:t>
            </a:r>
            <a:r>
              <a:rPr lang="en-US" i="1" dirty="0" smtClean="0"/>
              <a:t>not</a:t>
            </a:r>
            <a:r>
              <a:rPr lang="en-US" dirty="0" smtClean="0"/>
              <a:t> assign language terms just to reflect the language of a resource (e.g., don’t assign audience </a:t>
            </a:r>
            <a:r>
              <a:rPr lang="en-US" b="1" dirty="0" smtClean="0"/>
              <a:t>German speakers </a:t>
            </a:r>
            <a:r>
              <a:rPr lang="en-US" dirty="0" smtClean="0"/>
              <a:t>to every resource in German).  Language terms for audience are usually assigned for resources that instruct speakers of one language who are learning another language.</a:t>
            </a:r>
          </a:p>
          <a:p>
            <a:pPr lvl="1">
              <a:spcAft>
                <a:spcPts val="600"/>
              </a:spcAft>
            </a:pPr>
            <a:r>
              <a:rPr lang="en-US" dirty="0" smtClean="0"/>
              <a:t>Bilingual dictionaries may have two audience speaker terms assigned if speakers of both languages would find it useful</a:t>
            </a:r>
          </a:p>
          <a:p>
            <a:pPr marL="914400" lvl="2" indent="0">
              <a:buNone/>
            </a:pPr>
            <a:r>
              <a:rPr lang="en-US" sz="2400" dirty="0"/>
              <a:t>245 00  Collins English-Italian, Italian-English dictionary …</a:t>
            </a:r>
          </a:p>
          <a:p>
            <a:pPr marL="914400" lvl="2" indent="0">
              <a:buNone/>
            </a:pPr>
            <a:r>
              <a:rPr lang="en-US" sz="2400" dirty="0"/>
              <a:t>385 __  English speakers $2 </a:t>
            </a:r>
            <a:r>
              <a:rPr lang="en-US" sz="2400" dirty="0" err="1"/>
              <a:t>lcdgt</a:t>
            </a:r>
            <a:endParaRPr lang="en-US" sz="2400" dirty="0"/>
          </a:p>
          <a:p>
            <a:pPr marL="914400" lvl="2" indent="0">
              <a:buNone/>
            </a:pPr>
            <a:r>
              <a:rPr lang="en-US" sz="2400" dirty="0"/>
              <a:t>385 __  Italian speakers $2 </a:t>
            </a:r>
            <a:r>
              <a:rPr lang="en-US" sz="2400" dirty="0" err="1" smtClean="0"/>
              <a:t>lcdgt</a:t>
            </a:r>
            <a:r>
              <a:rPr lang="en-US" sz="2400" dirty="0" smtClean="0"/>
              <a:t> </a:t>
            </a:r>
            <a:endParaRPr lang="en-US" sz="2400" dirty="0"/>
          </a:p>
          <a:p>
            <a:pPr lvl="1">
              <a:spcBef>
                <a:spcPts val="800"/>
              </a:spcBef>
              <a:spcAft>
                <a:spcPts val="600"/>
              </a:spcAft>
            </a:pPr>
            <a:r>
              <a:rPr lang="en-US" dirty="0" smtClean="0"/>
              <a:t>Monolingual language dictionaries would </a:t>
            </a:r>
            <a:r>
              <a:rPr lang="en-US" i="1" dirty="0" smtClean="0"/>
              <a:t>not</a:t>
            </a:r>
            <a:r>
              <a:rPr lang="en-US" dirty="0" smtClean="0"/>
              <a:t> be assigned a language audience term, e.g., don’t assign </a:t>
            </a:r>
            <a:r>
              <a:rPr lang="en-US" b="1" dirty="0" smtClean="0"/>
              <a:t>English speakers </a:t>
            </a:r>
            <a:r>
              <a:rPr lang="en-US" dirty="0" smtClean="0"/>
              <a:t>to </a:t>
            </a:r>
            <a:r>
              <a:rPr lang="en-US" dirty="0"/>
              <a:t>the OED or to </a:t>
            </a:r>
            <a:r>
              <a:rPr lang="en-US" i="1" dirty="0"/>
              <a:t>A </a:t>
            </a:r>
            <a:r>
              <a:rPr lang="en-US" i="1" dirty="0" smtClean="0"/>
              <a:t>Dictionary </a:t>
            </a:r>
            <a:r>
              <a:rPr lang="en-US" i="1" dirty="0"/>
              <a:t>of </a:t>
            </a:r>
            <a:r>
              <a:rPr lang="en-US" i="1" dirty="0" smtClean="0"/>
              <a:t>Economics</a:t>
            </a:r>
            <a:r>
              <a:rPr lang="en-US" dirty="0" smtClean="0"/>
              <a:t> </a:t>
            </a:r>
          </a:p>
        </p:txBody>
      </p:sp>
      <p:sp>
        <p:nvSpPr>
          <p:cNvPr id="6" name="Slide Number Placeholder 5"/>
          <p:cNvSpPr>
            <a:spLocks noGrp="1"/>
          </p:cNvSpPr>
          <p:nvPr>
            <p:ph type="sldNum" sz="quarter" idx="12"/>
          </p:nvPr>
        </p:nvSpPr>
        <p:spPr/>
        <p:txBody>
          <a:bodyPr/>
          <a:lstStyle/>
          <a:p>
            <a:fld id="{A00A331D-2EB0-4CEE-8662-2FAB66802E28}" type="slidenum">
              <a:rPr lang="en-US" smtClean="0"/>
              <a:t>203</a:t>
            </a:fld>
            <a:endParaRPr lang="en-US"/>
          </a:p>
        </p:txBody>
      </p:sp>
    </p:spTree>
    <p:extLst>
      <p:ext uri="{BB962C8B-B14F-4D97-AF65-F5344CB8AC3E}">
        <p14:creationId xmlns:p14="http://schemas.microsoft.com/office/powerpoint/2010/main" val="4601276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572"/>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24845"/>
            <a:ext cx="10515600" cy="4621357"/>
          </a:xfrm>
        </p:spPr>
        <p:txBody>
          <a:bodyPr>
            <a:normAutofit lnSpcReduction="10000"/>
          </a:bodyPr>
          <a:lstStyle/>
          <a:p>
            <a:pPr marL="228600" lvl="1">
              <a:spcBef>
                <a:spcPts val="1000"/>
              </a:spcBef>
            </a:pPr>
            <a:r>
              <a:rPr lang="en-US" sz="2800" dirty="0"/>
              <a:t>Do not assign a term from the Occupation/Field of Activity category when the term is redundant with the format of resource being cataloged.  That is, don’t assign </a:t>
            </a:r>
            <a:r>
              <a:rPr lang="en-US" sz="2800" b="1" dirty="0"/>
              <a:t>Composers</a:t>
            </a:r>
            <a:r>
              <a:rPr lang="en-US" sz="2800" dirty="0"/>
              <a:t> as a creator characteristic of a score. It’s a score, so its creator must be a composer!  Similarly, don’t assign </a:t>
            </a:r>
            <a:r>
              <a:rPr lang="en-US" sz="2800" b="1" dirty="0" smtClean="0"/>
              <a:t>Poets</a:t>
            </a:r>
            <a:r>
              <a:rPr lang="en-US" sz="2800" dirty="0" smtClean="0"/>
              <a:t> </a:t>
            </a:r>
            <a:r>
              <a:rPr lang="en-US" sz="2800" dirty="0"/>
              <a:t>to every </a:t>
            </a:r>
            <a:r>
              <a:rPr lang="en-US" sz="2800" dirty="0" smtClean="0"/>
              <a:t>book of poetry.  However</a:t>
            </a:r>
            <a:r>
              <a:rPr lang="en-US" sz="2800" dirty="0"/>
              <a:t>, if you have a novel </a:t>
            </a:r>
            <a:r>
              <a:rPr lang="en-US" sz="2800" dirty="0" smtClean="0"/>
              <a:t>or non-fiction work written </a:t>
            </a:r>
            <a:r>
              <a:rPr lang="en-US" sz="2800" dirty="0"/>
              <a:t>by a composer, then assigning </a:t>
            </a:r>
            <a:r>
              <a:rPr lang="en-US" sz="2800" b="1" dirty="0"/>
              <a:t>Composers</a:t>
            </a:r>
            <a:r>
              <a:rPr lang="en-US" sz="2800" dirty="0"/>
              <a:t> as a creator characteristic is useful</a:t>
            </a:r>
            <a:r>
              <a:rPr lang="en-US" sz="2800" dirty="0" smtClean="0"/>
              <a:t>.</a:t>
            </a:r>
          </a:p>
          <a:p>
            <a:r>
              <a:rPr lang="en-US" dirty="0" smtClean="0"/>
              <a:t>Consider SACO proposals for new LCDGT terms needed in new cataloging </a:t>
            </a:r>
          </a:p>
          <a:p>
            <a:r>
              <a:rPr lang="en-US" dirty="0" smtClean="0"/>
              <a:t>Continue to follow current subject cataloging policies and procedures as found the </a:t>
            </a:r>
            <a:r>
              <a:rPr lang="en-US" i="1" dirty="0" smtClean="0"/>
              <a:t>Subject Headings Manual</a:t>
            </a:r>
            <a:r>
              <a:rPr lang="en-US" dirty="0" smtClean="0"/>
              <a:t>.  That is, assignment of LCDGT in fields 385 and 386 is </a:t>
            </a:r>
            <a:r>
              <a:rPr lang="en-US" i="1" dirty="0" smtClean="0"/>
              <a:t>in addition</a:t>
            </a:r>
            <a:r>
              <a:rPr lang="en-US" dirty="0" smtClean="0"/>
              <a:t> to what you assign in 6XX fields.</a:t>
            </a:r>
            <a:endParaRPr lang="en-US" i="1" dirty="0" smtClean="0"/>
          </a:p>
          <a:p>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204</a:t>
            </a:fld>
            <a:endParaRPr lang="en-US"/>
          </a:p>
        </p:txBody>
      </p:sp>
    </p:spTree>
    <p:extLst>
      <p:ext uri="{BB962C8B-B14F-4D97-AF65-F5344CB8AC3E}">
        <p14:creationId xmlns:p14="http://schemas.microsoft.com/office/powerpoint/2010/main" val="4316957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Examples - Audience</a:t>
            </a:r>
            <a:endParaRPr lang="en-US" sz="3800" dirty="0"/>
          </a:p>
        </p:txBody>
      </p:sp>
      <p:sp>
        <p:nvSpPr>
          <p:cNvPr id="3" name="Content Placeholder 2"/>
          <p:cNvSpPr>
            <a:spLocks noGrp="1"/>
          </p:cNvSpPr>
          <p:nvPr>
            <p:ph idx="1"/>
          </p:nvPr>
        </p:nvSpPr>
        <p:spPr>
          <a:xfrm>
            <a:off x="838200" y="825190"/>
            <a:ext cx="11239919" cy="6243825"/>
          </a:xfrm>
        </p:spPr>
        <p:txBody>
          <a:bodyPr>
            <a:normAutofit lnSpcReduction="10000"/>
          </a:bodyPr>
          <a:lstStyle/>
          <a:p>
            <a:pPr marL="0" indent="0">
              <a:buNone/>
            </a:pPr>
            <a:r>
              <a:rPr lang="en-US" dirty="0"/>
              <a:t>245 </a:t>
            </a:r>
            <a:r>
              <a:rPr lang="en-US" dirty="0" smtClean="0"/>
              <a:t>00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Studios </a:t>
            </a:r>
            <a:r>
              <a:rPr lang="en-US" dirty="0"/>
              <a:t>film ; producer, Darla K</a:t>
            </a:r>
            <a:r>
              <a:rPr lang="en-US" dirty="0" smtClean="0"/>
              <a:t>. Anderson </a:t>
            </a:r>
            <a:r>
              <a:rPr lang="en-US" dirty="0"/>
              <a:t>; written by Andrew </a:t>
            </a:r>
            <a:endParaRPr lang="en-US" dirty="0" smtClean="0"/>
          </a:p>
          <a:p>
            <a:pPr marL="0" indent="0">
              <a:buNone/>
            </a:pPr>
            <a:r>
              <a:rPr lang="en-US" dirty="0"/>
              <a:t>	</a:t>
            </a:r>
            <a:r>
              <a:rPr lang="en-US" dirty="0" smtClean="0"/>
              <a:t>   Stanton</a:t>
            </a:r>
            <a:r>
              <a:rPr lang="en-US" dirty="0"/>
              <a:t>, Daniel Gerson ; directors, Pete </a:t>
            </a:r>
            <a:r>
              <a:rPr lang="en-US" dirty="0" err="1"/>
              <a:t>Docter</a:t>
            </a:r>
            <a:r>
              <a:rPr lang="en-US" dirty="0"/>
              <a:t>, David Silverman, </a:t>
            </a:r>
            <a:r>
              <a:rPr lang="en-US" dirty="0" smtClean="0"/>
              <a:t>Lee</a:t>
            </a:r>
          </a:p>
          <a:p>
            <a:pPr marL="0" indent="0">
              <a:buNone/>
            </a:pPr>
            <a:r>
              <a:rPr lang="en-US" dirty="0"/>
              <a:t>	</a:t>
            </a:r>
            <a:r>
              <a:rPr lang="en-US" dirty="0" smtClean="0"/>
              <a:t>   </a:t>
            </a:r>
            <a:r>
              <a:rPr lang="en-US" dirty="0"/>
              <a:t>Unkrich</a:t>
            </a:r>
            <a:r>
              <a:rPr lang="en-US" dirty="0" smtClean="0"/>
              <a:t>.</a:t>
            </a:r>
          </a:p>
          <a:p>
            <a:pPr marL="0" indent="0">
              <a:buNone/>
            </a:pPr>
            <a:r>
              <a:rPr lang="en-US" dirty="0" smtClean="0">
                <a:solidFill>
                  <a:srgbClr val="FF0000"/>
                </a:solidFill>
              </a:rPr>
              <a:t>385 __  Children $2 </a:t>
            </a:r>
            <a:r>
              <a:rPr lang="en-US" dirty="0" err="1" smtClean="0">
                <a:solidFill>
                  <a:srgbClr val="FF0000"/>
                </a:solidFill>
              </a:rPr>
              <a:t>lcdgt</a:t>
            </a:r>
            <a:endParaRPr lang="en-US" dirty="0" smtClean="0">
              <a:solidFill>
                <a:srgbClr val="FF0000"/>
              </a:solidFill>
            </a:endParaRPr>
          </a:p>
          <a:p>
            <a:pPr marL="0" indent="0">
              <a:buNone/>
            </a:pPr>
            <a:r>
              <a:rPr lang="en-US" dirty="0" smtClean="0"/>
              <a:t>650 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endParaRPr lang="en-US" dirty="0" smtClean="0"/>
          </a:p>
          <a:p>
            <a:pPr marL="0" indent="0">
              <a:buNone/>
            </a:pPr>
            <a:r>
              <a:rPr lang="en-US" dirty="0"/>
              <a:t>	</a:t>
            </a:r>
            <a:r>
              <a:rPr lang="en-US" dirty="0" smtClean="0"/>
              <a:t>   $v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039" y="2473596"/>
            <a:ext cx="2933510" cy="414337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205</a:t>
            </a:fld>
            <a:endParaRPr lang="en-US"/>
          </a:p>
        </p:txBody>
      </p:sp>
    </p:spTree>
    <p:extLst>
      <p:ext uri="{BB962C8B-B14F-4D97-AF65-F5344CB8AC3E}">
        <p14:creationId xmlns:p14="http://schemas.microsoft.com/office/powerpoint/2010/main" val="86971942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461"/>
            <a:ext cx="10515600" cy="605031"/>
          </a:xfrm>
        </p:spPr>
        <p:txBody>
          <a:bodyPr>
            <a:normAutofit fontScale="90000"/>
          </a:bodyPr>
          <a:lstStyle/>
          <a:p>
            <a:r>
              <a:rPr lang="en-US" dirty="0" smtClean="0"/>
              <a:t>Examples - Audience</a:t>
            </a:r>
            <a:endParaRPr lang="en-US" dirty="0"/>
          </a:p>
        </p:txBody>
      </p:sp>
      <p:pic>
        <p:nvPicPr>
          <p:cNvPr id="11" name="Content Placeholder 10"/>
          <p:cNvPicPr>
            <a:picLocks noGrp="1" noChangeAspect="1"/>
          </p:cNvPicPr>
          <p:nvPr>
            <p:ph idx="1"/>
          </p:nvPr>
        </p:nvPicPr>
        <p:blipFill>
          <a:blip r:embed="rId3"/>
          <a:stretch>
            <a:fillRect/>
          </a:stretch>
        </p:blipFill>
        <p:spPr>
          <a:xfrm>
            <a:off x="984453" y="1524541"/>
            <a:ext cx="2684868" cy="4351338"/>
          </a:xfrm>
          <a:prstGeom prst="rect">
            <a:avLst/>
          </a:prstGeom>
        </p:spPr>
      </p:pic>
      <p:sp>
        <p:nvSpPr>
          <p:cNvPr id="12" name="TextBox 11"/>
          <p:cNvSpPr txBox="1"/>
          <p:nvPr/>
        </p:nvSpPr>
        <p:spPr>
          <a:xfrm>
            <a:off x="4583151" y="1253387"/>
            <a:ext cx="7495478" cy="4893647"/>
          </a:xfrm>
          <a:prstGeom prst="rect">
            <a:avLst/>
          </a:prstGeom>
          <a:noFill/>
        </p:spPr>
        <p:txBody>
          <a:bodyPr wrap="square" rtlCol="0">
            <a:spAutoFit/>
          </a:bodyPr>
          <a:lstStyle/>
          <a:p>
            <a:r>
              <a:rPr lang="en-US" sz="2600" dirty="0" err="1" smtClean="0"/>
              <a:t>Audn</a:t>
            </a:r>
            <a:r>
              <a:rPr lang="en-US" sz="2600" dirty="0" smtClean="0"/>
              <a:t>    c</a:t>
            </a:r>
          </a:p>
          <a:p>
            <a:r>
              <a:rPr lang="en-US" sz="2600" dirty="0" smtClean="0"/>
              <a:t>100 1_  </a:t>
            </a:r>
            <a:r>
              <a:rPr lang="en-US" sz="2600" dirty="0" err="1" smtClean="0"/>
              <a:t>Maciejewski</a:t>
            </a:r>
            <a:r>
              <a:rPr lang="en-US" sz="2600" dirty="0"/>
              <a:t>, Mark, </a:t>
            </a:r>
            <a:r>
              <a:rPr lang="en-US" sz="2600" dirty="0" smtClean="0"/>
              <a:t>$e </a:t>
            </a:r>
            <a:r>
              <a:rPr lang="en-US" sz="2600" dirty="0"/>
              <a:t>author.</a:t>
            </a:r>
          </a:p>
          <a:p>
            <a:r>
              <a:rPr lang="en-US" sz="2600" dirty="0" smtClean="0"/>
              <a:t>245 10  I </a:t>
            </a:r>
            <a:r>
              <a:rPr lang="en-US" sz="2600" dirty="0"/>
              <a:t>am </a:t>
            </a:r>
            <a:r>
              <a:rPr lang="en-US" sz="2600" dirty="0" err="1"/>
              <a:t>Fartacus</a:t>
            </a:r>
            <a:r>
              <a:rPr lang="en-US" sz="2600" dirty="0"/>
              <a:t> / </a:t>
            </a:r>
            <a:r>
              <a:rPr lang="en-US" sz="2600" dirty="0" smtClean="0"/>
              <a:t>$c </a:t>
            </a:r>
            <a:r>
              <a:rPr lang="en-US" sz="2600" dirty="0"/>
              <a:t>by Mark </a:t>
            </a:r>
            <a:r>
              <a:rPr lang="en-US" sz="2600" dirty="0" err="1"/>
              <a:t>Maciejewski</a:t>
            </a:r>
            <a:r>
              <a:rPr lang="en-US" sz="2600" dirty="0" smtClean="0"/>
              <a:t>.</a:t>
            </a:r>
          </a:p>
          <a:p>
            <a:r>
              <a:rPr lang="en-US" sz="2600" dirty="0" smtClean="0">
                <a:solidFill>
                  <a:srgbClr val="FF0000"/>
                </a:solidFill>
              </a:rPr>
              <a:t>385 __  Preteens $2 </a:t>
            </a:r>
            <a:r>
              <a:rPr lang="en-US" sz="2600" dirty="0" err="1" smtClean="0">
                <a:solidFill>
                  <a:srgbClr val="FF0000"/>
                </a:solidFill>
              </a:rPr>
              <a:t>lcdgt</a:t>
            </a:r>
            <a:endParaRPr lang="en-US" sz="2600" dirty="0" smtClean="0">
              <a:solidFill>
                <a:srgbClr val="FF0000"/>
              </a:solidFill>
            </a:endParaRPr>
          </a:p>
          <a:p>
            <a:r>
              <a:rPr lang="en-US" sz="2600" dirty="0" smtClean="0"/>
              <a:t>521 1_  </a:t>
            </a:r>
            <a:r>
              <a:rPr lang="en-US" sz="2600" dirty="0"/>
              <a:t>9-13</a:t>
            </a:r>
            <a:r>
              <a:rPr lang="en-US" sz="2600" dirty="0" smtClean="0"/>
              <a:t>.</a:t>
            </a:r>
          </a:p>
          <a:p>
            <a:r>
              <a:rPr lang="en-US" sz="2600" dirty="0"/>
              <a:t>650 </a:t>
            </a:r>
            <a:r>
              <a:rPr lang="en-US" sz="2600" dirty="0" smtClean="0"/>
              <a:t>_0  Middle </a:t>
            </a:r>
            <a:r>
              <a:rPr lang="en-US" sz="2600" dirty="0"/>
              <a:t>school boys </a:t>
            </a:r>
            <a:r>
              <a:rPr lang="en-US" sz="2600" dirty="0" smtClean="0"/>
              <a:t>$v </a:t>
            </a:r>
            <a:r>
              <a:rPr lang="en-US" sz="2600" dirty="0"/>
              <a:t>Juvenile fiction.</a:t>
            </a:r>
          </a:p>
          <a:p>
            <a:r>
              <a:rPr lang="en-US" sz="2600" dirty="0"/>
              <a:t>650 </a:t>
            </a:r>
            <a:r>
              <a:rPr lang="en-US" sz="2600" dirty="0" smtClean="0"/>
              <a:t>_0  Middle </a:t>
            </a:r>
            <a:r>
              <a:rPr lang="en-US" sz="2600" dirty="0"/>
              <a:t>school students </a:t>
            </a:r>
            <a:r>
              <a:rPr lang="en-US" sz="2600" dirty="0" smtClean="0"/>
              <a:t>$v </a:t>
            </a:r>
            <a:r>
              <a:rPr lang="en-US" sz="2600" dirty="0"/>
              <a:t>Juvenile fiction.</a:t>
            </a:r>
          </a:p>
          <a:p>
            <a:r>
              <a:rPr lang="en-US" sz="2600" dirty="0"/>
              <a:t>650 </a:t>
            </a:r>
            <a:r>
              <a:rPr lang="en-US" sz="2600" dirty="0" smtClean="0"/>
              <a:t>_0  Antiheroes $v </a:t>
            </a:r>
            <a:r>
              <a:rPr lang="en-US" sz="2600" dirty="0"/>
              <a:t>Juvenile fiction.</a:t>
            </a:r>
          </a:p>
          <a:p>
            <a:r>
              <a:rPr lang="en-US" sz="2600" dirty="0"/>
              <a:t>650 </a:t>
            </a:r>
            <a:r>
              <a:rPr lang="en-US" sz="2600" dirty="0" smtClean="0"/>
              <a:t>_0  Outcasts $v </a:t>
            </a:r>
            <a:r>
              <a:rPr lang="en-US" sz="2600" dirty="0"/>
              <a:t>Juvenile fiction.</a:t>
            </a:r>
          </a:p>
          <a:p>
            <a:r>
              <a:rPr lang="en-US" sz="2600" dirty="0"/>
              <a:t>650 </a:t>
            </a:r>
            <a:r>
              <a:rPr lang="en-US" sz="2600" dirty="0" smtClean="0"/>
              <a:t>_0  Practical </a:t>
            </a:r>
            <a:r>
              <a:rPr lang="en-US" sz="2600" dirty="0"/>
              <a:t>jokes </a:t>
            </a:r>
            <a:r>
              <a:rPr lang="en-US" sz="2600" dirty="0" smtClean="0"/>
              <a:t>$v </a:t>
            </a:r>
            <a:r>
              <a:rPr lang="en-US" sz="2600" dirty="0"/>
              <a:t>Juvenile fiction</a:t>
            </a:r>
            <a:r>
              <a:rPr lang="en-US" sz="2600" dirty="0" smtClean="0"/>
              <a:t>.</a:t>
            </a:r>
          </a:p>
          <a:p>
            <a:r>
              <a:rPr lang="en-US" sz="2600" dirty="0"/>
              <a:t>655 </a:t>
            </a:r>
            <a:r>
              <a:rPr lang="en-US" sz="2600" dirty="0" smtClean="0"/>
              <a:t>_7  Novels</a:t>
            </a:r>
            <a:r>
              <a:rPr lang="en-US" sz="2600" dirty="0"/>
              <a:t>. </a:t>
            </a:r>
            <a:r>
              <a:rPr lang="en-US" sz="2600" dirty="0" smtClean="0"/>
              <a:t>$2 </a:t>
            </a:r>
            <a:r>
              <a:rPr lang="en-US" sz="2600" dirty="0" err="1"/>
              <a:t>lcgft</a:t>
            </a:r>
            <a:endParaRPr lang="en-US" sz="2600" dirty="0"/>
          </a:p>
          <a:p>
            <a:r>
              <a:rPr lang="en-US" sz="2600" dirty="0"/>
              <a:t>655 </a:t>
            </a:r>
            <a:r>
              <a:rPr lang="en-US" sz="2600" dirty="0" smtClean="0"/>
              <a:t>_7  Humorous </a:t>
            </a:r>
            <a:r>
              <a:rPr lang="en-US" sz="2600" dirty="0"/>
              <a:t>fiction. </a:t>
            </a:r>
            <a:r>
              <a:rPr lang="en-US" sz="2600" dirty="0" smtClean="0"/>
              <a:t>$2 </a:t>
            </a:r>
            <a:r>
              <a:rPr lang="en-US" sz="2600" dirty="0" err="1"/>
              <a:t>lcgft</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206</a:t>
            </a:fld>
            <a:endParaRPr lang="en-US"/>
          </a:p>
        </p:txBody>
      </p:sp>
    </p:spTree>
    <p:extLst>
      <p:ext uri="{BB962C8B-B14F-4D97-AF65-F5344CB8AC3E}">
        <p14:creationId xmlns:p14="http://schemas.microsoft.com/office/powerpoint/2010/main" val="172257408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612949" y="813916"/>
            <a:ext cx="11579051"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smtClean="0">
                <a:solidFill>
                  <a:srgbClr val="FF0000"/>
                </a:solidFill>
              </a:rPr>
              <a:t>385 __  Piano students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 of</a:t>
            </a:r>
          </a:p>
          <a:p>
            <a:pPr marL="0" indent="0">
              <a:buNone/>
            </a:pPr>
            <a:r>
              <a:rPr lang="en-US" dirty="0" smtClean="0"/>
              <a:t> 	cover.</a:t>
            </a:r>
          </a:p>
          <a:p>
            <a:pPr marL="0" indent="0">
              <a:buNone/>
            </a:pPr>
            <a:r>
              <a:rPr lang="en-US" dirty="0" smtClean="0"/>
              <a:t>650 _0  Piano $v Methods (Jazz)</a:t>
            </a:r>
          </a:p>
          <a:p>
            <a:pPr marL="0" indent="0">
              <a:buNone/>
            </a:pPr>
            <a:r>
              <a:rPr lang="en-US" dirty="0" smtClean="0"/>
              <a:t>650 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t>655 </a:t>
            </a:r>
            <a:r>
              <a:rPr lang="en-US" dirty="0" smtClean="0"/>
              <a:t>_7  Jazz</a:t>
            </a:r>
            <a:r>
              <a:rPr lang="en-US" dirty="0"/>
              <a:t>. </a:t>
            </a:r>
            <a:r>
              <a:rPr lang="en-US" dirty="0" smtClean="0"/>
              <a:t>$2 </a:t>
            </a:r>
            <a:r>
              <a:rPr lang="en-US" dirty="0" err="1"/>
              <a:t>lcgft</a:t>
            </a:r>
            <a:endParaRPr lang="en-US" dirty="0"/>
          </a:p>
          <a:p>
            <a:pPr marL="0" indent="0">
              <a:buNone/>
            </a:pPr>
            <a:r>
              <a:rPr lang="en-US" dirty="0"/>
              <a:t>655 </a:t>
            </a:r>
            <a:r>
              <a:rPr lang="en-US" dirty="0" smtClean="0"/>
              <a:t>_7  Methods </a:t>
            </a:r>
            <a:r>
              <a:rPr lang="en-US" dirty="0"/>
              <a:t>(Music)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207</a:t>
            </a:fld>
            <a:endParaRPr lang="en-US"/>
          </a:p>
        </p:txBody>
      </p:sp>
    </p:spTree>
    <p:extLst>
      <p:ext uri="{BB962C8B-B14F-4D97-AF65-F5344CB8AC3E}">
        <p14:creationId xmlns:p14="http://schemas.microsoft.com/office/powerpoint/2010/main" val="66379070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1872"/>
            <a:ext cx="10515600" cy="308114"/>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74690"/>
            <a:ext cx="11353800" cy="5883310"/>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_1 </a:t>
            </a:r>
            <a:r>
              <a:rPr lang="en-US" dirty="0" smtClean="0"/>
              <a:t> Karachi</a:t>
            </a:r>
            <a:r>
              <a:rPr lang="en-US" dirty="0"/>
              <a:t>,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smtClean="0"/>
              <a:t>385 __  </a:t>
            </a:r>
            <a:r>
              <a:rPr lang="en-US" dirty="0" smtClean="0">
                <a:solidFill>
                  <a:srgbClr val="FF0000"/>
                </a:solidFill>
              </a:rPr>
              <a:t>High school students $2 </a:t>
            </a:r>
            <a:r>
              <a:rPr lang="en-US" dirty="0" err="1" smtClean="0">
                <a:solidFill>
                  <a:srgbClr val="FF0000"/>
                </a:solidFill>
              </a:rPr>
              <a:t>lcdgt</a:t>
            </a:r>
            <a:endParaRPr lang="en-US" dirty="0" smtClean="0">
              <a:solidFill>
                <a:srgbClr val="FF0000"/>
              </a:solidFill>
            </a:endParaRP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t>655 </a:t>
            </a:r>
            <a:r>
              <a:rPr lang="en-US" dirty="0" smtClean="0"/>
              <a:t>_7  Children's </a:t>
            </a:r>
            <a:r>
              <a:rPr lang="en-US" dirty="0"/>
              <a:t>atlases. </a:t>
            </a:r>
            <a:r>
              <a:rPr lang="en-US" dirty="0" smtClean="0"/>
              <a:t>$2 </a:t>
            </a:r>
            <a:r>
              <a:rPr lang="en-US" dirty="0" err="1"/>
              <a:t>lcgft</a:t>
            </a:r>
            <a:endParaRPr lang="en-US" dirty="0"/>
          </a:p>
          <a:p>
            <a:pPr marL="0" indent="0">
              <a:buNone/>
            </a:pPr>
            <a:r>
              <a:rPr lang="en-US" dirty="0"/>
              <a:t>655 </a:t>
            </a:r>
            <a:r>
              <a:rPr lang="en-US" dirty="0" smtClean="0"/>
              <a:t>_7  World </a:t>
            </a:r>
            <a:r>
              <a:rPr lang="en-US" dirty="0"/>
              <a:t>atlases. </a:t>
            </a:r>
            <a:r>
              <a:rPr lang="en-US" dirty="0" smtClean="0"/>
              <a:t>$2 </a:t>
            </a:r>
            <a:r>
              <a:rPr lang="en-US" dirty="0" err="1" smtClean="0"/>
              <a:t>lcgft</a:t>
            </a: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208</a:t>
            </a:fld>
            <a:endParaRPr lang="en-US"/>
          </a:p>
        </p:txBody>
      </p:sp>
    </p:spTree>
    <p:extLst>
      <p:ext uri="{BB962C8B-B14F-4D97-AF65-F5344CB8AC3E}">
        <p14:creationId xmlns:p14="http://schemas.microsoft.com/office/powerpoint/2010/main" val="39083426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89659"/>
            <a:ext cx="11353800" cy="5868341"/>
          </a:xfrm>
        </p:spPr>
        <p:txBody>
          <a:bodyPr>
            <a:normAutofit fontScale="70000" lnSpcReduction="20000"/>
          </a:bodyPr>
          <a:lstStyle/>
          <a:p>
            <a:pPr marL="0" indent="0">
              <a:buNone/>
            </a:pPr>
            <a:r>
              <a:rPr lang="en-US" dirty="0" smtClean="0"/>
              <a:t>245 00  </a:t>
            </a:r>
            <a:r>
              <a:rPr lang="en-US" dirty="0" err="1" smtClean="0"/>
              <a:t>Conozca</a:t>
            </a:r>
            <a:r>
              <a:rPr lang="en-US" dirty="0" smtClean="0"/>
              <a:t> </a:t>
            </a:r>
            <a:r>
              <a:rPr lang="en-US" dirty="0" err="1"/>
              <a:t>Andalucia</a:t>
            </a:r>
            <a:r>
              <a:rPr lang="en-US" dirty="0"/>
              <a:t>.</a:t>
            </a:r>
          </a:p>
          <a:p>
            <a:pPr marL="0" indent="0">
              <a:buNone/>
            </a:pPr>
            <a:r>
              <a:rPr lang="en-US" dirty="0" smtClean="0"/>
              <a:t>264 1_  San </a:t>
            </a:r>
            <a:r>
              <a:rPr lang="en-US" dirty="0"/>
              <a:t>Antonio, TX : </a:t>
            </a:r>
            <a:r>
              <a:rPr lang="en-US" dirty="0" smtClean="0"/>
              <a:t>$b </a:t>
            </a:r>
            <a:r>
              <a:rPr lang="en-US" dirty="0"/>
              <a:t>Babbitt Instructional Resources, </a:t>
            </a:r>
            <a:r>
              <a:rPr lang="en-US" dirty="0" smtClean="0"/>
              <a:t>$c </a:t>
            </a:r>
            <a:r>
              <a:rPr lang="en-US" dirty="0"/>
              <a:t>[2013</a:t>
            </a:r>
            <a:r>
              <a:rPr lang="en-US" dirty="0" smtClean="0"/>
              <a:t>]</a:t>
            </a:r>
          </a:p>
          <a:p>
            <a:pPr marL="0" indent="0">
              <a:buNone/>
            </a:pPr>
            <a:r>
              <a:rPr lang="en-US" dirty="0"/>
              <a:t>300 __ </a:t>
            </a:r>
            <a:r>
              <a:rPr lang="en-US" dirty="0" smtClean="0"/>
              <a:t> 1 </a:t>
            </a:r>
            <a:r>
              <a:rPr lang="en-US" dirty="0"/>
              <a:t>videodisc (31 min.) : </a:t>
            </a:r>
            <a:r>
              <a:rPr lang="en-US" dirty="0" smtClean="0"/>
              <a:t>$b sound, color </a:t>
            </a:r>
            <a:r>
              <a:rPr lang="en-US" dirty="0"/>
              <a:t>; </a:t>
            </a:r>
            <a:r>
              <a:rPr lang="en-US" dirty="0" smtClean="0"/>
              <a:t>$c </a:t>
            </a:r>
            <a:r>
              <a:rPr lang="en-US" dirty="0"/>
              <a:t>4 3/4 in. + </a:t>
            </a:r>
            <a:r>
              <a:rPr lang="en-US" dirty="0" smtClean="0"/>
              <a:t>$e </a:t>
            </a:r>
            <a:r>
              <a:rPr lang="en-US" dirty="0"/>
              <a:t>1 computer disc (4 3/4 in</a:t>
            </a:r>
            <a:r>
              <a:rPr lang="en-US" dirty="0" smtClean="0"/>
              <a:t>.)</a:t>
            </a:r>
          </a:p>
          <a:p>
            <a:pPr marL="0" indent="0">
              <a:buNone/>
            </a:pPr>
            <a:r>
              <a:rPr lang="en-US" dirty="0">
                <a:solidFill>
                  <a:srgbClr val="FF0000"/>
                </a:solidFill>
              </a:rPr>
              <a:t>385 </a:t>
            </a:r>
            <a:r>
              <a:rPr lang="en-US" dirty="0" smtClean="0">
                <a:solidFill>
                  <a:srgbClr val="FF0000"/>
                </a:solidFill>
              </a:rPr>
              <a:t>__  Spanish </a:t>
            </a:r>
            <a:r>
              <a:rPr lang="en-US" dirty="0">
                <a:solidFill>
                  <a:srgbClr val="FF0000"/>
                </a:solidFill>
              </a:rPr>
              <a:t>students </a:t>
            </a:r>
            <a:r>
              <a:rPr lang="en-US" dirty="0" smtClean="0">
                <a:solidFill>
                  <a:srgbClr val="FF0000"/>
                </a:solidFill>
              </a:rPr>
              <a:t>  </a:t>
            </a:r>
            <a:r>
              <a:rPr lang="en-US" dirty="0" smtClean="0">
                <a:solidFill>
                  <a:srgbClr val="7030A0"/>
                </a:solidFill>
              </a:rPr>
              <a:t> </a:t>
            </a:r>
            <a:r>
              <a:rPr lang="en-US" i="1" dirty="0" smtClean="0">
                <a:solidFill>
                  <a:srgbClr val="7030A0"/>
                </a:solidFill>
              </a:rPr>
              <a:t>[Term not yet in LCDGT – could be proposed]</a:t>
            </a:r>
            <a:endParaRPr lang="en-US" dirty="0">
              <a:solidFill>
                <a:srgbClr val="7030A0"/>
              </a:solidFill>
            </a:endParaRPr>
          </a:p>
          <a:p>
            <a:pPr marL="0" indent="0">
              <a:buNone/>
            </a:pPr>
            <a:r>
              <a:rPr lang="en-US" dirty="0">
                <a:solidFill>
                  <a:srgbClr val="FF0000"/>
                </a:solidFill>
              </a:rPr>
              <a:t>385 </a:t>
            </a:r>
            <a:r>
              <a:rPr lang="en-US" dirty="0" smtClean="0">
                <a:solidFill>
                  <a:srgbClr val="FF0000"/>
                </a:solidFill>
              </a:rPr>
              <a:t>__  English </a:t>
            </a:r>
            <a:r>
              <a:rPr lang="en-US" dirty="0">
                <a:solidFill>
                  <a:srgbClr val="FF0000"/>
                </a:solidFill>
              </a:rPr>
              <a:t>speakers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t>500 __  "</a:t>
            </a:r>
            <a:r>
              <a:rPr lang="en-US" dirty="0"/>
              <a:t>This DVD is for advanced beginning and intermediate students. It is composed of </a:t>
            </a:r>
            <a:r>
              <a:rPr lang="en-US" dirty="0" smtClean="0"/>
              <a:t>five lessons</a:t>
            </a:r>
          </a:p>
          <a:p>
            <a:pPr marL="0" indent="0">
              <a:buNone/>
            </a:pPr>
            <a:r>
              <a:rPr lang="en-US" dirty="0" smtClean="0"/>
              <a:t>               devoted </a:t>
            </a:r>
            <a:r>
              <a:rPr lang="en-US" dirty="0"/>
              <a:t>to the history and folklore of the old province of </a:t>
            </a:r>
            <a:r>
              <a:rPr lang="en-US" dirty="0" err="1"/>
              <a:t>Andalucia</a:t>
            </a:r>
            <a:r>
              <a:rPr lang="en-US" dirty="0" smtClean="0"/>
              <a:t>. The </a:t>
            </a:r>
            <a:r>
              <a:rPr lang="en-US" dirty="0"/>
              <a:t>goal of this program is </a:t>
            </a:r>
            <a:r>
              <a:rPr lang="en-US" dirty="0" smtClean="0"/>
              <a:t>to</a:t>
            </a:r>
          </a:p>
          <a:p>
            <a:pPr marL="0" indent="0">
              <a:buNone/>
            </a:pPr>
            <a:r>
              <a:rPr lang="en-US" dirty="0"/>
              <a:t> </a:t>
            </a:r>
            <a:r>
              <a:rPr lang="en-US" dirty="0" smtClean="0"/>
              <a:t>              help </a:t>
            </a:r>
            <a:r>
              <a:rPr lang="en-US" dirty="0"/>
              <a:t>students beginning the study of Spanish to </a:t>
            </a:r>
            <a:r>
              <a:rPr lang="en-US" dirty="0" smtClean="0"/>
              <a:t>learn about </a:t>
            </a:r>
            <a:r>
              <a:rPr lang="en-US" dirty="0"/>
              <a:t>the history, art and folklore of </a:t>
            </a:r>
            <a:endParaRPr lang="en-US" dirty="0" smtClean="0"/>
          </a:p>
          <a:p>
            <a:pPr marL="0" indent="0">
              <a:buNone/>
            </a:pPr>
            <a:r>
              <a:rPr lang="en-US" dirty="0" smtClean="0"/>
              <a:t>               </a:t>
            </a:r>
            <a:r>
              <a:rPr lang="en-US" dirty="0" err="1" smtClean="0"/>
              <a:t>Andalucia</a:t>
            </a:r>
            <a:r>
              <a:rPr lang="en-US" dirty="0" smtClean="0"/>
              <a:t> while</a:t>
            </a:r>
            <a:r>
              <a:rPr lang="en-US" dirty="0"/>
              <a:t>, at the same time, gain </a:t>
            </a:r>
            <a:r>
              <a:rPr lang="en-US" dirty="0" smtClean="0"/>
              <a:t>skills in </a:t>
            </a:r>
            <a:r>
              <a:rPr lang="en-US" dirty="0"/>
              <a:t>the language itself"--Container</a:t>
            </a:r>
            <a:r>
              <a:rPr lang="en-US" dirty="0" smtClean="0"/>
              <a:t>.</a:t>
            </a:r>
          </a:p>
          <a:p>
            <a:pPr marL="0" indent="0">
              <a:buNone/>
            </a:pPr>
            <a:r>
              <a:rPr lang="en-US" dirty="0"/>
              <a:t>650 </a:t>
            </a:r>
            <a:r>
              <a:rPr lang="en-US" dirty="0" smtClean="0"/>
              <a:t>_0  Spanish </a:t>
            </a:r>
            <a:r>
              <a:rPr lang="en-US" dirty="0"/>
              <a:t>language </a:t>
            </a:r>
            <a:r>
              <a:rPr lang="en-US" dirty="0" smtClean="0"/>
              <a:t>$v </a:t>
            </a:r>
            <a:r>
              <a:rPr lang="en-US" dirty="0"/>
              <a:t>Films for English speakers.</a:t>
            </a:r>
          </a:p>
          <a:p>
            <a:pPr marL="0" indent="0">
              <a:buNone/>
            </a:pPr>
            <a:r>
              <a:rPr lang="en-US" dirty="0"/>
              <a:t>650 </a:t>
            </a:r>
            <a:r>
              <a:rPr lang="en-US" dirty="0" smtClean="0"/>
              <a:t>_0  Spanish </a:t>
            </a:r>
            <a:r>
              <a:rPr lang="en-US" dirty="0"/>
              <a:t>language </a:t>
            </a:r>
            <a:r>
              <a:rPr lang="en-US" dirty="0" smtClean="0"/>
              <a:t>$x </a:t>
            </a:r>
            <a:r>
              <a:rPr lang="en-US" dirty="0"/>
              <a:t>Study and teaching </a:t>
            </a:r>
            <a:r>
              <a:rPr lang="en-US" dirty="0" smtClean="0"/>
              <a:t>$x </a:t>
            </a:r>
            <a:r>
              <a:rPr lang="en-US" dirty="0"/>
              <a:t>English speakers.</a:t>
            </a:r>
          </a:p>
          <a:p>
            <a:pPr marL="0" indent="0">
              <a:buNone/>
            </a:pPr>
            <a:r>
              <a:rPr lang="en-US" dirty="0"/>
              <a:t>651 </a:t>
            </a:r>
            <a:r>
              <a:rPr lang="en-US" dirty="0" smtClean="0"/>
              <a:t>_0  Andalusia </a:t>
            </a:r>
            <a:r>
              <a:rPr lang="en-US" dirty="0"/>
              <a:t>(Spain) </a:t>
            </a:r>
            <a:r>
              <a:rPr lang="en-US" dirty="0" smtClean="0"/>
              <a:t>$x </a:t>
            </a:r>
            <a:r>
              <a:rPr lang="en-US" dirty="0"/>
              <a:t>Civilization.</a:t>
            </a:r>
          </a:p>
          <a:p>
            <a:pPr marL="0" indent="0">
              <a:buNone/>
            </a:pPr>
            <a:r>
              <a:rPr lang="en-US" dirty="0"/>
              <a:t>651 _</a:t>
            </a:r>
            <a:r>
              <a:rPr lang="en-US" dirty="0" smtClean="0"/>
              <a:t>0  Andalusia </a:t>
            </a:r>
            <a:r>
              <a:rPr lang="en-US" dirty="0"/>
              <a:t>(Spain) </a:t>
            </a:r>
            <a:r>
              <a:rPr lang="en-US" dirty="0" smtClean="0"/>
              <a:t>$x </a:t>
            </a:r>
            <a:r>
              <a:rPr lang="en-US" dirty="0"/>
              <a:t>History.</a:t>
            </a:r>
          </a:p>
          <a:p>
            <a:pPr marL="0" indent="0">
              <a:buNone/>
            </a:pPr>
            <a:r>
              <a:rPr lang="en-US" dirty="0"/>
              <a:t>650 </a:t>
            </a:r>
            <a:r>
              <a:rPr lang="en-US" dirty="0" smtClean="0"/>
              <a:t>_0  Folklore $z </a:t>
            </a:r>
            <a:r>
              <a:rPr lang="en-US" dirty="0"/>
              <a:t>Spain </a:t>
            </a:r>
            <a:r>
              <a:rPr lang="en-US" dirty="0" smtClean="0"/>
              <a:t>$z </a:t>
            </a:r>
            <a:r>
              <a:rPr lang="en-US" dirty="0"/>
              <a:t>Andalusia</a:t>
            </a:r>
            <a:r>
              <a:rPr lang="en-US" dirty="0" smtClean="0"/>
              <a:t>.</a:t>
            </a:r>
          </a:p>
          <a:p>
            <a:pPr marL="0" indent="0">
              <a:buNone/>
            </a:pPr>
            <a:r>
              <a:rPr lang="en-US" dirty="0" smtClean="0"/>
              <a:t>655 _7  Instructional films. $2 </a:t>
            </a:r>
            <a:r>
              <a:rPr lang="en-US" dirty="0" err="1" smtClean="0"/>
              <a:t>lcgft</a:t>
            </a:r>
            <a:endParaRPr lang="en-US" dirty="0" smtClean="0"/>
          </a:p>
          <a:p>
            <a:pPr marL="0" indent="0">
              <a:buNone/>
            </a:pPr>
            <a:r>
              <a:rPr lang="en-US" dirty="0" smtClean="0"/>
              <a:t>655 _7  Nonfiction films. $2 </a:t>
            </a:r>
            <a:r>
              <a:rPr lang="en-US" dirty="0" err="1" smtClean="0"/>
              <a:t>lcgft</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209</a:t>
            </a:fld>
            <a:endParaRPr lang="en-US"/>
          </a:p>
        </p:txBody>
      </p:sp>
    </p:spTree>
    <p:extLst>
      <p:ext uri="{BB962C8B-B14F-4D97-AF65-F5344CB8AC3E}">
        <p14:creationId xmlns:p14="http://schemas.microsoft.com/office/powerpoint/2010/main" val="1822218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4967" y="0"/>
            <a:ext cx="7419404" cy="6809899"/>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21</a:t>
            </a:fld>
            <a:endParaRPr lang="en-US"/>
          </a:p>
        </p:txBody>
      </p:sp>
    </p:spTree>
    <p:extLst>
      <p:ext uri="{BB962C8B-B14F-4D97-AF65-F5344CB8AC3E}">
        <p14:creationId xmlns:p14="http://schemas.microsoft.com/office/powerpoint/2010/main" val="84986183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89659"/>
            <a:ext cx="11353800" cy="5868341"/>
          </a:xfrm>
        </p:spPr>
        <p:txBody>
          <a:bodyPr>
            <a:normAutofit fontScale="92500" lnSpcReduction="10000"/>
          </a:bodyPr>
          <a:lstStyle/>
          <a:p>
            <a:pPr marL="0" indent="0">
              <a:buNone/>
            </a:pPr>
            <a:r>
              <a:rPr lang="en-US" dirty="0" smtClean="0"/>
              <a:t>100 1_  </a:t>
            </a:r>
            <a:r>
              <a:rPr lang="en-US" dirty="0" err="1" smtClean="0"/>
              <a:t>Wiedel</a:t>
            </a:r>
            <a:r>
              <a:rPr lang="en-US" dirty="0"/>
              <a:t>, Joseph W., </a:t>
            </a:r>
            <a:r>
              <a:rPr lang="en-US" dirty="0" smtClean="0"/>
              <a:t>$e </a:t>
            </a:r>
            <a:r>
              <a:rPr lang="en-US" dirty="0"/>
              <a:t>cartographer.</a:t>
            </a:r>
          </a:p>
          <a:p>
            <a:pPr marL="0" indent="0">
              <a:buNone/>
            </a:pPr>
            <a:r>
              <a:rPr lang="en-US" dirty="0" smtClean="0"/>
              <a:t>245 14  The </a:t>
            </a:r>
            <a:r>
              <a:rPr lang="en-US" dirty="0"/>
              <a:t>tactile and large print atlas of the state of Maryland / </a:t>
            </a:r>
            <a:r>
              <a:rPr lang="en-US" dirty="0" smtClean="0"/>
              <a:t>$c </a:t>
            </a:r>
            <a:r>
              <a:rPr lang="en-US" dirty="0"/>
              <a:t>editor</a:t>
            </a:r>
            <a:r>
              <a:rPr lang="en-US" dirty="0" smtClean="0"/>
              <a:t>,</a:t>
            </a:r>
          </a:p>
          <a:p>
            <a:pPr marL="0" indent="0">
              <a:buNone/>
            </a:pPr>
            <a:r>
              <a:rPr lang="en-US" dirty="0"/>
              <a:t>	</a:t>
            </a:r>
            <a:r>
              <a:rPr lang="en-US" dirty="0" smtClean="0"/>
              <a:t>  Margaret </a:t>
            </a:r>
            <a:r>
              <a:rPr lang="en-US" dirty="0"/>
              <a:t>Rockwell </a:t>
            </a:r>
            <a:r>
              <a:rPr lang="en-US" dirty="0" err="1"/>
              <a:t>Pfanstiehl</a:t>
            </a:r>
            <a:r>
              <a:rPr lang="en-US" dirty="0"/>
              <a:t>, </a:t>
            </a:r>
            <a:r>
              <a:rPr lang="en-US" dirty="0" err="1"/>
              <a:t>Ed.D</a:t>
            </a:r>
            <a:r>
              <a:rPr lang="en-US" dirty="0"/>
              <a:t>. ; cartographers, Joseph W. </a:t>
            </a:r>
            <a:r>
              <a:rPr lang="en-US" dirty="0" err="1" smtClean="0"/>
              <a:t>Wiedel</a:t>
            </a:r>
            <a:endParaRPr lang="en-US" dirty="0" smtClean="0"/>
          </a:p>
          <a:p>
            <a:pPr marL="0" indent="0">
              <a:buNone/>
            </a:pPr>
            <a:r>
              <a:rPr lang="en-US" dirty="0" smtClean="0"/>
              <a:t>	  </a:t>
            </a:r>
            <a:r>
              <a:rPr lang="en-US" dirty="0"/>
              <a:t>and Mary L. </a:t>
            </a:r>
            <a:r>
              <a:rPr lang="en-US" dirty="0" err="1"/>
              <a:t>Helmsen</a:t>
            </a:r>
            <a:r>
              <a:rPr lang="en-US" dirty="0" smtClean="0"/>
              <a:t>.</a:t>
            </a:r>
          </a:p>
          <a:p>
            <a:pPr marL="0" indent="0">
              <a:buNone/>
            </a:pPr>
            <a:r>
              <a:rPr lang="en-US" dirty="0"/>
              <a:t>340 </a:t>
            </a:r>
            <a:r>
              <a:rPr lang="en-US" dirty="0" smtClean="0"/>
              <a:t>__  $n </a:t>
            </a:r>
            <a:r>
              <a:rPr lang="en-US" dirty="0"/>
              <a:t>large print </a:t>
            </a:r>
            <a:r>
              <a:rPr lang="en-US" dirty="0" smtClean="0"/>
              <a:t>$2 </a:t>
            </a:r>
            <a:r>
              <a:rPr lang="en-US" dirty="0" err="1" smtClean="0"/>
              <a:t>rdafs</a:t>
            </a:r>
            <a:endParaRPr lang="en-US" dirty="0" smtClean="0"/>
          </a:p>
          <a:p>
            <a:pPr marL="0" indent="0">
              <a:buNone/>
            </a:pPr>
            <a:r>
              <a:rPr lang="en-US" dirty="0" smtClean="0"/>
              <a:t>346 __  $b Braille code.</a:t>
            </a:r>
            <a:endParaRPr lang="en-US" dirty="0"/>
          </a:p>
          <a:p>
            <a:pPr marL="0" indent="0">
              <a:buNone/>
            </a:pPr>
            <a:r>
              <a:rPr lang="en-US" dirty="0" smtClean="0">
                <a:solidFill>
                  <a:srgbClr val="FF0000"/>
                </a:solidFill>
              </a:rPr>
              <a:t>385 __  Blind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People </a:t>
            </a:r>
            <a:r>
              <a:rPr lang="en-US" dirty="0">
                <a:solidFill>
                  <a:srgbClr val="FF0000"/>
                </a:solidFill>
              </a:rPr>
              <a:t>with visual disabilities $2 </a:t>
            </a:r>
            <a:r>
              <a:rPr lang="en-US" dirty="0" err="1">
                <a:solidFill>
                  <a:srgbClr val="FF0000"/>
                </a:solidFill>
              </a:rPr>
              <a:t>lcsh</a:t>
            </a:r>
            <a:endParaRPr lang="en-US" dirty="0"/>
          </a:p>
          <a:p>
            <a:pPr marL="0" indent="0">
              <a:buNone/>
            </a:pPr>
            <a:r>
              <a:rPr lang="en-US" dirty="0" smtClean="0"/>
              <a:t>651 _0  Maryland $v </a:t>
            </a:r>
            <a:r>
              <a:rPr lang="en-US" dirty="0"/>
              <a:t>Maps.</a:t>
            </a:r>
          </a:p>
          <a:p>
            <a:pPr marL="0" indent="0">
              <a:buNone/>
            </a:pPr>
            <a:r>
              <a:rPr lang="en-US" dirty="0" smtClean="0"/>
              <a:t>655 _7  Atlases</a:t>
            </a:r>
            <a:r>
              <a:rPr lang="en-US" dirty="0"/>
              <a:t>. </a:t>
            </a:r>
            <a:r>
              <a:rPr lang="en-US" dirty="0" smtClean="0"/>
              <a:t>$2 </a:t>
            </a:r>
            <a:r>
              <a:rPr lang="en-US" dirty="0" err="1"/>
              <a:t>lcgft</a:t>
            </a:r>
            <a:endParaRPr lang="en-US" dirty="0"/>
          </a:p>
          <a:p>
            <a:pPr marL="0" indent="0">
              <a:buNone/>
            </a:pPr>
            <a:r>
              <a:rPr lang="en-US" dirty="0"/>
              <a:t>655 </a:t>
            </a:r>
            <a:r>
              <a:rPr lang="en-US" dirty="0" smtClean="0"/>
              <a:t>_7  Braille </a:t>
            </a:r>
            <a:r>
              <a:rPr lang="en-US" dirty="0"/>
              <a:t>books. </a:t>
            </a:r>
            <a:r>
              <a:rPr lang="en-US" dirty="0" smtClean="0"/>
              <a:t>$2 </a:t>
            </a:r>
            <a:r>
              <a:rPr lang="en-US" dirty="0" err="1"/>
              <a:t>lcgft</a:t>
            </a:r>
            <a:endParaRPr lang="en-US" dirty="0"/>
          </a:p>
          <a:p>
            <a:pPr marL="0" indent="0">
              <a:buNone/>
            </a:pPr>
            <a:r>
              <a:rPr lang="en-US" dirty="0"/>
              <a:t>655 </a:t>
            </a:r>
            <a:r>
              <a:rPr lang="en-US" dirty="0" smtClean="0"/>
              <a:t>_7  Cartographic </a:t>
            </a:r>
            <a:r>
              <a:rPr lang="en-US" dirty="0"/>
              <a:t>materials for people with visual disabilities. </a:t>
            </a:r>
            <a:r>
              <a:rPr lang="en-US" dirty="0" smtClean="0"/>
              <a:t>$2 </a:t>
            </a:r>
            <a:r>
              <a:rPr lang="en-US" dirty="0" err="1" smtClean="0"/>
              <a:t>lcgft</a:t>
            </a:r>
            <a:endParaRPr lang="en-US" dirty="0" smtClean="0"/>
          </a:p>
          <a:p>
            <a:pPr marL="0" indent="0">
              <a:buNone/>
            </a:pPr>
            <a:r>
              <a:rPr lang="en-US" dirty="0"/>
              <a:t>655 _0 </a:t>
            </a:r>
            <a:r>
              <a:rPr lang="en-US" dirty="0" smtClean="0"/>
              <a:t> Large </a:t>
            </a:r>
            <a:r>
              <a:rPr lang="en-US" dirty="0"/>
              <a:t>type books.</a:t>
            </a:r>
          </a:p>
          <a:p>
            <a:pPr marL="0" indent="0">
              <a:buNone/>
            </a:pPr>
            <a:endParaRPr lang="en-US" dirty="0"/>
          </a:p>
        </p:txBody>
      </p:sp>
      <p:pic>
        <p:nvPicPr>
          <p:cNvPr id="5" name="Picture 4"/>
          <p:cNvPicPr>
            <a:picLocks noChangeAspect="1"/>
          </p:cNvPicPr>
          <p:nvPr/>
        </p:nvPicPr>
        <p:blipFill>
          <a:blip r:embed="rId3"/>
          <a:stretch>
            <a:fillRect/>
          </a:stretch>
        </p:blipFill>
        <p:spPr>
          <a:xfrm>
            <a:off x="7679152" y="2557965"/>
            <a:ext cx="3017330" cy="3044190"/>
          </a:xfrm>
          <a:prstGeom prst="rect">
            <a:avLst/>
          </a:prstGeom>
        </p:spPr>
      </p:pic>
      <p:pic>
        <p:nvPicPr>
          <p:cNvPr id="11" name="Picture 10"/>
          <p:cNvPicPr>
            <a:picLocks noChangeAspect="1"/>
          </p:cNvPicPr>
          <p:nvPr/>
        </p:nvPicPr>
        <p:blipFill>
          <a:blip r:embed="rId4"/>
          <a:stretch>
            <a:fillRect/>
          </a:stretch>
        </p:blipFill>
        <p:spPr>
          <a:xfrm>
            <a:off x="7679152" y="4742822"/>
            <a:ext cx="210780" cy="859334"/>
          </a:xfrm>
          <a:prstGeom prst="rect">
            <a:avLst/>
          </a:prstGeom>
        </p:spPr>
      </p:pic>
      <p:pic>
        <p:nvPicPr>
          <p:cNvPr id="12" name="Picture 11"/>
          <p:cNvPicPr>
            <a:picLocks noChangeAspect="1"/>
          </p:cNvPicPr>
          <p:nvPr/>
        </p:nvPicPr>
        <p:blipFill>
          <a:blip r:embed="rId4"/>
          <a:stretch>
            <a:fillRect/>
          </a:stretch>
        </p:blipFill>
        <p:spPr>
          <a:xfrm>
            <a:off x="7828019" y="4667664"/>
            <a:ext cx="240807" cy="5048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210</a:t>
            </a:fld>
            <a:endParaRPr lang="en-US"/>
          </a:p>
        </p:txBody>
      </p:sp>
    </p:spTree>
    <p:extLst>
      <p:ext uri="{BB962C8B-B14F-4D97-AF65-F5344CB8AC3E}">
        <p14:creationId xmlns:p14="http://schemas.microsoft.com/office/powerpoint/2010/main" val="285432443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61385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1527872"/>
            <a:ext cx="11353800" cy="4828478"/>
          </a:xfrm>
        </p:spPr>
        <p:txBody>
          <a:bodyPr>
            <a:normAutofit/>
          </a:bodyPr>
          <a:lstStyle/>
          <a:p>
            <a:pPr marL="0" indent="0">
              <a:buNone/>
            </a:pPr>
            <a:r>
              <a:rPr lang="en-US" dirty="0" smtClean="0"/>
              <a:t>100 1_  Bruce</a:t>
            </a:r>
            <a:r>
              <a:rPr lang="en-US" dirty="0"/>
              <a:t>, Hank, </a:t>
            </a:r>
            <a:r>
              <a:rPr lang="en-US" dirty="0" smtClean="0"/>
              <a:t>$e </a:t>
            </a:r>
            <a:r>
              <a:rPr lang="en-US" dirty="0"/>
              <a:t>author.</a:t>
            </a:r>
          </a:p>
          <a:p>
            <a:pPr marL="0" indent="0">
              <a:buNone/>
            </a:pPr>
            <a:r>
              <a:rPr lang="en-US" dirty="0" smtClean="0"/>
              <a:t>245 10  Florida </a:t>
            </a:r>
            <a:r>
              <a:rPr lang="en-US" dirty="0"/>
              <a:t>gardening for seniors / </a:t>
            </a:r>
            <a:r>
              <a:rPr lang="en-US" dirty="0" smtClean="0"/>
              <a:t>$c </a:t>
            </a:r>
            <a:r>
              <a:rPr lang="en-US" dirty="0"/>
              <a:t>by </a:t>
            </a:r>
            <a:r>
              <a:rPr lang="en-US" dirty="0" smtClean="0"/>
              <a:t>Hank Bruce.  </a:t>
            </a:r>
          </a:p>
          <a:p>
            <a:pPr marL="0" indent="0">
              <a:buNone/>
            </a:pPr>
            <a:r>
              <a:rPr lang="en-US" dirty="0" smtClean="0">
                <a:solidFill>
                  <a:srgbClr val="FF0000"/>
                </a:solidFill>
              </a:rPr>
              <a:t>385 __  Gardeners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Older people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385 __  Floridians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 </a:t>
            </a:r>
            <a:r>
              <a:rPr lang="en-US" dirty="0"/>
              <a:t>booklet providing gardening advice for </a:t>
            </a:r>
            <a:endParaRPr lang="en-US" dirty="0" smtClean="0"/>
          </a:p>
          <a:p>
            <a:pPr marL="0" indent="0">
              <a:buNone/>
            </a:pPr>
            <a:r>
              <a:rPr lang="en-US" dirty="0"/>
              <a:t>	</a:t>
            </a:r>
            <a:r>
              <a:rPr lang="en-US" dirty="0" smtClean="0"/>
              <a:t>   senior </a:t>
            </a:r>
            <a:r>
              <a:rPr lang="en-US" dirty="0"/>
              <a:t>Florida gardeners.</a:t>
            </a:r>
          </a:p>
          <a:p>
            <a:pPr marL="0" indent="0">
              <a:buNone/>
            </a:pPr>
            <a:r>
              <a:rPr lang="en-US" dirty="0"/>
              <a:t>650 </a:t>
            </a:r>
            <a:r>
              <a:rPr lang="en-US" dirty="0" smtClean="0"/>
              <a:t>_0  Gardening </a:t>
            </a:r>
            <a:r>
              <a:rPr lang="en-US" dirty="0"/>
              <a:t>for older people </a:t>
            </a:r>
            <a:r>
              <a:rPr lang="en-US" dirty="0" smtClean="0"/>
              <a:t>$z Florida.</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5003605"/>
            <a:ext cx="1371429" cy="1385143"/>
          </a:xfrm>
          <a:prstGeom prst="rect">
            <a:avLst/>
          </a:prstGeom>
        </p:spPr>
      </p:pic>
      <p:pic>
        <p:nvPicPr>
          <p:cNvPr id="7" name="Picture 6"/>
          <p:cNvPicPr>
            <a:picLocks noChangeAspect="1"/>
          </p:cNvPicPr>
          <p:nvPr/>
        </p:nvPicPr>
        <p:blipFill>
          <a:blip r:embed="rId4"/>
          <a:stretch>
            <a:fillRect/>
          </a:stretch>
        </p:blipFill>
        <p:spPr>
          <a:xfrm rot="5400000">
            <a:off x="8310537" y="1524170"/>
            <a:ext cx="4558094" cy="2400776"/>
          </a:xfrm>
          <a:prstGeom prst="rect">
            <a:avLst/>
          </a:prstGeom>
          <a:ln w="12700">
            <a:solidFill>
              <a:schemeClr val="accent6">
                <a:lumMod val="60000"/>
                <a:lumOff val="40000"/>
              </a:schemeClr>
            </a:solidFill>
          </a:ln>
        </p:spPr>
      </p:pic>
      <p:sp>
        <p:nvSpPr>
          <p:cNvPr id="6" name="Slide Number Placeholder 5"/>
          <p:cNvSpPr>
            <a:spLocks noGrp="1"/>
          </p:cNvSpPr>
          <p:nvPr>
            <p:ph type="sldNum" sz="quarter" idx="12"/>
          </p:nvPr>
        </p:nvSpPr>
        <p:spPr/>
        <p:txBody>
          <a:bodyPr/>
          <a:lstStyle/>
          <a:p>
            <a:fld id="{A00A331D-2EB0-4CEE-8662-2FAB66802E28}" type="slidenum">
              <a:rPr lang="en-US" smtClean="0"/>
              <a:t>211</a:t>
            </a:fld>
            <a:endParaRPr lang="en-US"/>
          </a:p>
        </p:txBody>
      </p:sp>
    </p:spTree>
    <p:extLst>
      <p:ext uri="{BB962C8B-B14F-4D97-AF65-F5344CB8AC3E}">
        <p14:creationId xmlns:p14="http://schemas.microsoft.com/office/powerpoint/2010/main" val="2692237612"/>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160031"/>
            <a:ext cx="10515600" cy="61385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419099" y="910411"/>
            <a:ext cx="11535007" cy="5947589"/>
          </a:xfrm>
        </p:spPr>
        <p:txBody>
          <a:bodyPr>
            <a:normAutofit fontScale="77500" lnSpcReduction="20000"/>
          </a:bodyPr>
          <a:lstStyle/>
          <a:p>
            <a:pPr marL="0" indent="0">
              <a:buNone/>
            </a:pPr>
            <a:r>
              <a:rPr lang="en-US" dirty="0" smtClean="0"/>
              <a:t>100 1_  Berger</a:t>
            </a:r>
            <a:r>
              <a:rPr lang="en-US" dirty="0"/>
              <a:t>, Sidney E., </a:t>
            </a:r>
            <a:r>
              <a:rPr lang="en-US" dirty="0" smtClean="0"/>
              <a:t>$e compiler.</a:t>
            </a:r>
            <a:endParaRPr lang="en-US" dirty="0"/>
          </a:p>
          <a:p>
            <a:pPr marL="0" indent="0">
              <a:buNone/>
            </a:pPr>
            <a:r>
              <a:rPr lang="en-US" dirty="0" smtClean="0"/>
              <a:t>245 14  The </a:t>
            </a:r>
            <a:r>
              <a:rPr lang="en-US" dirty="0"/>
              <a:t>dictionary of the book : </a:t>
            </a:r>
            <a:r>
              <a:rPr lang="en-US" dirty="0" smtClean="0"/>
              <a:t>$b </a:t>
            </a:r>
            <a:r>
              <a:rPr lang="en-US" dirty="0"/>
              <a:t>a glossary for book collectors, </a:t>
            </a:r>
            <a:r>
              <a:rPr lang="en-US" dirty="0" smtClean="0"/>
              <a:t>booksellers,</a:t>
            </a:r>
          </a:p>
          <a:p>
            <a:pPr marL="0" indent="0">
              <a:buNone/>
            </a:pPr>
            <a:r>
              <a:rPr lang="en-US" dirty="0"/>
              <a:t>	</a:t>
            </a:r>
            <a:r>
              <a:rPr lang="en-US" dirty="0" smtClean="0"/>
              <a:t>librarians, and others </a:t>
            </a:r>
            <a:r>
              <a:rPr lang="en-US" dirty="0"/>
              <a:t>/ </a:t>
            </a:r>
            <a:r>
              <a:rPr lang="en-US" dirty="0" smtClean="0"/>
              <a:t>$c </a:t>
            </a:r>
            <a:r>
              <a:rPr lang="en-US" dirty="0"/>
              <a:t>Sidney E. Berger</a:t>
            </a:r>
            <a:r>
              <a:rPr lang="en-US" dirty="0" smtClean="0"/>
              <a:t>.</a:t>
            </a:r>
          </a:p>
          <a:p>
            <a:pPr marL="0" indent="0">
              <a:buNone/>
            </a:pPr>
            <a:r>
              <a:rPr lang="en-US" dirty="0" smtClean="0">
                <a:solidFill>
                  <a:srgbClr val="FF0000"/>
                </a:solidFill>
              </a:rPr>
              <a:t>385 __  </a:t>
            </a:r>
            <a:r>
              <a:rPr lang="en-US" dirty="0">
                <a:solidFill>
                  <a:srgbClr val="FF0000"/>
                </a:solidFill>
              </a:rPr>
              <a:t>Book collectors </a:t>
            </a:r>
            <a:r>
              <a:rPr lang="en-US" dirty="0" smtClean="0">
                <a:solidFill>
                  <a:srgbClr val="FF0000"/>
                </a:solidFill>
              </a:rPr>
              <a:t>$2 </a:t>
            </a:r>
            <a:r>
              <a:rPr lang="en-US" dirty="0" err="1" smtClean="0">
                <a:solidFill>
                  <a:srgbClr val="FF0000"/>
                </a:solidFill>
              </a:rPr>
              <a:t>lcdgt</a:t>
            </a:r>
            <a:r>
              <a:rPr lang="en-US" dirty="0" smtClean="0">
                <a:solidFill>
                  <a:srgbClr val="FF0000"/>
                </a:solidFill>
              </a:rPr>
              <a:t>		</a:t>
            </a:r>
            <a:r>
              <a:rPr lang="en-US" sz="2600" i="1" dirty="0" smtClean="0">
                <a:solidFill>
                  <a:srgbClr val="FF0000"/>
                </a:solidFill>
              </a:rPr>
              <a:t>[not yet established, but proposed through SACO]</a:t>
            </a:r>
            <a:endParaRPr lang="en-US" sz="2600" i="1" dirty="0">
              <a:solidFill>
                <a:srgbClr val="FF0000"/>
              </a:solidFill>
            </a:endParaRPr>
          </a:p>
          <a:p>
            <a:pPr marL="0" indent="0">
              <a:buNone/>
            </a:pPr>
            <a:r>
              <a:rPr lang="en-US" dirty="0">
                <a:solidFill>
                  <a:srgbClr val="FF0000"/>
                </a:solidFill>
              </a:rPr>
              <a:t>385 </a:t>
            </a:r>
            <a:r>
              <a:rPr lang="en-US" dirty="0" smtClean="0">
                <a:solidFill>
                  <a:srgbClr val="FF0000"/>
                </a:solidFill>
              </a:rPr>
              <a:t>__  </a:t>
            </a:r>
            <a:r>
              <a:rPr lang="en-US" dirty="0">
                <a:solidFill>
                  <a:srgbClr val="FF0000"/>
                </a:solidFill>
              </a:rPr>
              <a:t>Booksellers </a:t>
            </a:r>
            <a:r>
              <a:rPr lang="en-US" dirty="0" smtClean="0">
                <a:solidFill>
                  <a:srgbClr val="FF0000"/>
                </a:solidFill>
              </a:rPr>
              <a:t>$2 </a:t>
            </a:r>
            <a:r>
              <a:rPr lang="en-US" dirty="0" err="1" smtClean="0">
                <a:solidFill>
                  <a:srgbClr val="FF0000"/>
                </a:solidFill>
              </a:rPr>
              <a:t>lcdgt</a:t>
            </a:r>
            <a:r>
              <a:rPr lang="en-US" dirty="0" smtClean="0">
                <a:solidFill>
                  <a:srgbClr val="FF0000"/>
                </a:solidFill>
              </a:rPr>
              <a:t>		</a:t>
            </a:r>
            <a:r>
              <a:rPr lang="en-US" sz="2600" i="1" dirty="0" smtClean="0">
                <a:solidFill>
                  <a:srgbClr val="FF0000"/>
                </a:solidFill>
              </a:rPr>
              <a:t>[not yet established, but proposed </a:t>
            </a:r>
            <a:r>
              <a:rPr lang="en-US" sz="2600" i="1" dirty="0">
                <a:solidFill>
                  <a:srgbClr val="FF0000"/>
                </a:solidFill>
              </a:rPr>
              <a:t>through SACO</a:t>
            </a:r>
            <a:r>
              <a:rPr lang="en-US" sz="2600" i="1" dirty="0" smtClean="0">
                <a:solidFill>
                  <a:srgbClr val="FF0000"/>
                </a:solidFill>
              </a:rPr>
              <a:t>]</a:t>
            </a:r>
            <a:endParaRPr lang="en-US" sz="2600" i="1" dirty="0">
              <a:solidFill>
                <a:srgbClr val="FF0000"/>
              </a:solidFill>
            </a:endParaRPr>
          </a:p>
          <a:p>
            <a:pPr marL="0" indent="0">
              <a:buNone/>
            </a:pPr>
            <a:r>
              <a:rPr lang="en-US" dirty="0" smtClean="0">
                <a:solidFill>
                  <a:srgbClr val="FF0000"/>
                </a:solidFill>
              </a:rPr>
              <a:t>385 __  Librarians $2 </a:t>
            </a:r>
            <a:r>
              <a:rPr lang="en-US" dirty="0" err="1" smtClean="0">
                <a:solidFill>
                  <a:srgbClr val="FF0000"/>
                </a:solidFill>
              </a:rPr>
              <a:t>lcdgt</a:t>
            </a:r>
            <a:endParaRPr lang="en-US" dirty="0" smtClean="0">
              <a:solidFill>
                <a:srgbClr val="FF0000"/>
              </a:solidFill>
            </a:endParaRPr>
          </a:p>
          <a:p>
            <a:pPr marL="0" indent="0">
              <a:buNone/>
            </a:pPr>
            <a:r>
              <a:rPr lang="en-US" dirty="0"/>
              <a:t>520 </a:t>
            </a:r>
            <a:r>
              <a:rPr lang="en-US" dirty="0" smtClean="0"/>
              <a:t>__  This </a:t>
            </a:r>
            <a:r>
              <a:rPr lang="en-US" dirty="0"/>
              <a:t>book offers readers all the terms needed for a thorough understanding of </a:t>
            </a:r>
            <a:r>
              <a:rPr lang="en-US" dirty="0" smtClean="0"/>
              <a:t>how books</a:t>
            </a:r>
          </a:p>
          <a:p>
            <a:pPr marL="0" indent="0">
              <a:buNone/>
            </a:pPr>
            <a:r>
              <a:rPr lang="en-US" dirty="0" smtClean="0"/>
              <a:t>              are </a:t>
            </a:r>
            <a:r>
              <a:rPr lang="en-US" dirty="0"/>
              <a:t>made, the materials they are made of, and how they are described in </a:t>
            </a:r>
            <a:r>
              <a:rPr lang="en-US" dirty="0" smtClean="0"/>
              <a:t>the</a:t>
            </a:r>
          </a:p>
          <a:p>
            <a:pPr marL="0" indent="0">
              <a:buNone/>
            </a:pPr>
            <a:r>
              <a:rPr lang="en-US" dirty="0" smtClean="0"/>
              <a:t>              bookselling</a:t>
            </a:r>
            <a:r>
              <a:rPr lang="en-US" dirty="0"/>
              <a:t>, book collecting, and library worlds. Every key term--more than 1,300-</a:t>
            </a:r>
            <a:r>
              <a:rPr lang="en-US" dirty="0" smtClean="0"/>
              <a:t>-that</a:t>
            </a:r>
          </a:p>
          <a:p>
            <a:pPr marL="0" indent="0">
              <a:buNone/>
            </a:pPr>
            <a:r>
              <a:rPr lang="en-US" dirty="0"/>
              <a:t>	</a:t>
            </a:r>
            <a:r>
              <a:rPr lang="en-US" dirty="0" smtClean="0"/>
              <a:t>could </a:t>
            </a:r>
            <a:r>
              <a:rPr lang="en-US" dirty="0"/>
              <a:t>be used in booksellers' catalogers, library records, and collectors' descriptions </a:t>
            </a:r>
            <a:r>
              <a:rPr lang="en-US" dirty="0" smtClean="0"/>
              <a:t>of</a:t>
            </a:r>
          </a:p>
          <a:p>
            <a:pPr marL="0" indent="0">
              <a:buNone/>
            </a:pPr>
            <a:r>
              <a:rPr lang="en-US" dirty="0"/>
              <a:t>	</a:t>
            </a:r>
            <a:r>
              <a:rPr lang="en-US" dirty="0" smtClean="0"/>
              <a:t>their </a:t>
            </a:r>
            <a:r>
              <a:rPr lang="en-US" dirty="0"/>
              <a:t>holdings is represented in this dictionary</a:t>
            </a:r>
            <a:r>
              <a:rPr lang="en-US" dirty="0" smtClean="0"/>
              <a:t>.</a:t>
            </a:r>
          </a:p>
          <a:p>
            <a:pPr marL="0" indent="0">
              <a:buNone/>
            </a:pPr>
            <a:r>
              <a:rPr lang="en-US" dirty="0"/>
              <a:t>650 </a:t>
            </a:r>
            <a:r>
              <a:rPr lang="en-US" dirty="0" smtClean="0"/>
              <a:t>_0  Bibliography $v </a:t>
            </a:r>
            <a:r>
              <a:rPr lang="en-US" dirty="0"/>
              <a:t>Dictionaries.</a:t>
            </a:r>
          </a:p>
          <a:p>
            <a:pPr marL="0" indent="0">
              <a:buNone/>
            </a:pPr>
            <a:r>
              <a:rPr lang="en-US" dirty="0"/>
              <a:t>650 </a:t>
            </a:r>
            <a:r>
              <a:rPr lang="en-US" dirty="0" smtClean="0"/>
              <a:t>_0  Book </a:t>
            </a:r>
            <a:r>
              <a:rPr lang="en-US" dirty="0"/>
              <a:t>industries and trade </a:t>
            </a:r>
            <a:r>
              <a:rPr lang="en-US" dirty="0" smtClean="0"/>
              <a:t>$v </a:t>
            </a:r>
            <a:r>
              <a:rPr lang="en-US" dirty="0"/>
              <a:t>Dictionaries.</a:t>
            </a:r>
          </a:p>
          <a:p>
            <a:pPr marL="0" indent="0">
              <a:buNone/>
            </a:pPr>
            <a:r>
              <a:rPr lang="en-US" dirty="0"/>
              <a:t>650 </a:t>
            </a:r>
            <a:r>
              <a:rPr lang="en-US" dirty="0" smtClean="0"/>
              <a:t>_0  Book </a:t>
            </a:r>
            <a:r>
              <a:rPr lang="en-US" dirty="0"/>
              <a:t>collecting </a:t>
            </a:r>
            <a:r>
              <a:rPr lang="en-US" dirty="0" smtClean="0"/>
              <a:t>$v </a:t>
            </a:r>
            <a:r>
              <a:rPr lang="en-US" dirty="0"/>
              <a:t>Dictionaries.</a:t>
            </a:r>
          </a:p>
          <a:p>
            <a:pPr marL="0" indent="0">
              <a:buNone/>
            </a:pPr>
            <a:r>
              <a:rPr lang="en-US" dirty="0"/>
              <a:t>650 </a:t>
            </a:r>
            <a:r>
              <a:rPr lang="en-US" dirty="0" smtClean="0"/>
              <a:t>_0  Library </a:t>
            </a:r>
            <a:r>
              <a:rPr lang="en-US" dirty="0"/>
              <a:t>science </a:t>
            </a:r>
            <a:r>
              <a:rPr lang="en-US" dirty="0" smtClean="0"/>
              <a:t>$v </a:t>
            </a:r>
            <a:r>
              <a:rPr lang="en-US" dirty="0"/>
              <a:t>Dictionaries</a:t>
            </a:r>
            <a:r>
              <a:rPr lang="en-US" dirty="0" smtClean="0"/>
              <a:t>.</a:t>
            </a:r>
          </a:p>
          <a:p>
            <a:pPr marL="0" indent="0">
              <a:buNone/>
            </a:pPr>
            <a:r>
              <a:rPr lang="en-US" dirty="0" smtClean="0"/>
              <a:t>655 _7  Dictionaries. $2 </a:t>
            </a:r>
            <a:r>
              <a:rPr lang="en-US" dirty="0" err="1" smtClean="0"/>
              <a:t>lcgft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510" y="4664075"/>
            <a:ext cx="1440180" cy="20574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212</a:t>
            </a:fld>
            <a:endParaRPr lang="en-US"/>
          </a:p>
        </p:txBody>
      </p:sp>
    </p:spTree>
    <p:extLst>
      <p:ext uri="{BB962C8B-B14F-4D97-AF65-F5344CB8AC3E}">
        <p14:creationId xmlns:p14="http://schemas.microsoft.com/office/powerpoint/2010/main" val="46163064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96" y="160775"/>
            <a:ext cx="10515600" cy="57275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1245996" y="1051007"/>
            <a:ext cx="10946004" cy="5670468"/>
          </a:xfrm>
        </p:spPr>
        <p:txBody>
          <a:bodyPr>
            <a:normAutofit lnSpcReduction="10000"/>
          </a:bodyPr>
          <a:lstStyle/>
          <a:p>
            <a:pPr marL="0" indent="0">
              <a:buNone/>
            </a:pPr>
            <a:r>
              <a:rPr lang="en-US" dirty="0" smtClean="0"/>
              <a:t>100 1_  </a:t>
            </a:r>
            <a:r>
              <a:rPr lang="en-US" dirty="0"/>
              <a:t>King,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the </a:t>
            </a:r>
            <a:endParaRPr lang="en-US" dirty="0" smtClean="0"/>
          </a:p>
          <a:p>
            <a:pPr marL="0" indent="0">
              <a:buNone/>
            </a:pPr>
            <a:r>
              <a:rPr lang="en-US" dirty="0"/>
              <a:t>	</a:t>
            </a:r>
            <a:r>
              <a:rPr lang="en-US" dirty="0" smtClean="0"/>
              <a:t>   Rev</a:t>
            </a:r>
            <a:r>
              <a:rPr lang="en-US" dirty="0"/>
              <a:t>. Dr</a:t>
            </a:r>
            <a:r>
              <a:rPr lang="en-US" dirty="0" smtClean="0"/>
              <a:t>.  </a:t>
            </a:r>
            <a:r>
              <a:rPr lang="en-US" dirty="0"/>
              <a:t>Barbara Reynolds.</a:t>
            </a:r>
          </a:p>
          <a:p>
            <a:pPr marL="0" indent="0">
              <a:buNone/>
            </a:pPr>
            <a:r>
              <a:rPr lang="en-US" dirty="0" smtClean="0">
                <a:solidFill>
                  <a:srgbClr val="FF0000"/>
                </a:solidFill>
              </a:rPr>
              <a:t>386 __  </a:t>
            </a:r>
            <a:r>
              <a:rPr lang="en-US" dirty="0">
                <a:solidFill>
                  <a:srgbClr val="FF0000"/>
                </a:solidFill>
              </a:rPr>
              <a:t>African Americans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Americans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Civil rights </a:t>
            </a:r>
            <a:r>
              <a:rPr lang="en-US" dirty="0" smtClean="0">
                <a:solidFill>
                  <a:srgbClr val="FF0000"/>
                </a:solidFill>
              </a:rPr>
              <a:t>workers $2 </a:t>
            </a:r>
            <a:r>
              <a:rPr lang="en-US" dirty="0" err="1" smtClean="0">
                <a:solidFill>
                  <a:srgbClr val="FF0000"/>
                </a:solidFill>
              </a:rPr>
              <a:t>lcsh</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Activists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Baptists $2 </a:t>
            </a:r>
            <a:r>
              <a:rPr lang="en-US" dirty="0" err="1" smtClean="0">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Widows $2 </a:t>
            </a:r>
            <a:r>
              <a:rPr lang="en-US" dirty="0" err="1">
                <a:solidFill>
                  <a:srgbClr val="FF0000"/>
                </a:solidFill>
              </a:rPr>
              <a:t>lcdgt</a:t>
            </a:r>
            <a:endParaRPr lang="en-US" dirty="0">
              <a:solidFill>
                <a:srgbClr val="FF0000"/>
              </a:solidFill>
            </a:endParaRPr>
          </a:p>
          <a:p>
            <a:pPr marL="514350" indent="-514350">
              <a:buAutoNum type="arabicPlain" startAt="386"/>
            </a:pPr>
            <a:r>
              <a:rPr lang="en-US" dirty="0" smtClean="0">
                <a:solidFill>
                  <a:srgbClr val="FF0000"/>
                </a:solidFill>
              </a:rPr>
              <a:t>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655 _7  Autobiographies. $2 </a:t>
            </a:r>
            <a:r>
              <a:rPr lang="en-US" dirty="0" err="1" smtClean="0"/>
              <a:t>lcgft</a:t>
            </a:r>
            <a:endParaRPr lang="en-US" dirty="0" smtClean="0"/>
          </a:p>
          <a:p>
            <a:pPr marL="0" indent="0">
              <a:buNone/>
            </a:pPr>
            <a:r>
              <a:rPr lang="en-US" dirty="0" smtClean="0"/>
              <a:t>655 _7  Audiobooks. $2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458251" y="2813452"/>
            <a:ext cx="3132392" cy="314896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213</a:t>
            </a:fld>
            <a:endParaRPr lang="en-US"/>
          </a:p>
        </p:txBody>
      </p:sp>
    </p:spTree>
    <p:extLst>
      <p:ext uri="{BB962C8B-B14F-4D97-AF65-F5344CB8AC3E}">
        <p14:creationId xmlns:p14="http://schemas.microsoft.com/office/powerpoint/2010/main" val="79976561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20" y="271820"/>
            <a:ext cx="10515600" cy="55860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539620" y="1060870"/>
            <a:ext cx="10735492" cy="5660605"/>
          </a:xfrm>
        </p:spPr>
        <p:txBody>
          <a:bodyPr>
            <a:normAutofit lnSpcReduction="10000"/>
          </a:bodyPr>
          <a:lstStyle/>
          <a:p>
            <a:pPr marL="0" indent="0">
              <a:buNone/>
            </a:pPr>
            <a:r>
              <a:rPr lang="en-US" dirty="0" smtClean="0"/>
              <a:t>245 00  Women </a:t>
            </a:r>
            <a:r>
              <a:rPr lang="en-US" dirty="0"/>
              <a:t>on the edge : </a:t>
            </a:r>
            <a:r>
              <a:rPr lang="en-US" dirty="0" smtClean="0"/>
              <a:t>$b </a:t>
            </a:r>
            <a:r>
              <a:rPr lang="en-US" dirty="0"/>
              <a:t>writing from Los Angeles / </a:t>
            </a:r>
            <a:r>
              <a:rPr lang="en-US" dirty="0" smtClean="0"/>
              <a:t>$c </a:t>
            </a:r>
            <a:r>
              <a:rPr lang="en-US" dirty="0"/>
              <a:t>edited </a:t>
            </a:r>
            <a:r>
              <a:rPr lang="en-US" dirty="0" smtClean="0"/>
              <a:t>by</a:t>
            </a:r>
          </a:p>
          <a:p>
            <a:pPr marL="0" indent="0">
              <a:buNone/>
            </a:pPr>
            <a:r>
              <a:rPr lang="en-US" dirty="0"/>
              <a:t>	</a:t>
            </a:r>
            <a:r>
              <a:rPr lang="en-US" dirty="0" smtClean="0"/>
              <a:t>   Samantha </a:t>
            </a:r>
            <a:r>
              <a:rPr lang="en-US" dirty="0"/>
              <a:t>Dunn and Julianne </a:t>
            </a:r>
            <a:r>
              <a:rPr lang="en-US" dirty="0" err="1"/>
              <a:t>Ortale</a:t>
            </a:r>
            <a:r>
              <a:rPr lang="en-US" dirty="0"/>
              <a:t> ; foreword by Janet Fitch</a:t>
            </a:r>
            <a:r>
              <a:rPr lang="en-US" dirty="0" smtClean="0"/>
              <a:t>.</a:t>
            </a:r>
          </a:p>
          <a:p>
            <a:pPr marL="0" indent="0">
              <a:buNone/>
            </a:pPr>
            <a:r>
              <a:rPr lang="en-US" dirty="0" smtClean="0">
                <a:solidFill>
                  <a:srgbClr val="FF0000"/>
                </a:solidFill>
              </a:rPr>
              <a:t>386 __  Californians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a:solidFill>
                <a:srgbClr val="FF0000"/>
              </a:solidFill>
            </a:endParaRPr>
          </a:p>
          <a:p>
            <a:pPr marL="0" indent="0">
              <a:buNone/>
            </a:pPr>
            <a:r>
              <a:rPr lang="en-US" dirty="0"/>
              <a:t>650 </a:t>
            </a:r>
            <a:r>
              <a:rPr lang="en-US" dirty="0" smtClean="0"/>
              <a:t>_0  Short </a:t>
            </a:r>
            <a:r>
              <a:rPr lang="en-US" dirty="0"/>
              <a:t>stories, American </a:t>
            </a:r>
            <a:r>
              <a:rPr lang="en-US" dirty="0" smtClean="0"/>
              <a:t>$z California $z Los </a:t>
            </a:r>
          </a:p>
          <a:p>
            <a:pPr marL="0" indent="0">
              <a:buNone/>
            </a:pPr>
            <a:r>
              <a:rPr lang="en-US" dirty="0"/>
              <a:t>	</a:t>
            </a:r>
            <a:r>
              <a:rPr lang="en-US" dirty="0" smtClean="0"/>
              <a:t>   Angeles</a:t>
            </a:r>
            <a:r>
              <a:rPr lang="en-US" dirty="0"/>
              <a:t>.</a:t>
            </a:r>
          </a:p>
          <a:p>
            <a:pPr marL="0" indent="0">
              <a:buNone/>
            </a:pPr>
            <a:r>
              <a:rPr lang="en-US" dirty="0"/>
              <a:t>650 </a:t>
            </a:r>
            <a:r>
              <a:rPr lang="en-US" dirty="0" smtClean="0"/>
              <a:t>_0  American </a:t>
            </a:r>
            <a:r>
              <a:rPr lang="en-US" dirty="0"/>
              <a:t>fiction </a:t>
            </a:r>
            <a:r>
              <a:rPr lang="en-US" dirty="0" smtClean="0"/>
              <a:t>$x </a:t>
            </a:r>
            <a:r>
              <a:rPr lang="en-US" dirty="0"/>
              <a:t>Women authors.</a:t>
            </a:r>
          </a:p>
          <a:p>
            <a:pPr marL="0" indent="0">
              <a:buNone/>
            </a:pPr>
            <a:r>
              <a:rPr lang="en-US" dirty="0"/>
              <a:t>651 </a:t>
            </a:r>
            <a:r>
              <a:rPr lang="en-US" dirty="0" smtClean="0"/>
              <a:t>_0  Los </a:t>
            </a:r>
            <a:r>
              <a:rPr lang="en-US" dirty="0"/>
              <a:t>Angeles (Calif.) </a:t>
            </a:r>
            <a:r>
              <a:rPr lang="en-US" dirty="0" smtClean="0"/>
              <a:t>$v </a:t>
            </a:r>
            <a:r>
              <a:rPr lang="en-US" dirty="0"/>
              <a:t>Fiction</a:t>
            </a:r>
            <a:r>
              <a:rPr lang="en-US" dirty="0" smtClean="0"/>
              <a:t>.</a:t>
            </a:r>
          </a:p>
          <a:p>
            <a:pPr marL="0" indent="0">
              <a:buNone/>
            </a:pPr>
            <a:r>
              <a:rPr lang="en-US" dirty="0" smtClean="0"/>
              <a:t>655 _7  Short stories. $2 </a:t>
            </a:r>
            <a:r>
              <a:rPr lang="en-US" dirty="0" err="1" smtClean="0"/>
              <a:t>lcgft</a:t>
            </a:r>
            <a:endParaRPr lang="en-US" dirty="0"/>
          </a:p>
          <a:p>
            <a:pPr marL="0" indent="0">
              <a:spcBef>
                <a:spcPts val="1500"/>
              </a:spcBef>
              <a:buNone/>
            </a:pPr>
            <a:r>
              <a:rPr lang="en-US" i="1" dirty="0" smtClean="0">
                <a:solidFill>
                  <a:srgbClr val="008080"/>
                </a:solidFill>
              </a:rPr>
              <a:t>Also consider including:  </a:t>
            </a:r>
          </a:p>
          <a:p>
            <a:pPr marL="0" indent="0">
              <a:buNone/>
            </a:pPr>
            <a:r>
              <a:rPr lang="en-US" dirty="0" smtClean="0">
                <a:solidFill>
                  <a:srgbClr val="FF0000"/>
                </a:solidFill>
              </a:rPr>
              <a:t>386 __  </a:t>
            </a:r>
            <a:r>
              <a:rPr lang="en-US" dirty="0" err="1" smtClean="0">
                <a:solidFill>
                  <a:srgbClr val="FF0000"/>
                </a:solidFill>
              </a:rPr>
              <a:t>Angelenos</a:t>
            </a:r>
            <a:r>
              <a:rPr lang="en-US" dirty="0" smtClean="0">
                <a:solidFill>
                  <a:srgbClr val="FF0000"/>
                </a:solidFill>
              </a:rPr>
              <a:t>    </a:t>
            </a:r>
            <a:r>
              <a:rPr lang="en-US" i="1" dirty="0" smtClean="0">
                <a:solidFill>
                  <a:srgbClr val="7030A0"/>
                </a:solidFill>
              </a:rPr>
              <a:t>[without $2 or with $2 local]</a:t>
            </a:r>
          </a:p>
          <a:p>
            <a:pPr marL="0" indent="0">
              <a:buNone/>
            </a:pPr>
            <a:r>
              <a:rPr lang="en-US" dirty="0" smtClean="0"/>
              <a:t>370 __ $g Los Angeles (Calif.) $2 </a:t>
            </a:r>
            <a:r>
              <a:rPr lang="en-US" dirty="0" err="1" smtClean="0"/>
              <a:t>naf</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896" y="2274668"/>
            <a:ext cx="2592324" cy="3992499"/>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214</a:t>
            </a:fld>
            <a:endParaRPr lang="en-US"/>
          </a:p>
        </p:txBody>
      </p:sp>
    </p:spTree>
    <p:extLst>
      <p:ext uri="{BB962C8B-B14F-4D97-AF65-F5344CB8AC3E}">
        <p14:creationId xmlns:p14="http://schemas.microsoft.com/office/powerpoint/2010/main" val="47944533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77695" cy="894303"/>
          </a:xfrm>
        </p:spPr>
        <p:txBody>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838199" y="1073690"/>
            <a:ext cx="11028903" cy="5647785"/>
          </a:xfrm>
        </p:spPr>
        <p:txBody>
          <a:bodyPr>
            <a:normAutofit/>
          </a:bodyPr>
          <a:lstStyle/>
          <a:p>
            <a:pPr marL="0" indent="0">
              <a:buNone/>
            </a:pPr>
            <a:r>
              <a:rPr lang="en-US" dirty="0" smtClean="0"/>
              <a:t>100 1_  </a:t>
            </a:r>
            <a:r>
              <a:rPr lang="pt-BR" dirty="0" smtClean="0"/>
              <a:t>Anusauskas</a:t>
            </a:r>
            <a:r>
              <a:rPr lang="pt-BR" dirty="0"/>
              <a:t>, Artūras, </a:t>
            </a:r>
            <a:r>
              <a:rPr lang="pt-BR" dirty="0" smtClean="0"/>
              <a:t>$e </a:t>
            </a:r>
            <a:r>
              <a:rPr lang="pt-BR" dirty="0"/>
              <a:t>composer</a:t>
            </a:r>
            <a:r>
              <a:rPr lang="pt-BR" dirty="0" smtClean="0"/>
              <a:t>.</a:t>
            </a:r>
          </a:p>
          <a:p>
            <a:pPr marL="0" indent="0">
              <a:buNone/>
            </a:pPr>
            <a:r>
              <a:rPr lang="en-US" dirty="0" smtClean="0"/>
              <a:t>245 10  </a:t>
            </a:r>
            <a:r>
              <a:rPr lang="en-US" dirty="0" err="1" smtClean="0"/>
              <a:t>Tylos</a:t>
            </a:r>
            <a:r>
              <a:rPr lang="en-US" dirty="0" smtClean="0"/>
              <a:t> </a:t>
            </a:r>
            <a:r>
              <a:rPr lang="en-US" dirty="0" err="1"/>
              <a:t>puota</a:t>
            </a:r>
            <a:r>
              <a:rPr lang="en-US" dirty="0"/>
              <a:t> / </a:t>
            </a:r>
            <a:r>
              <a:rPr lang="en-US" dirty="0" smtClean="0"/>
              <a:t>$c </a:t>
            </a:r>
            <a:r>
              <a:rPr lang="en-US" dirty="0" err="1"/>
              <a:t>Artūras</a:t>
            </a:r>
            <a:r>
              <a:rPr lang="en-US" dirty="0"/>
              <a:t> </a:t>
            </a:r>
            <a:r>
              <a:rPr lang="en-US" dirty="0" err="1"/>
              <a:t>Anusauskas</a:t>
            </a:r>
            <a:r>
              <a:rPr lang="en-US" dirty="0"/>
              <a:t> Jazz Quartet</a:t>
            </a:r>
            <a:r>
              <a:rPr lang="en-US" dirty="0" smtClean="0"/>
              <a:t>.</a:t>
            </a:r>
          </a:p>
          <a:p>
            <a:pPr marL="0" indent="0">
              <a:buNone/>
            </a:pPr>
            <a:r>
              <a:rPr lang="en-US" dirty="0" smtClean="0">
                <a:solidFill>
                  <a:srgbClr val="FF0000"/>
                </a:solidFill>
              </a:rPr>
              <a:t>386 __  Lithuanians $2 </a:t>
            </a:r>
            <a:r>
              <a:rPr lang="en-US" dirty="0" err="1" smtClean="0">
                <a:solidFill>
                  <a:srgbClr val="FF0000"/>
                </a:solidFill>
              </a:rPr>
              <a:t>lcdgt</a:t>
            </a:r>
            <a:r>
              <a:rPr lang="en-US" dirty="0" smtClean="0">
                <a:solidFill>
                  <a:srgbClr val="FF0000"/>
                </a:solidFill>
              </a:rPr>
              <a:t>  </a:t>
            </a:r>
          </a:p>
          <a:p>
            <a:pPr marL="0" indent="0">
              <a:buNone/>
            </a:pPr>
            <a:r>
              <a:rPr lang="en-US" dirty="0" smtClean="0"/>
              <a:t>511 </a:t>
            </a:r>
            <a:r>
              <a:rPr lang="en-US" dirty="0"/>
              <a:t>0_ </a:t>
            </a:r>
            <a:r>
              <a:rPr lang="en-US" dirty="0" smtClean="0"/>
              <a:t> </a:t>
            </a:r>
            <a:r>
              <a:rPr lang="en-US" dirty="0" err="1" smtClean="0"/>
              <a:t>Artu</a:t>
            </a:r>
            <a:r>
              <a:rPr lang="en-US" dirty="0" err="1"/>
              <a:t>̄ras</a:t>
            </a:r>
            <a:r>
              <a:rPr lang="en-US" dirty="0"/>
              <a:t> </a:t>
            </a:r>
            <a:r>
              <a:rPr lang="en-US" dirty="0" err="1"/>
              <a:t>Anusauskas</a:t>
            </a:r>
            <a:r>
              <a:rPr lang="en-US" dirty="0"/>
              <a:t> Jazz </a:t>
            </a:r>
            <a:r>
              <a:rPr lang="en-US" dirty="0" smtClean="0"/>
              <a:t>Quartet (</a:t>
            </a:r>
            <a:r>
              <a:rPr lang="en-US" dirty="0" err="1" smtClean="0"/>
              <a:t>Artu</a:t>
            </a:r>
            <a:r>
              <a:rPr lang="en-US" dirty="0" err="1"/>
              <a:t>̄ras</a:t>
            </a:r>
            <a:r>
              <a:rPr lang="en-US" dirty="0"/>
              <a:t> </a:t>
            </a:r>
            <a:r>
              <a:rPr lang="en-US" dirty="0" err="1"/>
              <a:t>Anusauskas</a:t>
            </a:r>
            <a:r>
              <a:rPr lang="en-US" dirty="0"/>
              <a:t>, piano </a:t>
            </a:r>
            <a:r>
              <a:rPr lang="en-US" dirty="0" smtClean="0"/>
              <a:t>;</a:t>
            </a:r>
          </a:p>
          <a:p>
            <a:pPr marL="0" indent="0">
              <a:buNone/>
            </a:pPr>
            <a:r>
              <a:rPr lang="en-US" dirty="0"/>
              <a:t>	</a:t>
            </a:r>
            <a:r>
              <a:rPr lang="en-US" dirty="0" smtClean="0"/>
              <a:t>   Aleksandras </a:t>
            </a:r>
            <a:r>
              <a:rPr lang="en-US" dirty="0" err="1"/>
              <a:t>Fedotovas</a:t>
            </a:r>
            <a:r>
              <a:rPr lang="en-US" dirty="0"/>
              <a:t>, alto saxophone ; </a:t>
            </a:r>
            <a:r>
              <a:rPr lang="en-US" dirty="0" err="1"/>
              <a:t>Eugenijus</a:t>
            </a:r>
            <a:r>
              <a:rPr lang="en-US" dirty="0"/>
              <a:t> </a:t>
            </a:r>
            <a:r>
              <a:rPr lang="en-US" dirty="0" err="1"/>
              <a:t>Kanevičius</a:t>
            </a:r>
            <a:r>
              <a:rPr lang="en-US" dirty="0" smtClean="0"/>
              <a:t>,</a:t>
            </a:r>
          </a:p>
          <a:p>
            <a:pPr marL="0" indent="0">
              <a:buNone/>
            </a:pPr>
            <a:r>
              <a:rPr lang="en-US" dirty="0"/>
              <a:t>	</a:t>
            </a:r>
            <a:r>
              <a:rPr lang="en-US" dirty="0" smtClean="0"/>
              <a:t>   double </a:t>
            </a:r>
            <a:r>
              <a:rPr lang="en-US" dirty="0"/>
              <a:t>bass ; Darius </a:t>
            </a:r>
            <a:r>
              <a:rPr lang="en-US" dirty="0" err="1"/>
              <a:t>Rudis</a:t>
            </a:r>
            <a:r>
              <a:rPr lang="en-US" dirty="0"/>
              <a:t>, </a:t>
            </a:r>
            <a:r>
              <a:rPr lang="en-US" dirty="0" smtClean="0"/>
              <a:t>drums).</a:t>
            </a:r>
            <a:endParaRPr lang="en-US" dirty="0"/>
          </a:p>
          <a:p>
            <a:pPr marL="0" indent="0">
              <a:buNone/>
            </a:pPr>
            <a:r>
              <a:rPr lang="en-US" dirty="0" smtClean="0"/>
              <a:t>650 _0  Jazz $z Lithuania.</a:t>
            </a:r>
          </a:p>
          <a:p>
            <a:pPr marL="0" indent="0">
              <a:buNone/>
            </a:pPr>
            <a:r>
              <a:rPr lang="en-US" dirty="0" smtClean="0"/>
              <a:t>650 _0  Jazz $y 2001-2010.</a:t>
            </a:r>
          </a:p>
          <a:p>
            <a:pPr marL="0" indent="0">
              <a:buNone/>
            </a:pPr>
            <a:r>
              <a:rPr lang="en-US" dirty="0"/>
              <a:t>655 </a:t>
            </a:r>
            <a:r>
              <a:rPr lang="en-US" dirty="0" smtClean="0"/>
              <a:t>_7  Jazz. $2 </a:t>
            </a:r>
            <a:r>
              <a:rPr lang="en-US" dirty="0" err="1" smtClean="0"/>
              <a:t>lcgft</a:t>
            </a:r>
            <a:endParaRPr lang="en-US" dirty="0" smtClean="0"/>
          </a:p>
          <a:p>
            <a:pPr marL="0" indent="0">
              <a:buNone/>
            </a:pPr>
            <a:r>
              <a:rPr lang="en-US" dirty="0"/>
              <a:t>710 2_ </a:t>
            </a:r>
            <a:r>
              <a:rPr lang="en-US" dirty="0" smtClean="0"/>
              <a:t> </a:t>
            </a:r>
            <a:r>
              <a:rPr lang="en-US" dirty="0" err="1" smtClean="0"/>
              <a:t>Artu</a:t>
            </a:r>
            <a:r>
              <a:rPr lang="en-US" dirty="0" err="1"/>
              <a:t>̄ras</a:t>
            </a:r>
            <a:r>
              <a:rPr lang="en-US" dirty="0"/>
              <a:t> </a:t>
            </a:r>
            <a:r>
              <a:rPr lang="en-US" dirty="0" err="1"/>
              <a:t>Anusauskas</a:t>
            </a:r>
            <a:r>
              <a:rPr lang="en-US" dirty="0"/>
              <a:t> Jazz Quartet, </a:t>
            </a:r>
            <a:r>
              <a:rPr lang="en-US" dirty="0" smtClean="0"/>
              <a:t>$e </a:t>
            </a:r>
            <a:r>
              <a:rPr lang="en-US" dirty="0"/>
              <a:t>performer.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856" y="3751072"/>
            <a:ext cx="2286000" cy="22860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215</a:t>
            </a:fld>
            <a:endParaRPr lang="en-US"/>
          </a:p>
        </p:txBody>
      </p:sp>
    </p:spTree>
    <p:extLst>
      <p:ext uri="{BB962C8B-B14F-4D97-AF65-F5344CB8AC3E}">
        <p14:creationId xmlns:p14="http://schemas.microsoft.com/office/powerpoint/2010/main" val="365908203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9592"/>
            <a:ext cx="10777695" cy="677514"/>
          </a:xfrm>
        </p:spPr>
        <p:txBody>
          <a:bodyPr>
            <a:normAutofit/>
          </a:bodyPr>
          <a:lstStyle/>
          <a:p>
            <a:r>
              <a:rPr lang="en-US" sz="3700" dirty="0" smtClean="0"/>
              <a:t>Examples – Creator/Contributor Characteristics</a:t>
            </a:r>
            <a:endParaRPr lang="en-US" sz="3700" dirty="0"/>
          </a:p>
        </p:txBody>
      </p:sp>
      <p:sp>
        <p:nvSpPr>
          <p:cNvPr id="3" name="Content Placeholder 2"/>
          <p:cNvSpPr>
            <a:spLocks noGrp="1"/>
          </p:cNvSpPr>
          <p:nvPr>
            <p:ph idx="1"/>
          </p:nvPr>
        </p:nvSpPr>
        <p:spPr>
          <a:xfrm>
            <a:off x="838199" y="814039"/>
            <a:ext cx="11260874" cy="6043961"/>
          </a:xfrm>
        </p:spPr>
        <p:txBody>
          <a:bodyPr>
            <a:noAutofit/>
          </a:bodyPr>
          <a:lstStyle/>
          <a:p>
            <a:pPr marL="0" indent="0">
              <a:buNone/>
            </a:pPr>
            <a:r>
              <a:rPr lang="en-US" sz="2200" dirty="0" smtClean="0"/>
              <a:t>245 00  Shivering </a:t>
            </a:r>
            <a:r>
              <a:rPr lang="en-US" sz="2200" dirty="0"/>
              <a:t>in a paper gown : </a:t>
            </a:r>
            <a:r>
              <a:rPr lang="en-US" sz="2200" dirty="0" smtClean="0"/>
              <a:t>$b </a:t>
            </a:r>
            <a:r>
              <a:rPr lang="en-US" sz="2200" dirty="0"/>
              <a:t>breast cancer and its </a:t>
            </a:r>
            <a:r>
              <a:rPr lang="en-US" sz="2200" dirty="0" smtClean="0"/>
              <a:t>aftermath : an anthology /</a:t>
            </a:r>
          </a:p>
          <a:p>
            <a:pPr marL="0" indent="0">
              <a:buNone/>
            </a:pPr>
            <a:r>
              <a:rPr lang="en-US" sz="2200" dirty="0"/>
              <a:t>	</a:t>
            </a:r>
            <a:r>
              <a:rPr lang="en-US" sz="2200" dirty="0" smtClean="0"/>
              <a:t>$c </a:t>
            </a:r>
            <a:r>
              <a:rPr lang="en-US" sz="2200" dirty="0"/>
              <a:t>edited by Meaghan </a:t>
            </a:r>
            <a:r>
              <a:rPr lang="en-US" sz="2200" dirty="0" err="1"/>
              <a:t>Calcari</a:t>
            </a:r>
            <a:r>
              <a:rPr lang="en-US" sz="2200" dirty="0"/>
              <a:t> Campbell, Laurie </a:t>
            </a:r>
            <a:r>
              <a:rPr lang="en-US" sz="2200" dirty="0" smtClean="0"/>
              <a:t>Hessen </a:t>
            </a:r>
            <a:r>
              <a:rPr lang="en-US" sz="2200" dirty="0" err="1" smtClean="0"/>
              <a:t>Pomeranz</a:t>
            </a:r>
            <a:r>
              <a:rPr lang="en-US" sz="2200" dirty="0"/>
              <a:t>, </a:t>
            </a:r>
            <a:r>
              <a:rPr lang="en-US" sz="2200" dirty="0" smtClean="0"/>
              <a:t>and </a:t>
            </a:r>
            <a:r>
              <a:rPr lang="en-US" sz="2200" dirty="0" err="1" smtClean="0"/>
              <a:t>Doreenda</a:t>
            </a:r>
            <a:r>
              <a:rPr lang="en-US" sz="2200" dirty="0" smtClean="0"/>
              <a:t> </a:t>
            </a:r>
            <a:r>
              <a:rPr lang="en-US" sz="2200" dirty="0" err="1" smtClean="0"/>
              <a:t>Ziba</a:t>
            </a:r>
            <a:r>
              <a:rPr lang="en-US" sz="2200" dirty="0" smtClean="0"/>
              <a:t>.</a:t>
            </a:r>
          </a:p>
          <a:p>
            <a:pPr marL="0" indent="0">
              <a:buNone/>
            </a:pPr>
            <a:r>
              <a:rPr lang="en-US" sz="2200" dirty="0" smtClean="0">
                <a:solidFill>
                  <a:srgbClr val="FF0000"/>
                </a:solidFill>
              </a:rPr>
              <a:t>386 </a:t>
            </a:r>
            <a:r>
              <a:rPr lang="en-US" sz="2200" dirty="0">
                <a:solidFill>
                  <a:srgbClr val="FF0000"/>
                </a:solidFill>
              </a:rPr>
              <a:t>__ </a:t>
            </a:r>
            <a:r>
              <a:rPr lang="en-US" sz="2200" dirty="0" smtClean="0">
                <a:solidFill>
                  <a:srgbClr val="FF0000"/>
                </a:solidFill>
              </a:rPr>
              <a:t> Breast cancer patients </a:t>
            </a:r>
            <a:r>
              <a:rPr lang="en-US" sz="2200" dirty="0">
                <a:solidFill>
                  <a:srgbClr val="FF0000"/>
                </a:solidFill>
              </a:rPr>
              <a:t>$2 </a:t>
            </a:r>
            <a:r>
              <a:rPr lang="en-US" sz="2200" dirty="0" err="1" smtClean="0">
                <a:solidFill>
                  <a:srgbClr val="FF0000"/>
                </a:solidFill>
              </a:rPr>
              <a:t>lcdgt</a:t>
            </a:r>
            <a:endParaRPr lang="en-US" sz="2200" dirty="0" smtClean="0"/>
          </a:p>
          <a:p>
            <a:pPr marL="0" indent="0">
              <a:buNone/>
            </a:pPr>
            <a:r>
              <a:rPr lang="en-US" sz="2200" dirty="0" smtClean="0">
                <a:solidFill>
                  <a:srgbClr val="FF0000"/>
                </a:solidFill>
              </a:rPr>
              <a:t>386 __ </a:t>
            </a:r>
            <a:r>
              <a:rPr lang="en-US" sz="2200" dirty="0">
                <a:solidFill>
                  <a:srgbClr val="FF0000"/>
                </a:solidFill>
              </a:rPr>
              <a:t> </a:t>
            </a:r>
            <a:r>
              <a:rPr lang="en-US" sz="2200" dirty="0" smtClean="0">
                <a:solidFill>
                  <a:srgbClr val="FF0000"/>
                </a:solidFill>
              </a:rPr>
              <a:t>Women $2 </a:t>
            </a:r>
            <a:r>
              <a:rPr lang="en-US" sz="2200" dirty="0" err="1">
                <a:solidFill>
                  <a:srgbClr val="FF0000"/>
                </a:solidFill>
              </a:rPr>
              <a:t>lcdgt</a:t>
            </a:r>
            <a:endParaRPr lang="en-US" sz="2200" dirty="0">
              <a:solidFill>
                <a:srgbClr val="FF0000"/>
              </a:solidFill>
            </a:endParaRPr>
          </a:p>
          <a:p>
            <a:pPr marL="0" indent="0">
              <a:buNone/>
            </a:pPr>
            <a:r>
              <a:rPr lang="en-US" sz="2200" dirty="0">
                <a:solidFill>
                  <a:srgbClr val="FF0000"/>
                </a:solidFill>
              </a:rPr>
              <a:t>386 </a:t>
            </a:r>
            <a:r>
              <a:rPr lang="en-US" sz="2200" dirty="0" smtClean="0">
                <a:solidFill>
                  <a:srgbClr val="FF0000"/>
                </a:solidFill>
              </a:rPr>
              <a:t>__ </a:t>
            </a:r>
            <a:r>
              <a:rPr lang="en-US" sz="2200" dirty="0">
                <a:solidFill>
                  <a:srgbClr val="FF0000"/>
                </a:solidFill>
              </a:rPr>
              <a:t> </a:t>
            </a:r>
            <a:r>
              <a:rPr lang="en-US" sz="2200" dirty="0" smtClean="0">
                <a:solidFill>
                  <a:srgbClr val="FF0000"/>
                </a:solidFill>
              </a:rPr>
              <a:t>Californians $2 </a:t>
            </a:r>
            <a:r>
              <a:rPr lang="en-US" sz="2200" dirty="0" err="1">
                <a:solidFill>
                  <a:srgbClr val="FF0000"/>
                </a:solidFill>
              </a:rPr>
              <a:t>lcdgt</a:t>
            </a:r>
            <a:endParaRPr lang="en-US" sz="2200" dirty="0">
              <a:solidFill>
                <a:srgbClr val="FF0000"/>
              </a:solidFill>
            </a:endParaRPr>
          </a:p>
          <a:p>
            <a:pPr marL="0" indent="0">
              <a:buNone/>
            </a:pPr>
            <a:r>
              <a:rPr lang="en-US" sz="2200" dirty="0" smtClean="0"/>
              <a:t>520 </a:t>
            </a:r>
            <a:r>
              <a:rPr lang="en-US" sz="2200" dirty="0"/>
              <a:t>__ </a:t>
            </a:r>
            <a:r>
              <a:rPr lang="en-US" sz="2200" dirty="0" smtClean="0"/>
              <a:t> The </a:t>
            </a:r>
            <a:r>
              <a:rPr lang="en-US" sz="2200" dirty="0"/>
              <a:t>thirty authors who tell their stories are </a:t>
            </a:r>
            <a:r>
              <a:rPr lang="en-US" sz="2200" dirty="0" smtClean="0"/>
              <a:t>breast cancer </a:t>
            </a:r>
          </a:p>
          <a:p>
            <a:pPr marL="0" indent="0">
              <a:buNone/>
            </a:pPr>
            <a:r>
              <a:rPr lang="en-US" sz="2200" dirty="0" smtClean="0"/>
              <a:t>	survivors in </a:t>
            </a:r>
            <a:r>
              <a:rPr lang="en-US" sz="2200" dirty="0"/>
              <a:t>the San Francisco Bay </a:t>
            </a:r>
            <a:r>
              <a:rPr lang="en-US" sz="2200" dirty="0" smtClean="0"/>
              <a:t>Area </a:t>
            </a:r>
            <a:r>
              <a:rPr lang="en-US" sz="2200" dirty="0"/>
              <a:t>who </a:t>
            </a:r>
            <a:r>
              <a:rPr lang="en-US" sz="2200" dirty="0" smtClean="0"/>
              <a:t>were </a:t>
            </a:r>
            <a:r>
              <a:rPr lang="en-US" sz="2200" dirty="0"/>
              <a:t>diagnosed </a:t>
            </a:r>
            <a:endParaRPr lang="en-US" sz="2200" dirty="0" smtClean="0"/>
          </a:p>
          <a:p>
            <a:pPr marL="0" indent="0">
              <a:buNone/>
            </a:pPr>
            <a:r>
              <a:rPr lang="en-US" sz="2200" dirty="0"/>
              <a:t>	</a:t>
            </a:r>
            <a:r>
              <a:rPr lang="en-US" sz="2200" dirty="0" smtClean="0"/>
              <a:t>with </a:t>
            </a:r>
            <a:r>
              <a:rPr lang="en-US" sz="2200" dirty="0"/>
              <a:t>the </a:t>
            </a:r>
            <a:r>
              <a:rPr lang="en-US" sz="2200" dirty="0" smtClean="0"/>
              <a:t>disease before </a:t>
            </a:r>
            <a:r>
              <a:rPr lang="en-US" sz="2200" dirty="0"/>
              <a:t>the age of </a:t>
            </a:r>
            <a:r>
              <a:rPr lang="en-US" sz="2200" dirty="0" smtClean="0"/>
              <a:t>45</a:t>
            </a:r>
            <a:r>
              <a:rPr lang="en-US" sz="2200" dirty="0"/>
              <a:t>. They are all members </a:t>
            </a:r>
            <a:endParaRPr lang="en-US" sz="2200" dirty="0" smtClean="0"/>
          </a:p>
          <a:p>
            <a:pPr marL="0" indent="0">
              <a:buNone/>
            </a:pPr>
            <a:r>
              <a:rPr lang="en-US" sz="2200" dirty="0"/>
              <a:t>	</a:t>
            </a:r>
            <a:r>
              <a:rPr lang="en-US" sz="2200" dirty="0" smtClean="0"/>
              <a:t>of </a:t>
            </a:r>
            <a:r>
              <a:rPr lang="en-US" sz="2200" dirty="0"/>
              <a:t>BAYS, the Bay </a:t>
            </a:r>
            <a:r>
              <a:rPr lang="en-US" sz="2200" dirty="0" smtClean="0"/>
              <a:t>Area Young Survivors support and action group</a:t>
            </a:r>
            <a:r>
              <a:rPr lang="en-US" sz="2200" dirty="0"/>
              <a:t>.</a:t>
            </a:r>
            <a:endParaRPr lang="en-US" sz="2200" dirty="0" smtClean="0"/>
          </a:p>
          <a:p>
            <a:pPr marL="0" indent="0">
              <a:buNone/>
            </a:pPr>
            <a:r>
              <a:rPr lang="pt-BR" sz="2200" dirty="0"/>
              <a:t>650 </a:t>
            </a:r>
            <a:r>
              <a:rPr lang="pt-BR" sz="2200" dirty="0" smtClean="0"/>
              <a:t>_0 </a:t>
            </a:r>
            <a:r>
              <a:rPr lang="en-US" sz="2200" dirty="0"/>
              <a:t> </a:t>
            </a:r>
            <a:r>
              <a:rPr lang="en-US" sz="2200" dirty="0" smtClean="0"/>
              <a:t>Breast </a:t>
            </a:r>
            <a:r>
              <a:rPr lang="en-US" sz="2200" dirty="0"/>
              <a:t>cancer patients' writings, </a:t>
            </a:r>
            <a:r>
              <a:rPr lang="en-US" sz="2200" dirty="0" smtClean="0"/>
              <a:t>American $z California</a:t>
            </a:r>
          </a:p>
          <a:p>
            <a:pPr marL="0" indent="0">
              <a:buNone/>
            </a:pPr>
            <a:r>
              <a:rPr lang="en-US" sz="2200" dirty="0"/>
              <a:t>	</a:t>
            </a:r>
            <a:r>
              <a:rPr lang="en-US" sz="2200" dirty="0" smtClean="0"/>
              <a:t>$z San Francisco Bay Area</a:t>
            </a:r>
            <a:r>
              <a:rPr lang="pt-BR" sz="2200" dirty="0" smtClean="0"/>
              <a:t>.</a:t>
            </a:r>
            <a:endParaRPr lang="pt-BR" sz="2200" dirty="0"/>
          </a:p>
          <a:p>
            <a:pPr marL="0" indent="0">
              <a:buNone/>
            </a:pPr>
            <a:r>
              <a:rPr lang="pt-BR" sz="2200" dirty="0"/>
              <a:t>655 </a:t>
            </a:r>
            <a:r>
              <a:rPr lang="pt-BR" sz="2200" dirty="0" smtClean="0"/>
              <a:t>_7  Essays. $2 lcgft</a:t>
            </a:r>
          </a:p>
          <a:p>
            <a:pPr marL="0" indent="0">
              <a:buNone/>
            </a:pPr>
            <a:r>
              <a:rPr lang="pt-BR" sz="2200" dirty="0" smtClean="0"/>
              <a:t>655 _7  Autobiographies. $2 lcgft</a:t>
            </a:r>
            <a:endParaRPr lang="pt-BR" sz="2200" dirty="0"/>
          </a:p>
          <a:p>
            <a:pPr marL="0" indent="0">
              <a:buNone/>
            </a:pPr>
            <a:r>
              <a:rPr lang="pt-BR" sz="2200" dirty="0" smtClean="0"/>
              <a:t>655 _7  Poetry. $2 lcgft</a:t>
            </a:r>
            <a:endParaRPr lang="en-US" sz="2200" dirty="0"/>
          </a:p>
        </p:txBody>
      </p:sp>
      <p:pic>
        <p:nvPicPr>
          <p:cNvPr id="10" name="Picture 9"/>
          <p:cNvPicPr>
            <a:picLocks noChangeAspect="1"/>
          </p:cNvPicPr>
          <p:nvPr/>
        </p:nvPicPr>
        <p:blipFill>
          <a:blip r:embed="rId3"/>
          <a:stretch>
            <a:fillRect/>
          </a:stretch>
        </p:blipFill>
        <p:spPr>
          <a:xfrm>
            <a:off x="9689963" y="5307981"/>
            <a:ext cx="502252" cy="3355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316" y="2093786"/>
            <a:ext cx="2378869" cy="3564731"/>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216</a:t>
            </a:fld>
            <a:endParaRPr lang="en-US"/>
          </a:p>
        </p:txBody>
      </p:sp>
    </p:spTree>
    <p:extLst>
      <p:ext uri="{BB962C8B-B14F-4D97-AF65-F5344CB8AC3E}">
        <p14:creationId xmlns:p14="http://schemas.microsoft.com/office/powerpoint/2010/main" val="285915910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8116"/>
            <a:ext cx="11394831" cy="6170560"/>
          </a:xfrm>
        </p:spPr>
        <p:txBody>
          <a:bodyPr>
            <a:noAutofit/>
          </a:bodyPr>
          <a:lstStyle/>
          <a:p>
            <a:pPr marL="0" indent="0">
              <a:buNone/>
            </a:pPr>
            <a:r>
              <a:rPr lang="en-US" sz="2200" dirty="0" smtClean="0"/>
              <a:t>245 00  Russian </a:t>
            </a:r>
            <a:r>
              <a:rPr lang="en-US" sz="2200" dirty="0"/>
              <a:t>music from the 1920s. </a:t>
            </a:r>
            <a:endParaRPr lang="en-US" sz="2200" dirty="0" smtClean="0"/>
          </a:p>
          <a:p>
            <a:pPr marL="0" indent="0">
              <a:buNone/>
            </a:pPr>
            <a:r>
              <a:rPr lang="en-US" sz="2200" dirty="0" smtClean="0"/>
              <a:t>505 </a:t>
            </a:r>
            <a:r>
              <a:rPr lang="en-US" sz="2200" dirty="0"/>
              <a:t>0_ </a:t>
            </a:r>
            <a:r>
              <a:rPr lang="en-US" sz="2200" dirty="0" smtClean="0"/>
              <a:t> Nocturne </a:t>
            </a:r>
            <a:r>
              <a:rPr lang="en-US" sz="2200" dirty="0"/>
              <a:t>/ Nikolai </a:t>
            </a:r>
            <a:r>
              <a:rPr lang="en-US" sz="2200" dirty="0" err="1"/>
              <a:t>Roslavets</a:t>
            </a:r>
            <a:r>
              <a:rPr lang="en-US" sz="2200" dirty="0"/>
              <a:t> (7:18) -- Rails : op. 16 / Vladimir </a:t>
            </a:r>
            <a:r>
              <a:rPr lang="en-US" sz="2200" dirty="0" err="1"/>
              <a:t>Deshevov</a:t>
            </a:r>
            <a:r>
              <a:rPr lang="en-US" sz="2200" dirty="0"/>
              <a:t> (1:05) -- Suite for </a:t>
            </a:r>
            <a:r>
              <a:rPr lang="en-US" sz="2200" dirty="0" smtClean="0"/>
              <a:t>2</a:t>
            </a:r>
          </a:p>
          <a:p>
            <a:pPr marL="0" indent="0">
              <a:buNone/>
            </a:pPr>
            <a:r>
              <a:rPr lang="en-US" sz="2200" dirty="0" smtClean="0"/>
              <a:t>              pianos</a:t>
            </a:r>
            <a:r>
              <a:rPr lang="en-US" sz="2200" dirty="0"/>
              <a:t>. March ; Waltz ; </a:t>
            </a:r>
            <a:r>
              <a:rPr lang="en-US" sz="2200" dirty="0" smtClean="0"/>
              <a:t>Humoresque / Leonid </a:t>
            </a:r>
            <a:r>
              <a:rPr lang="en-US" sz="2200" dirty="0" err="1" smtClean="0"/>
              <a:t>Polovinkin</a:t>
            </a:r>
            <a:r>
              <a:rPr lang="en-US" sz="2200" dirty="0" smtClean="0"/>
              <a:t> </a:t>
            </a:r>
            <a:r>
              <a:rPr lang="en-US" sz="2200" dirty="0"/>
              <a:t>(9:58) -- Concerto for bassoon </a:t>
            </a:r>
            <a:r>
              <a:rPr lang="en-US" sz="2200" dirty="0" smtClean="0"/>
              <a:t>and</a:t>
            </a:r>
          </a:p>
          <a:p>
            <a:pPr marL="0" indent="0">
              <a:buNone/>
            </a:pPr>
            <a:r>
              <a:rPr lang="en-US" sz="2200" dirty="0"/>
              <a:t> </a:t>
            </a:r>
            <a:r>
              <a:rPr lang="en-US" sz="2200" dirty="0" smtClean="0"/>
              <a:t>             strings </a:t>
            </a:r>
            <a:r>
              <a:rPr lang="en-US" sz="2200" dirty="0"/>
              <a:t>/ Lev </a:t>
            </a:r>
            <a:r>
              <a:rPr lang="en-US" sz="2200" dirty="0" err="1"/>
              <a:t>Knipper</a:t>
            </a:r>
            <a:r>
              <a:rPr lang="en-US" sz="2200" dirty="0"/>
              <a:t> (17:47) -- Fragments : for </a:t>
            </a:r>
            <a:r>
              <a:rPr lang="en-US" sz="2200" dirty="0" smtClean="0"/>
              <a:t>nonet</a:t>
            </a:r>
            <a:r>
              <a:rPr lang="en-US" sz="2200" dirty="0"/>
              <a:t>, op. 2 / Alexei </a:t>
            </a:r>
            <a:r>
              <a:rPr lang="en-US" sz="2200" dirty="0" err="1" smtClean="0"/>
              <a:t>Zhivotov</a:t>
            </a:r>
            <a:r>
              <a:rPr lang="en-US" sz="2200" dirty="0" smtClean="0"/>
              <a:t> </a:t>
            </a:r>
            <a:r>
              <a:rPr lang="en-US" sz="2200" dirty="0"/>
              <a:t>(7:43) </a:t>
            </a:r>
            <a:r>
              <a:rPr lang="en-US" sz="2200" dirty="0" smtClean="0"/>
              <a:t>– </a:t>
            </a:r>
          </a:p>
          <a:p>
            <a:pPr marL="0" indent="0">
              <a:buNone/>
            </a:pPr>
            <a:r>
              <a:rPr lang="en-US" sz="2200" dirty="0"/>
              <a:t> </a:t>
            </a:r>
            <a:r>
              <a:rPr lang="en-US" sz="2200" dirty="0" smtClean="0"/>
              <a:t>             Chamber </a:t>
            </a:r>
            <a:r>
              <a:rPr lang="en-US" sz="2200" dirty="0"/>
              <a:t>symphony in C major, op. 2 / Gavril Popov (32:32).</a:t>
            </a:r>
            <a:endParaRPr lang="en-US" sz="2200" dirty="0" smtClean="0"/>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Russians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Men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t>650 _0  Music $z Russia $y 20th century.</a:t>
            </a:r>
            <a:endParaRPr lang="en-US" sz="2200" dirty="0"/>
          </a:p>
          <a:p>
            <a:pPr marL="0" indent="0">
              <a:buNone/>
            </a:pPr>
            <a:r>
              <a:rPr lang="en-US" sz="2200" dirty="0"/>
              <a:t>655 </a:t>
            </a:r>
            <a:r>
              <a:rPr lang="en-US" sz="2200" dirty="0" smtClean="0"/>
              <a:t>_7  Art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Chamber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Suites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Concertos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Symphonies</a:t>
            </a:r>
            <a:r>
              <a:rPr lang="en-US" sz="2200" dirty="0"/>
              <a:t>. </a:t>
            </a:r>
            <a:r>
              <a:rPr lang="en-US" sz="2200" dirty="0" smtClean="0"/>
              <a:t>$2 </a:t>
            </a:r>
            <a:r>
              <a:rPr lang="en-US" sz="2200" dirty="0" err="1"/>
              <a:t>lcgft</a:t>
            </a:r>
            <a:endParaRPr lang="en-US" sz="22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364" y="3131814"/>
            <a:ext cx="3571875" cy="350758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217</a:t>
            </a:fld>
            <a:endParaRPr lang="en-US"/>
          </a:p>
        </p:txBody>
      </p:sp>
    </p:spTree>
    <p:extLst>
      <p:ext uri="{BB962C8B-B14F-4D97-AF65-F5344CB8AC3E}">
        <p14:creationId xmlns:p14="http://schemas.microsoft.com/office/powerpoint/2010/main" val="59653201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2960"/>
            <a:ext cx="11394831" cy="5769329"/>
          </a:xfrm>
        </p:spPr>
        <p:txBody>
          <a:bodyPr>
            <a:noAutofit/>
          </a:bodyPr>
          <a:lstStyle/>
          <a:p>
            <a:pPr marL="0" indent="0">
              <a:buNone/>
            </a:pPr>
            <a:r>
              <a:rPr lang="en-US" sz="2000" dirty="0" smtClean="0"/>
              <a:t>100 1_  Greenberg</a:t>
            </a:r>
            <a:r>
              <a:rPr lang="en-US" sz="2000" dirty="0"/>
              <a:t>, Jay, </a:t>
            </a:r>
            <a:r>
              <a:rPr lang="en-US" sz="2000" dirty="0" smtClean="0"/>
              <a:t>$d 1991- $e composer.</a:t>
            </a:r>
            <a:endParaRPr lang="en-US" sz="2000" dirty="0"/>
          </a:p>
          <a:p>
            <a:pPr marL="0" indent="0">
              <a:buNone/>
            </a:pPr>
            <a:r>
              <a:rPr lang="en-US" sz="2000" dirty="0" smtClean="0"/>
              <a:t>240 10  Symphonies</a:t>
            </a:r>
            <a:r>
              <a:rPr lang="en-US" sz="2000" dirty="0"/>
              <a:t>, </a:t>
            </a:r>
            <a:r>
              <a:rPr lang="en-US" sz="2000" dirty="0" smtClean="0"/>
              <a:t>$n </a:t>
            </a:r>
            <a:r>
              <a:rPr lang="en-US" sz="2000" dirty="0"/>
              <a:t>no. 5</a:t>
            </a:r>
          </a:p>
          <a:p>
            <a:pPr marL="0" indent="0">
              <a:buNone/>
            </a:pPr>
            <a:r>
              <a:rPr lang="en-US" sz="2000" dirty="0" smtClean="0"/>
              <a:t>245 10  Symphony </a:t>
            </a:r>
            <a:r>
              <a:rPr lang="en-US" sz="2000" dirty="0"/>
              <a:t>no. 5 ; </a:t>
            </a:r>
            <a:r>
              <a:rPr lang="en-US" sz="2000" dirty="0" smtClean="0"/>
              <a:t>$b </a:t>
            </a:r>
            <a:r>
              <a:rPr lang="en-US" sz="2000" dirty="0"/>
              <a:t>Quintet for strings / </a:t>
            </a:r>
            <a:r>
              <a:rPr lang="en-US" sz="2000" dirty="0" smtClean="0"/>
              <a:t>$c </a:t>
            </a:r>
            <a:r>
              <a:rPr lang="en-US" sz="2000" dirty="0"/>
              <a:t>Jay Greenberg.</a:t>
            </a:r>
          </a:p>
          <a:p>
            <a:pPr marL="457200" indent="-457200">
              <a:buAutoNum type="arabicPlain" startAt="260"/>
            </a:pPr>
            <a:r>
              <a:rPr lang="en-US" sz="2000" dirty="0" smtClean="0"/>
              <a:t>__  New </a:t>
            </a:r>
            <a:r>
              <a:rPr lang="en-US" sz="2000" dirty="0"/>
              <a:t>York, N.Y. : </a:t>
            </a:r>
            <a:r>
              <a:rPr lang="en-US" sz="2000" dirty="0" smtClean="0"/>
              <a:t>$b </a:t>
            </a:r>
            <a:r>
              <a:rPr lang="en-US" sz="2000" dirty="0"/>
              <a:t>Sony Classical, </a:t>
            </a:r>
            <a:r>
              <a:rPr lang="en-US" sz="2000" dirty="0" smtClean="0"/>
              <a:t>$c </a:t>
            </a:r>
            <a:r>
              <a:rPr lang="en-US" sz="2000" dirty="0"/>
              <a:t>℗</a:t>
            </a:r>
            <a:r>
              <a:rPr lang="en-US" sz="2000" dirty="0" smtClean="0"/>
              <a:t>2006.</a:t>
            </a:r>
          </a:p>
          <a:p>
            <a:pPr marL="0" indent="0">
              <a:buNone/>
            </a:pPr>
            <a:r>
              <a:rPr lang="en-US" sz="2000" dirty="0"/>
              <a:t>300 __ </a:t>
            </a:r>
            <a:r>
              <a:rPr lang="en-US" sz="2000" dirty="0" smtClean="0"/>
              <a:t> 1 </a:t>
            </a:r>
            <a:r>
              <a:rPr lang="en-US" sz="2000" dirty="0"/>
              <a:t>audio disc : </a:t>
            </a:r>
            <a:r>
              <a:rPr lang="en-US" sz="2000" dirty="0" smtClean="0"/>
              <a:t>$b </a:t>
            </a:r>
            <a:r>
              <a:rPr lang="en-US" sz="2000" dirty="0"/>
              <a:t>digital, SACD ; </a:t>
            </a:r>
            <a:r>
              <a:rPr lang="en-US" sz="2000" dirty="0" smtClean="0"/>
              <a:t>$c </a:t>
            </a:r>
            <a:r>
              <a:rPr lang="en-US" sz="2000" dirty="0"/>
              <a:t>4 3/4 in.</a:t>
            </a:r>
            <a:endParaRPr lang="en-US" sz="2000" dirty="0" smtClean="0"/>
          </a:p>
          <a:p>
            <a:pPr marL="0" indent="0">
              <a:buNone/>
            </a:pPr>
            <a:r>
              <a:rPr lang="en-US" sz="2000" dirty="0">
                <a:solidFill>
                  <a:srgbClr val="FF0000"/>
                </a:solidFill>
              </a:rPr>
              <a:t>386 </a:t>
            </a:r>
            <a:r>
              <a:rPr lang="en-US" sz="2000" dirty="0" smtClean="0">
                <a:solidFill>
                  <a:srgbClr val="FF0000"/>
                </a:solidFill>
              </a:rPr>
              <a:t>__  $3 Symphony no. 5 $</a:t>
            </a:r>
            <a:r>
              <a:rPr lang="en-US" sz="2000" dirty="0" err="1" smtClean="0">
                <a:solidFill>
                  <a:srgbClr val="FF0000"/>
                </a:solidFill>
              </a:rPr>
              <a:t>i</a:t>
            </a:r>
            <a:r>
              <a:rPr lang="en-US" sz="2000" dirty="0" smtClean="0">
                <a:solidFill>
                  <a:srgbClr val="FF0000"/>
                </a:solidFill>
              </a:rPr>
              <a:t> Composer: $a Teenagers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$3 Quintet for strings $</a:t>
            </a:r>
            <a:r>
              <a:rPr lang="en-US" sz="2000" dirty="0" err="1" smtClean="0">
                <a:solidFill>
                  <a:srgbClr val="FF0000"/>
                </a:solidFill>
              </a:rPr>
              <a:t>i</a:t>
            </a:r>
            <a:r>
              <a:rPr lang="en-US" sz="2000" dirty="0" smtClean="0">
                <a:solidFill>
                  <a:srgbClr val="FF0000"/>
                </a:solidFill>
              </a:rPr>
              <a:t> Composer: $a Preteens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a:t>
            </a:r>
            <a:r>
              <a:rPr lang="en-US" sz="2000" dirty="0" err="1" smtClean="0">
                <a:solidFill>
                  <a:srgbClr val="FF0000"/>
                </a:solidFill>
              </a:rPr>
              <a:t>i</a:t>
            </a:r>
            <a:r>
              <a:rPr lang="en-US" sz="2000" dirty="0" smtClean="0">
                <a:solidFill>
                  <a:srgbClr val="FF0000"/>
                </a:solidFill>
              </a:rPr>
              <a:t> Composer: $a Boys $2 </a:t>
            </a:r>
            <a:r>
              <a:rPr lang="en-US" sz="2000" dirty="0" err="1" smtClean="0">
                <a:solidFill>
                  <a:srgbClr val="FF0000"/>
                </a:solidFill>
              </a:rPr>
              <a:t>lcdgt</a:t>
            </a:r>
            <a:endParaRPr lang="en-US" sz="2000" dirty="0">
              <a:solidFill>
                <a:srgbClr val="FF0000"/>
              </a:solidFill>
            </a:endParaRPr>
          </a:p>
          <a:p>
            <a:pPr marL="457200" indent="-457200">
              <a:buAutoNum type="arabicPlain" startAt="386"/>
            </a:pPr>
            <a:r>
              <a:rPr lang="en-US" sz="2000" dirty="0" smtClean="0">
                <a:solidFill>
                  <a:srgbClr val="FF0000"/>
                </a:solidFill>
              </a:rPr>
              <a:t>__  $</a:t>
            </a:r>
            <a:r>
              <a:rPr lang="en-US" sz="2000" dirty="0" err="1" smtClean="0">
                <a:solidFill>
                  <a:srgbClr val="FF0000"/>
                </a:solidFill>
              </a:rPr>
              <a:t>i</a:t>
            </a:r>
            <a:r>
              <a:rPr lang="en-US" sz="2000" dirty="0" smtClean="0">
                <a:solidFill>
                  <a:srgbClr val="FF0000"/>
                </a:solidFill>
              </a:rPr>
              <a:t> Composer: $a Americans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a:t>650 </a:t>
            </a:r>
            <a:r>
              <a:rPr lang="en-US" sz="2000" dirty="0" smtClean="0"/>
              <a:t>_0  Symphonies</a:t>
            </a:r>
            <a:r>
              <a:rPr lang="en-US" sz="2000" dirty="0"/>
              <a:t>.</a:t>
            </a:r>
          </a:p>
          <a:p>
            <a:pPr marL="0" indent="0">
              <a:buNone/>
            </a:pPr>
            <a:r>
              <a:rPr lang="en-US" sz="2000" dirty="0"/>
              <a:t>650 </a:t>
            </a:r>
            <a:r>
              <a:rPr lang="en-US" sz="2000" dirty="0" smtClean="0"/>
              <a:t>_0  String </a:t>
            </a:r>
            <a:r>
              <a:rPr lang="en-US" sz="2000" dirty="0"/>
              <a:t>quintets (Violins (2), viola, cellos (2))</a:t>
            </a:r>
          </a:p>
          <a:p>
            <a:pPr marL="0" indent="0">
              <a:buNone/>
            </a:pPr>
            <a:r>
              <a:rPr lang="en-US" sz="2000" dirty="0"/>
              <a:t>650 </a:t>
            </a:r>
            <a:r>
              <a:rPr lang="en-US" sz="2000" dirty="0" smtClean="0"/>
              <a:t>_0  Music </a:t>
            </a:r>
            <a:r>
              <a:rPr lang="en-US" sz="2000" dirty="0"/>
              <a:t>by child composers</a:t>
            </a:r>
            <a:r>
              <a:rPr lang="en-US" sz="2000" dirty="0" smtClean="0"/>
              <a:t>.</a:t>
            </a:r>
          </a:p>
          <a:p>
            <a:pPr marL="0" indent="0">
              <a:buNone/>
            </a:pPr>
            <a:r>
              <a:rPr lang="en-US" sz="2000" dirty="0"/>
              <a:t>655 </a:t>
            </a:r>
            <a:r>
              <a:rPr lang="en-US" sz="2000" dirty="0" smtClean="0"/>
              <a:t>_7  Symphonies</a:t>
            </a:r>
            <a:r>
              <a:rPr lang="en-US" sz="2000" dirty="0"/>
              <a:t>. </a:t>
            </a:r>
            <a:r>
              <a:rPr lang="en-US" sz="2000" dirty="0" smtClean="0"/>
              <a:t>$2 </a:t>
            </a:r>
            <a:r>
              <a:rPr lang="en-US" sz="2000" dirty="0" err="1"/>
              <a:t>lcgft</a:t>
            </a:r>
            <a:endParaRPr lang="en-US" sz="2000" dirty="0"/>
          </a:p>
          <a:p>
            <a:pPr marL="0" indent="0">
              <a:buNone/>
            </a:pPr>
            <a:r>
              <a:rPr lang="en-US" sz="2000" dirty="0"/>
              <a:t>655 </a:t>
            </a:r>
            <a:r>
              <a:rPr lang="en-US" sz="2000" dirty="0" smtClean="0"/>
              <a:t>_7  Chamber </a:t>
            </a:r>
            <a:r>
              <a:rPr lang="en-US" sz="2000" dirty="0"/>
              <a:t>music. </a:t>
            </a:r>
            <a:r>
              <a:rPr lang="en-US" sz="2000" dirty="0" smtClean="0"/>
              <a:t>$2 </a:t>
            </a:r>
            <a:r>
              <a:rPr lang="en-US" sz="2000" dirty="0" err="1" smtClean="0"/>
              <a:t>lcgft</a:t>
            </a:r>
            <a:endParaRPr lang="en-US" sz="2000" dirty="0" smtClean="0"/>
          </a:p>
          <a:p>
            <a:pPr marL="0" indent="0">
              <a:buNone/>
            </a:pPr>
            <a:r>
              <a:rPr lang="en-US" sz="2000" dirty="0" smtClean="0"/>
              <a:t>700 12  Greenberg</a:t>
            </a:r>
            <a:r>
              <a:rPr lang="en-US" sz="2000" dirty="0"/>
              <a:t>, Jay, </a:t>
            </a:r>
            <a:r>
              <a:rPr lang="en-US" sz="2000" dirty="0" smtClean="0"/>
              <a:t>$d </a:t>
            </a:r>
            <a:r>
              <a:rPr lang="en-US" sz="2000" dirty="0"/>
              <a:t>1991- </a:t>
            </a:r>
            <a:r>
              <a:rPr lang="en-US" sz="2000" dirty="0" smtClean="0"/>
              <a:t>$t </a:t>
            </a:r>
            <a:r>
              <a:rPr lang="en-US" sz="2000" dirty="0"/>
              <a:t>Quintets, </a:t>
            </a:r>
            <a:r>
              <a:rPr lang="en-US" sz="2000" dirty="0" smtClean="0"/>
              <a:t>$m </a:t>
            </a:r>
            <a:r>
              <a:rPr lang="en-US" sz="2000" dirty="0"/>
              <a:t>violins (2), viola, cellos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381" y="2601429"/>
            <a:ext cx="3246120" cy="3227832"/>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218</a:t>
            </a:fld>
            <a:endParaRPr lang="en-US"/>
          </a:p>
        </p:txBody>
      </p:sp>
    </p:spTree>
    <p:extLst>
      <p:ext uri="{BB962C8B-B14F-4D97-AF65-F5344CB8AC3E}">
        <p14:creationId xmlns:p14="http://schemas.microsoft.com/office/powerpoint/2010/main" val="4708042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4764"/>
            <a:ext cx="10881732" cy="638485"/>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381000" y="1115122"/>
            <a:ext cx="11811000" cy="5606353"/>
          </a:xfrm>
        </p:spPr>
        <p:txBody>
          <a:bodyPr>
            <a:normAutofit fontScale="85000" lnSpcReduction="20000"/>
          </a:bodyPr>
          <a:lstStyle/>
          <a:p>
            <a:pPr marL="0" indent="0">
              <a:buNone/>
            </a:pPr>
            <a:r>
              <a:rPr lang="en-US" dirty="0" smtClean="0"/>
              <a:t>245 00  </a:t>
            </a:r>
            <a:r>
              <a:rPr lang="it-IT" dirty="0" smtClean="0"/>
              <a:t>Sonata </a:t>
            </a:r>
            <a:r>
              <a:rPr lang="it-IT" dirty="0"/>
              <a:t>no. 4 / $c Eugene Ysaÿe. Prelude and fugue in B minor / Max Reger</a:t>
            </a:r>
            <a:r>
              <a:rPr lang="it-IT" dirty="0" smtClean="0"/>
              <a:t>.</a:t>
            </a:r>
          </a:p>
          <a:p>
            <a:pPr marL="0" indent="0">
              <a:buNone/>
            </a:pPr>
            <a:r>
              <a:rPr lang="it-IT" dirty="0" smtClean="0"/>
              <a:t>              Recitativo </a:t>
            </a:r>
            <a:r>
              <a:rPr lang="it-IT" dirty="0"/>
              <a:t>and scherzo / Fritz Kreisler. Sonata no. 3, BWV 1005 / </a:t>
            </a:r>
            <a:r>
              <a:rPr lang="it-IT" dirty="0" smtClean="0"/>
              <a:t>Johann</a:t>
            </a:r>
          </a:p>
          <a:p>
            <a:pPr marL="0" indent="0">
              <a:buNone/>
            </a:pPr>
            <a:r>
              <a:rPr lang="it-IT" dirty="0"/>
              <a:t> </a:t>
            </a:r>
            <a:r>
              <a:rPr lang="it-IT" dirty="0" smtClean="0"/>
              <a:t>             Sebastian </a:t>
            </a:r>
            <a:r>
              <a:rPr lang="it-IT" dirty="0"/>
              <a:t>Bach. Tango etudes / Astor Piazzolla</a:t>
            </a:r>
            <a:r>
              <a:rPr lang="it-IT" dirty="0" smtClean="0"/>
              <a:t>.</a:t>
            </a:r>
          </a:p>
          <a:p>
            <a:pPr marL="0" indent="0">
              <a:buNone/>
            </a:pPr>
            <a:r>
              <a:rPr lang="it-IT" dirty="0" smtClean="0"/>
              <a:t>246 1_  </a:t>
            </a:r>
            <a:r>
              <a:rPr lang="en-US" dirty="0" smtClean="0"/>
              <a:t>Title </a:t>
            </a:r>
            <a:r>
              <a:rPr lang="en-US" dirty="0"/>
              <a:t>from container: </a:t>
            </a:r>
            <a:r>
              <a:rPr lang="en-US" dirty="0" smtClean="0"/>
              <a:t>$a </a:t>
            </a:r>
            <a:r>
              <a:rPr lang="en-US" dirty="0"/>
              <a:t>Violin </a:t>
            </a:r>
            <a:r>
              <a:rPr lang="en-US" dirty="0" smtClean="0"/>
              <a:t>solo</a:t>
            </a: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Sonata no. 4 $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Belgians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Prelude and fugue in B minor ; Sonata no. 3, BWV 1005 $</a:t>
            </a:r>
            <a:r>
              <a:rPr lang="en-US" dirty="0" err="1">
                <a:solidFill>
                  <a:srgbClr val="FF0000"/>
                </a:solidFill>
              </a:rPr>
              <a:t>i</a:t>
            </a:r>
            <a:r>
              <a:rPr lang="en-US" dirty="0">
                <a:solidFill>
                  <a:srgbClr val="FF0000"/>
                </a:solidFill>
              </a:rPr>
              <a:t> Composer: </a:t>
            </a:r>
            <a:r>
              <a:rPr lang="en-US" dirty="0" smtClean="0">
                <a:solidFill>
                  <a:srgbClr val="FF0000"/>
                </a:solidFill>
              </a:rPr>
              <a:t>$a Germans</a:t>
            </a:r>
          </a:p>
          <a:p>
            <a:pPr marL="0" indent="0">
              <a:buNone/>
            </a:pPr>
            <a:r>
              <a:rPr lang="en-US" dirty="0" smtClean="0">
                <a:solidFill>
                  <a:srgbClr val="FF0000"/>
                </a:solidFill>
              </a:rPr>
              <a:t>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Recitativo and scherzo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Austrian Americans </a:t>
            </a:r>
            <a:r>
              <a:rPr lang="en-US" dirty="0" smtClean="0">
                <a:solidFill>
                  <a:srgbClr val="FF0000"/>
                </a:solidFill>
              </a:rPr>
              <a:t>$a </a:t>
            </a:r>
            <a:r>
              <a:rPr lang="en-US" dirty="0">
                <a:solidFill>
                  <a:srgbClr val="FF0000"/>
                </a:solidFill>
              </a:rPr>
              <a:t>Americans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$3 </a:t>
            </a:r>
            <a:r>
              <a:rPr lang="en-US" dirty="0">
                <a:solidFill>
                  <a:srgbClr val="FF0000"/>
                </a:solidFill>
              </a:rPr>
              <a:t>Tango etudes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Argentines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Composer: $a Men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Instrumentalist: $a Coloradans </a:t>
            </a:r>
            <a:r>
              <a:rPr lang="en-US" dirty="0">
                <a:solidFill>
                  <a:srgbClr val="FF0000"/>
                </a:solidFill>
              </a:rPr>
              <a:t>$a Chinese Americans </a:t>
            </a:r>
            <a:r>
              <a:rPr lang="en-US" dirty="0" smtClean="0">
                <a:solidFill>
                  <a:srgbClr val="FF0000"/>
                </a:solidFill>
              </a:rPr>
              <a:t>$a Americans $a </a:t>
            </a:r>
            <a:r>
              <a:rPr lang="en-US" dirty="0">
                <a:solidFill>
                  <a:srgbClr val="FF0000"/>
                </a:solidFill>
              </a:rPr>
              <a:t>Women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University and college faculty members $a Violin teachers $2 </a:t>
            </a:r>
            <a:r>
              <a:rPr lang="en-US" dirty="0" err="1" smtClean="0">
                <a:solidFill>
                  <a:srgbClr val="FF0000"/>
                </a:solidFill>
              </a:rPr>
              <a:t>lcdgt</a:t>
            </a:r>
            <a:endParaRPr lang="en-US" dirty="0" smtClean="0">
              <a:solidFill>
                <a:srgbClr val="FF0000"/>
              </a:solidFill>
            </a:endParaRPr>
          </a:p>
          <a:p>
            <a:pPr marL="0" indent="0">
              <a:buNone/>
            </a:pPr>
            <a:r>
              <a:rPr lang="en-US" dirty="0" smtClean="0"/>
              <a:t>511 0_</a:t>
            </a:r>
            <a:r>
              <a:rPr lang="en-US" dirty="0" smtClean="0">
                <a:solidFill>
                  <a:srgbClr val="FF0000"/>
                </a:solidFill>
              </a:rPr>
              <a:t>  </a:t>
            </a:r>
            <a:r>
              <a:rPr lang="en-US" dirty="0" smtClean="0"/>
              <a:t>Linda </a:t>
            </a:r>
            <a:r>
              <a:rPr lang="en-US" dirty="0"/>
              <a:t>Wang, violin.</a:t>
            </a:r>
          </a:p>
          <a:p>
            <a:pPr marL="0" indent="0">
              <a:buNone/>
            </a:pPr>
            <a:r>
              <a:rPr lang="en-US" dirty="0" smtClean="0"/>
              <a:t>700 1_  Wang</a:t>
            </a:r>
            <a:r>
              <a:rPr lang="en-US" dirty="0"/>
              <a:t>, Linda $c (Violinist), $e instrumentalist, $e audio </a:t>
            </a:r>
            <a:r>
              <a:rPr lang="en-US" dirty="0" smtClean="0"/>
              <a:t>producer.</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219</a:t>
            </a:fld>
            <a:endParaRPr lang="en-US"/>
          </a:p>
        </p:txBody>
      </p:sp>
    </p:spTree>
    <p:extLst>
      <p:ext uri="{BB962C8B-B14F-4D97-AF65-F5344CB8AC3E}">
        <p14:creationId xmlns:p14="http://schemas.microsoft.com/office/powerpoint/2010/main" val="3622651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163"/>
            <a:ext cx="12136755" cy="3084576"/>
          </a:xfrm>
          <a:prstGeom prst="rect">
            <a:avLst/>
          </a:prstGeom>
        </p:spPr>
      </p:pic>
      <p:pic>
        <p:nvPicPr>
          <p:cNvPr id="4" name="Picture 3"/>
          <p:cNvPicPr>
            <a:picLocks noChangeAspect="1"/>
          </p:cNvPicPr>
          <p:nvPr/>
        </p:nvPicPr>
        <p:blipFill>
          <a:blip r:embed="rId4"/>
          <a:stretch>
            <a:fillRect/>
          </a:stretch>
        </p:blipFill>
        <p:spPr>
          <a:xfrm>
            <a:off x="323857" y="3116739"/>
            <a:ext cx="11634597" cy="3604736"/>
          </a:xfrm>
          <a:prstGeom prst="rect">
            <a:avLst/>
          </a:prstGeom>
        </p:spPr>
      </p:pic>
      <p:sp>
        <p:nvSpPr>
          <p:cNvPr id="5" name="Oval 4"/>
          <p:cNvSpPr/>
          <p:nvPr/>
        </p:nvSpPr>
        <p:spPr>
          <a:xfrm>
            <a:off x="7839307" y="3579541"/>
            <a:ext cx="2966225" cy="4348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22</a:t>
            </a:fld>
            <a:endParaRPr lang="en-US"/>
          </a:p>
        </p:txBody>
      </p:sp>
    </p:spTree>
    <p:extLst>
      <p:ext uri="{BB962C8B-B14F-4D97-AF65-F5344CB8AC3E}">
        <p14:creationId xmlns:p14="http://schemas.microsoft.com/office/powerpoint/2010/main" val="335577365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0"/>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984070"/>
            <a:ext cx="11421292" cy="5760720"/>
          </a:xfrm>
        </p:spPr>
        <p:txBody>
          <a:bodyPr>
            <a:normAutofit fontScale="92500" lnSpcReduction="10000"/>
          </a:bodyPr>
          <a:lstStyle/>
          <a:p>
            <a:pPr marL="0" indent="0">
              <a:buNone/>
            </a:pPr>
            <a:r>
              <a:rPr lang="en-US" dirty="0" smtClean="0"/>
              <a:t>100 1_  </a:t>
            </a:r>
            <a:r>
              <a:rPr lang="en-US" dirty="0"/>
              <a:t>Lindgren, Astrid, </a:t>
            </a:r>
            <a:r>
              <a:rPr lang="en-US" dirty="0" smtClean="0"/>
              <a:t>$d 1907-2002, $e author.</a:t>
            </a:r>
            <a:endParaRPr lang="en-US" dirty="0"/>
          </a:p>
          <a:p>
            <a:pPr marL="0" indent="0">
              <a:buNone/>
            </a:pPr>
            <a:r>
              <a:rPr lang="en-US" dirty="0" smtClean="0"/>
              <a:t>240 10  </a:t>
            </a:r>
            <a:r>
              <a:rPr lang="en-US" dirty="0" err="1" smtClean="0"/>
              <a:t>Pippi</a:t>
            </a:r>
            <a:r>
              <a:rPr lang="en-US" dirty="0" smtClean="0"/>
              <a:t> </a:t>
            </a:r>
            <a:r>
              <a:rPr lang="en-US" dirty="0" err="1"/>
              <a:t>Långstrump</a:t>
            </a:r>
            <a:r>
              <a:rPr lang="en-US" dirty="0"/>
              <a:t> </a:t>
            </a:r>
            <a:r>
              <a:rPr lang="en-US" dirty="0" err="1"/>
              <a:t>i</a:t>
            </a:r>
            <a:r>
              <a:rPr lang="en-US" dirty="0"/>
              <a:t> </a:t>
            </a:r>
            <a:r>
              <a:rPr lang="en-US" dirty="0" err="1"/>
              <a:t>Humlegården</a:t>
            </a:r>
            <a:r>
              <a:rPr lang="en-US" dirty="0"/>
              <a:t>. </a:t>
            </a:r>
            <a:r>
              <a:rPr lang="en-US" dirty="0" smtClean="0"/>
              <a:t>$l </a:t>
            </a:r>
            <a:r>
              <a:rPr lang="en-US" dirty="0"/>
              <a:t>English</a:t>
            </a:r>
          </a:p>
          <a:p>
            <a:pPr marL="0" indent="0">
              <a:buNone/>
            </a:pPr>
            <a:r>
              <a:rPr lang="en-US" dirty="0" smtClean="0"/>
              <a:t>245 10  </a:t>
            </a:r>
            <a:r>
              <a:rPr lang="en-US" dirty="0" err="1" smtClean="0"/>
              <a:t>Pippi</a:t>
            </a:r>
            <a:r>
              <a:rPr lang="en-US" dirty="0" smtClean="0"/>
              <a:t> </a:t>
            </a:r>
            <a:r>
              <a:rPr lang="en-US" dirty="0" err="1"/>
              <a:t>Longstocking</a:t>
            </a:r>
            <a:r>
              <a:rPr lang="en-US" dirty="0"/>
              <a:t> in the park / </a:t>
            </a:r>
            <a:r>
              <a:rPr lang="en-US" dirty="0" smtClean="0"/>
              <a:t>$c </a:t>
            </a:r>
            <a:r>
              <a:rPr lang="en-US" dirty="0"/>
              <a:t>by Astrid Lindgren ; </a:t>
            </a:r>
            <a:endParaRPr lang="en-US" dirty="0" smtClean="0"/>
          </a:p>
          <a:p>
            <a:pPr marL="0" indent="0">
              <a:buNone/>
            </a:pPr>
            <a:r>
              <a:rPr lang="en-US" dirty="0" smtClean="0"/>
              <a:t>	  with </a:t>
            </a:r>
            <a:r>
              <a:rPr lang="en-US" dirty="0"/>
              <a:t>pictures </a:t>
            </a:r>
            <a:r>
              <a:rPr lang="en-US" dirty="0" smtClean="0"/>
              <a:t>by Ingrid Nyman.</a:t>
            </a:r>
          </a:p>
          <a:p>
            <a:pPr marL="0" indent="0">
              <a:buNone/>
            </a:pPr>
            <a:r>
              <a:rPr lang="en-US" dirty="0" smtClean="0">
                <a:solidFill>
                  <a:schemeClr val="accent1">
                    <a:lumMod val="75000"/>
                  </a:schemeClr>
                </a:solidFill>
              </a:rPr>
              <a:t>385 __  Children $2 </a:t>
            </a:r>
            <a:r>
              <a:rPr lang="en-US" dirty="0" err="1" smtClean="0">
                <a:solidFill>
                  <a:schemeClr val="accent1">
                    <a:lumMod val="75000"/>
                  </a:schemeClr>
                </a:solidFill>
              </a:rPr>
              <a:t>lcdgt</a:t>
            </a:r>
            <a:endParaRPr lang="en-US" dirty="0">
              <a:solidFill>
                <a:schemeClr val="accent1">
                  <a:lumMod val="75000"/>
                </a:schemeClr>
              </a:solidFill>
            </a:endParaRPr>
          </a:p>
          <a:p>
            <a:pPr marL="0" indent="0">
              <a:buNone/>
            </a:pPr>
            <a:r>
              <a:rPr lang="en-US" dirty="0">
                <a:solidFill>
                  <a:srgbClr val="FF0000"/>
                </a:solidFill>
              </a:rPr>
              <a:t>386 </a:t>
            </a:r>
            <a:r>
              <a:rPr lang="en-US" dirty="0" smtClean="0">
                <a:solidFill>
                  <a:srgbClr val="FF0000"/>
                </a:solidFill>
              </a:rPr>
              <a:t>__  Swedes $2 </a:t>
            </a:r>
            <a:r>
              <a:rPr lang="en-US" dirty="0" err="1" smtClean="0">
                <a:solidFill>
                  <a:srgbClr val="FF0000"/>
                </a:solidFill>
              </a:rPr>
              <a:t>lcdgt</a:t>
            </a:r>
            <a:endParaRPr lang="en-US" dirty="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600 10  </a:t>
            </a:r>
            <a:r>
              <a:rPr lang="en-US" dirty="0" err="1" smtClean="0"/>
              <a:t>Longstocking</a:t>
            </a:r>
            <a:r>
              <a:rPr lang="en-US" dirty="0"/>
              <a:t>, </a:t>
            </a:r>
            <a:r>
              <a:rPr lang="en-US" dirty="0" err="1"/>
              <a:t>Pippi</a:t>
            </a:r>
            <a:r>
              <a:rPr lang="en-US" dirty="0"/>
              <a:t> </a:t>
            </a:r>
            <a:r>
              <a:rPr lang="en-US" dirty="0" smtClean="0"/>
              <a:t>$v </a:t>
            </a:r>
            <a:r>
              <a:rPr lang="en-US" dirty="0"/>
              <a:t>Juvenile fiction.</a:t>
            </a:r>
          </a:p>
          <a:p>
            <a:pPr marL="0" indent="0">
              <a:buNone/>
            </a:pPr>
            <a:r>
              <a:rPr lang="en-US" dirty="0"/>
              <a:t>650 </a:t>
            </a:r>
            <a:r>
              <a:rPr lang="en-US" dirty="0" smtClean="0"/>
              <a:t>_0  Parks $v </a:t>
            </a:r>
            <a:r>
              <a:rPr lang="en-US" dirty="0"/>
              <a:t>Juvenile fiction.</a:t>
            </a:r>
          </a:p>
          <a:p>
            <a:pPr marL="0" indent="0">
              <a:buNone/>
            </a:pPr>
            <a:r>
              <a:rPr lang="en-US" dirty="0"/>
              <a:t>650 </a:t>
            </a:r>
            <a:r>
              <a:rPr lang="en-US" dirty="0" smtClean="0"/>
              <a:t>_0  Criminals $z </a:t>
            </a:r>
            <a:r>
              <a:rPr lang="en-US" dirty="0"/>
              <a:t>Sweden </a:t>
            </a:r>
            <a:r>
              <a:rPr lang="en-US" dirty="0" smtClean="0"/>
              <a:t>$v </a:t>
            </a:r>
            <a:r>
              <a:rPr lang="en-US" dirty="0"/>
              <a:t>Juvenile fiction.</a:t>
            </a:r>
          </a:p>
          <a:p>
            <a:pPr marL="0" indent="0">
              <a:buNone/>
            </a:pPr>
            <a:r>
              <a:rPr lang="en-US" dirty="0"/>
              <a:t>650 </a:t>
            </a:r>
            <a:r>
              <a:rPr lang="en-US" dirty="0" smtClean="0"/>
              <a:t>_0  Girls $z </a:t>
            </a:r>
            <a:r>
              <a:rPr lang="en-US" dirty="0"/>
              <a:t>Sweden </a:t>
            </a:r>
            <a:r>
              <a:rPr lang="en-US" dirty="0" smtClean="0"/>
              <a:t>$v </a:t>
            </a:r>
            <a:r>
              <a:rPr lang="en-US" dirty="0"/>
              <a:t>Juvenile fiction.</a:t>
            </a:r>
          </a:p>
          <a:p>
            <a:pPr marL="0" indent="0">
              <a:buNone/>
            </a:pPr>
            <a:r>
              <a:rPr lang="en-US" dirty="0"/>
              <a:t>651 </a:t>
            </a:r>
            <a:r>
              <a:rPr lang="en-US" dirty="0" smtClean="0"/>
              <a:t>_0  Sweden $v </a:t>
            </a:r>
            <a:r>
              <a:rPr lang="en-US" dirty="0"/>
              <a:t>Juvenile fiction</a:t>
            </a:r>
            <a:r>
              <a:rPr lang="en-US" dirty="0" smtClean="0"/>
              <a:t>.</a:t>
            </a:r>
          </a:p>
          <a:p>
            <a:pPr marL="0" indent="0">
              <a:buNone/>
            </a:pPr>
            <a:r>
              <a:rPr lang="en-US" dirty="0" smtClean="0"/>
              <a:t>655 </a:t>
            </a:r>
            <a:r>
              <a:rPr lang="en-US" dirty="0"/>
              <a:t>_7  </a:t>
            </a:r>
            <a:r>
              <a:rPr lang="en-US" dirty="0" smtClean="0"/>
              <a:t>Fiction. </a:t>
            </a:r>
            <a:r>
              <a:rPr lang="en-US" dirty="0"/>
              <a:t>$2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572375" y="2619375"/>
            <a:ext cx="3810000" cy="38100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220</a:t>
            </a:fld>
            <a:endParaRPr lang="en-US"/>
          </a:p>
        </p:txBody>
      </p:sp>
    </p:spTree>
    <p:extLst>
      <p:ext uri="{BB962C8B-B14F-4D97-AF65-F5344CB8AC3E}">
        <p14:creationId xmlns:p14="http://schemas.microsoft.com/office/powerpoint/2010/main" val="405053427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89089"/>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1208004"/>
            <a:ext cx="11071419" cy="5760720"/>
          </a:xfrm>
        </p:spPr>
        <p:txBody>
          <a:bodyPr>
            <a:normAutofit fontScale="92500" lnSpcReduction="20000"/>
          </a:bodyPr>
          <a:lstStyle/>
          <a:p>
            <a:pPr marL="0" indent="0">
              <a:buNone/>
            </a:pPr>
            <a:r>
              <a:rPr lang="en-US" altLang="ja-JP" dirty="0" smtClean="0"/>
              <a:t>100 1_  </a:t>
            </a:r>
            <a:r>
              <a:rPr lang="en-US" altLang="ja-JP" dirty="0" err="1"/>
              <a:t>Labrecque</a:t>
            </a:r>
            <a:r>
              <a:rPr lang="en-US" altLang="ja-JP" dirty="0"/>
              <a:t>, Ellen, </a:t>
            </a:r>
            <a:r>
              <a:rPr lang="en-US" altLang="ja-JP" dirty="0" smtClean="0"/>
              <a:t>$e </a:t>
            </a:r>
            <a:r>
              <a:rPr lang="en-US" altLang="ja-JP" dirty="0"/>
              <a:t>author.</a:t>
            </a:r>
          </a:p>
          <a:p>
            <a:pPr marL="0" indent="0">
              <a:buNone/>
            </a:pPr>
            <a:r>
              <a:rPr lang="en-US" altLang="ja-JP" dirty="0" smtClean="0"/>
              <a:t>245 14  The </a:t>
            </a:r>
            <a:r>
              <a:rPr lang="en-US" altLang="ja-JP" dirty="0"/>
              <a:t>science of a triple axel / </a:t>
            </a:r>
            <a:r>
              <a:rPr lang="en-US" altLang="ja-JP" dirty="0" smtClean="0"/>
              <a:t>$c </a:t>
            </a:r>
            <a:r>
              <a:rPr lang="en-US" altLang="ja-JP" dirty="0"/>
              <a:t>Ellen </a:t>
            </a:r>
            <a:r>
              <a:rPr lang="en-US" altLang="ja-JP" dirty="0" err="1"/>
              <a:t>Labrecque</a:t>
            </a:r>
            <a:r>
              <a:rPr lang="en-US" altLang="ja-JP" dirty="0"/>
              <a:t>.</a:t>
            </a:r>
          </a:p>
          <a:p>
            <a:pPr marL="0" indent="0">
              <a:buNone/>
            </a:pPr>
            <a:r>
              <a:rPr lang="en-US" altLang="ja-JP" dirty="0" smtClean="0">
                <a:solidFill>
                  <a:srgbClr val="0070C0"/>
                </a:solidFill>
              </a:rPr>
              <a:t>385 __  Preteens $2 </a:t>
            </a:r>
            <a:r>
              <a:rPr lang="en-US" altLang="ja-JP" dirty="0" err="1">
                <a:solidFill>
                  <a:srgbClr val="0070C0"/>
                </a:solidFill>
              </a:rPr>
              <a:t>lcdgt</a:t>
            </a:r>
            <a:endParaRPr lang="en-US" altLang="ja-JP" dirty="0">
              <a:solidFill>
                <a:srgbClr val="0070C0"/>
              </a:solidFill>
            </a:endParaRPr>
          </a:p>
          <a:p>
            <a:pPr marL="0" indent="0">
              <a:buNone/>
            </a:pPr>
            <a:r>
              <a:rPr lang="en-US" altLang="ja-JP" dirty="0">
                <a:solidFill>
                  <a:srgbClr val="0070C0"/>
                </a:solidFill>
              </a:rPr>
              <a:t>385 </a:t>
            </a:r>
            <a:r>
              <a:rPr lang="en-US" altLang="ja-JP" dirty="0" smtClean="0">
                <a:solidFill>
                  <a:srgbClr val="0070C0"/>
                </a:solidFill>
              </a:rPr>
              <a:t>__  Fourth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0" indent="0">
              <a:buNone/>
            </a:pPr>
            <a:r>
              <a:rPr lang="en-US" altLang="ja-JP" dirty="0" smtClean="0">
                <a:solidFill>
                  <a:srgbClr val="0070C0"/>
                </a:solidFill>
              </a:rPr>
              <a:t>385 __  Fifth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514350" indent="-514350">
              <a:buAutoNum type="arabicPlain" startAt="385"/>
            </a:pPr>
            <a:r>
              <a:rPr lang="en-US" altLang="ja-JP" dirty="0" smtClean="0">
                <a:solidFill>
                  <a:srgbClr val="0070C0"/>
                </a:solidFill>
              </a:rPr>
              <a:t> __  Sixth </a:t>
            </a:r>
            <a:r>
              <a:rPr lang="en-US" altLang="ja-JP" dirty="0">
                <a:solidFill>
                  <a:srgbClr val="0070C0"/>
                </a:solidFill>
              </a:rPr>
              <a:t>grade students </a:t>
            </a:r>
            <a:r>
              <a:rPr lang="en-US" altLang="ja-JP" dirty="0" smtClean="0">
                <a:solidFill>
                  <a:srgbClr val="0070C0"/>
                </a:solidFill>
              </a:rPr>
              <a:t>$2 </a:t>
            </a:r>
            <a:r>
              <a:rPr lang="en-US" altLang="ja-JP" dirty="0" err="1" smtClean="0">
                <a:solidFill>
                  <a:srgbClr val="0070C0"/>
                </a:solidFill>
              </a:rPr>
              <a:t>lcdgt</a:t>
            </a:r>
            <a:endParaRPr lang="en-US" altLang="ja-JP" dirty="0">
              <a:solidFill>
                <a:srgbClr val="0070C0"/>
              </a:solidFill>
            </a:endParaRPr>
          </a:p>
          <a:p>
            <a:pPr marL="0" indent="0">
              <a:buNone/>
            </a:pPr>
            <a:r>
              <a:rPr lang="en-US" altLang="ja-JP" dirty="0" smtClean="0">
                <a:solidFill>
                  <a:srgbClr val="FF0000"/>
                </a:solidFill>
              </a:rPr>
              <a:t>386 __  Pennsylvanians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rgbClr val="FF0000"/>
                </a:solidFill>
              </a:rPr>
              <a:t>386 __  Women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chemeClr val="tx1">
                    <a:lumMod val="95000"/>
                    <a:lumOff val="5000"/>
                  </a:schemeClr>
                </a:solidFill>
              </a:rPr>
              <a:t>521 1_  8-12</a:t>
            </a:r>
            <a:r>
              <a:rPr lang="en-US" altLang="ja-JP" dirty="0">
                <a:solidFill>
                  <a:schemeClr val="tx1">
                    <a:lumMod val="95000"/>
                    <a:lumOff val="5000"/>
                  </a:schemeClr>
                </a:solidFill>
              </a:rPr>
              <a:t>.</a:t>
            </a:r>
          </a:p>
          <a:p>
            <a:pPr marL="0" indent="0">
              <a:buNone/>
            </a:pPr>
            <a:r>
              <a:rPr lang="en-US" altLang="ja-JP" dirty="0" smtClean="0">
                <a:solidFill>
                  <a:schemeClr val="tx1">
                    <a:lumMod val="95000"/>
                    <a:lumOff val="5000"/>
                  </a:schemeClr>
                </a:solidFill>
              </a:rPr>
              <a:t>521 2_  4-6</a:t>
            </a:r>
            <a:r>
              <a:rPr lang="en-US" altLang="ja-JP" dirty="0">
                <a:solidFill>
                  <a:schemeClr val="tx1">
                    <a:lumMod val="95000"/>
                    <a:lumOff val="5000"/>
                  </a:schemeClr>
                </a:solidFill>
              </a:rPr>
              <a:t>.</a:t>
            </a:r>
            <a:endParaRPr lang="en-US" altLang="ja-JP" dirty="0" smtClean="0">
              <a:solidFill>
                <a:schemeClr val="tx1">
                  <a:lumMod val="95000"/>
                  <a:lumOff val="5000"/>
                </a:schemeClr>
              </a:solidFill>
            </a:endParaRPr>
          </a:p>
          <a:p>
            <a:pPr marL="0" indent="0">
              <a:buNone/>
            </a:pPr>
            <a:r>
              <a:rPr lang="en-US" altLang="ja-JP" dirty="0"/>
              <a:t>650 </a:t>
            </a:r>
            <a:r>
              <a:rPr lang="en-US" altLang="ja-JP" dirty="0" smtClean="0"/>
              <a:t>_0  Axel </a:t>
            </a:r>
            <a:r>
              <a:rPr lang="en-US" altLang="ja-JP" dirty="0"/>
              <a:t>jump </a:t>
            </a:r>
            <a:r>
              <a:rPr lang="en-US" altLang="ja-JP" dirty="0" smtClean="0"/>
              <a:t>$v </a:t>
            </a:r>
            <a:r>
              <a:rPr lang="en-US" altLang="ja-JP" dirty="0"/>
              <a:t>Juvenile literature.</a:t>
            </a:r>
          </a:p>
          <a:p>
            <a:pPr marL="0" indent="0">
              <a:buNone/>
            </a:pPr>
            <a:r>
              <a:rPr lang="en-US" altLang="ja-JP" dirty="0"/>
              <a:t>650 </a:t>
            </a:r>
            <a:r>
              <a:rPr lang="en-US" altLang="ja-JP" dirty="0" smtClean="0"/>
              <a:t>_0  Figure </a:t>
            </a:r>
            <a:r>
              <a:rPr lang="en-US" altLang="ja-JP" dirty="0"/>
              <a:t>skating </a:t>
            </a:r>
            <a:r>
              <a:rPr lang="en-US" altLang="ja-JP" dirty="0" smtClean="0"/>
              <a:t>$v </a:t>
            </a:r>
            <a:r>
              <a:rPr lang="en-US" altLang="ja-JP" dirty="0"/>
              <a:t>Juvenile literature.</a:t>
            </a:r>
          </a:p>
          <a:p>
            <a:pPr marL="0" indent="0">
              <a:buNone/>
            </a:pPr>
            <a:r>
              <a:rPr lang="en-US" altLang="ja-JP" dirty="0"/>
              <a:t>650 </a:t>
            </a:r>
            <a:r>
              <a:rPr lang="en-US" altLang="ja-JP" dirty="0" smtClean="0"/>
              <a:t>_0  Physics $v </a:t>
            </a:r>
            <a:r>
              <a:rPr lang="en-US" altLang="ja-JP" dirty="0"/>
              <a:t>Juvenile literature.</a:t>
            </a:r>
          </a:p>
          <a:p>
            <a:pPr marL="0" indent="0">
              <a:buNone/>
            </a:pPr>
            <a:r>
              <a:rPr lang="en-US" altLang="ja-JP" dirty="0"/>
              <a:t>650 </a:t>
            </a:r>
            <a:r>
              <a:rPr lang="en-US" altLang="ja-JP" dirty="0" smtClean="0"/>
              <a:t>_0  Sports </a:t>
            </a:r>
            <a:r>
              <a:rPr lang="en-US" altLang="ja-JP" dirty="0"/>
              <a:t>sciences </a:t>
            </a:r>
            <a:r>
              <a:rPr lang="en-US" altLang="ja-JP" dirty="0" smtClean="0"/>
              <a:t>$v </a:t>
            </a:r>
            <a:r>
              <a:rPr lang="en-US" altLang="ja-JP" dirty="0"/>
              <a:t>Juvenile literature.</a:t>
            </a:r>
            <a:endParaRPr lang="en-US" altLang="ja-JP"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159" y="2250327"/>
            <a:ext cx="3017520" cy="397764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221</a:t>
            </a:fld>
            <a:endParaRPr lang="en-US"/>
          </a:p>
        </p:txBody>
      </p:sp>
    </p:spTree>
    <p:extLst>
      <p:ext uri="{BB962C8B-B14F-4D97-AF65-F5344CB8AC3E}">
        <p14:creationId xmlns:p14="http://schemas.microsoft.com/office/powerpoint/2010/main" val="386080853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251"/>
          </a:xfrm>
        </p:spPr>
        <p:txBody>
          <a:bodyPr>
            <a:normAutofit fontScale="90000"/>
          </a:bodyPr>
          <a:lstStyle/>
          <a:p>
            <a:r>
              <a:rPr lang="en-US" dirty="0" smtClean="0"/>
              <a:t>Examples – Audience and Creator</a:t>
            </a:r>
            <a:endParaRPr lang="en-US" dirty="0"/>
          </a:p>
        </p:txBody>
      </p:sp>
      <p:sp>
        <p:nvSpPr>
          <p:cNvPr id="3" name="Content Placeholder 2"/>
          <p:cNvSpPr>
            <a:spLocks noGrp="1"/>
          </p:cNvSpPr>
          <p:nvPr>
            <p:ph idx="1"/>
          </p:nvPr>
        </p:nvSpPr>
        <p:spPr>
          <a:xfrm>
            <a:off x="838200" y="1320857"/>
            <a:ext cx="10515600" cy="5302967"/>
          </a:xfrm>
        </p:spPr>
        <p:txBody>
          <a:bodyPr>
            <a:normAutofit lnSpcReduction="10000"/>
          </a:bodyPr>
          <a:lstStyle/>
          <a:p>
            <a:pPr marL="0" indent="0">
              <a:buNone/>
            </a:pPr>
            <a:r>
              <a:rPr lang="en-US" altLang="ko-KR" dirty="0" smtClean="0"/>
              <a:t>130 0_  Young </a:t>
            </a:r>
            <a:r>
              <a:rPr lang="en-US" altLang="ko-KR" dirty="0"/>
              <a:t>American (New York, N.Y.)</a:t>
            </a:r>
          </a:p>
          <a:p>
            <a:pPr marL="0" indent="0">
              <a:buNone/>
            </a:pPr>
            <a:r>
              <a:rPr lang="en-US" altLang="ko-KR" dirty="0" smtClean="0"/>
              <a:t>245 14  The </a:t>
            </a:r>
            <a:r>
              <a:rPr lang="en-US" altLang="ko-KR" dirty="0"/>
              <a:t>young American.</a:t>
            </a:r>
          </a:p>
          <a:p>
            <a:pPr marL="514350" indent="-514350">
              <a:buAutoNum type="arabicPlain" startAt="260"/>
            </a:pPr>
            <a:r>
              <a:rPr lang="en-US" altLang="ko-KR" dirty="0" smtClean="0"/>
              <a:t> __  New </a:t>
            </a:r>
            <a:r>
              <a:rPr lang="en-US" altLang="ko-KR" dirty="0"/>
              <a:t>York : </a:t>
            </a:r>
            <a:r>
              <a:rPr lang="en-US" altLang="ko-KR" dirty="0" smtClean="0"/>
              <a:t>$b </a:t>
            </a:r>
            <a:r>
              <a:rPr lang="en-US" altLang="ko-KR" dirty="0"/>
              <a:t>Frank Leslie, </a:t>
            </a:r>
            <a:r>
              <a:rPr lang="en-US" altLang="ko-KR" dirty="0" smtClean="0"/>
              <a:t>$c </a:t>
            </a:r>
            <a:r>
              <a:rPr lang="en-US" altLang="ko-KR" dirty="0"/>
              <a:t>1874-1876</a:t>
            </a:r>
            <a:r>
              <a:rPr lang="en-US" altLang="ko-KR" dirty="0" smtClean="0"/>
              <a:t>.</a:t>
            </a:r>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514350" indent="-514350">
              <a:buAutoNum type="arabicPlain" startAt="386"/>
            </a:pPr>
            <a:r>
              <a:rPr lang="en-US" dirty="0" smtClean="0">
                <a:solidFill>
                  <a:srgbClr val="FF0000"/>
                </a:solidFill>
              </a:rPr>
              <a:t> __  Americans $2 </a:t>
            </a:r>
            <a:r>
              <a:rPr lang="en-US" dirty="0" err="1" smtClean="0">
                <a:solidFill>
                  <a:srgbClr val="FF0000"/>
                </a:solidFill>
              </a:rPr>
              <a:t>lcdgt</a:t>
            </a:r>
            <a:endParaRPr lang="en-US" dirty="0" smtClean="0">
              <a:solidFill>
                <a:srgbClr val="FF0000"/>
              </a:solidFill>
            </a:endParaRPr>
          </a:p>
          <a:p>
            <a:pPr marL="0" indent="0">
              <a:buNone/>
            </a:pPr>
            <a:r>
              <a:rPr lang="en-US" dirty="0"/>
              <a:t>650 </a:t>
            </a:r>
            <a:r>
              <a:rPr lang="en-US" dirty="0" smtClean="0"/>
              <a:t>_0  Adventure </a:t>
            </a:r>
            <a:r>
              <a:rPr lang="en-US" dirty="0"/>
              <a:t>stories, American </a:t>
            </a:r>
            <a:r>
              <a:rPr lang="en-US" dirty="0" smtClean="0"/>
              <a:t>$v </a:t>
            </a:r>
            <a:r>
              <a:rPr lang="en-US" dirty="0"/>
              <a:t>Periodicals.</a:t>
            </a:r>
          </a:p>
          <a:p>
            <a:pPr marL="0" indent="0">
              <a:buNone/>
            </a:pPr>
            <a:r>
              <a:rPr lang="en-US" dirty="0"/>
              <a:t>650 </a:t>
            </a:r>
            <a:r>
              <a:rPr lang="en-US" dirty="0" smtClean="0"/>
              <a:t>_0  American </a:t>
            </a:r>
            <a:r>
              <a:rPr lang="en-US" dirty="0"/>
              <a:t>fiction </a:t>
            </a:r>
            <a:r>
              <a:rPr lang="en-US" dirty="0" smtClean="0"/>
              <a:t>$y </a:t>
            </a:r>
            <a:r>
              <a:rPr lang="en-US" dirty="0"/>
              <a:t>19th century </a:t>
            </a:r>
            <a:r>
              <a:rPr lang="en-US" dirty="0" smtClean="0"/>
              <a:t>$v </a:t>
            </a:r>
            <a:r>
              <a:rPr lang="en-US" dirty="0"/>
              <a:t>Periodicals.</a:t>
            </a:r>
          </a:p>
          <a:p>
            <a:pPr marL="0" indent="0">
              <a:buNone/>
            </a:pPr>
            <a:r>
              <a:rPr lang="en-US" dirty="0"/>
              <a:t>650 </a:t>
            </a:r>
            <a:r>
              <a:rPr lang="en-US" dirty="0" smtClean="0"/>
              <a:t>_0  Young </a:t>
            </a:r>
            <a:r>
              <a:rPr lang="en-US" dirty="0"/>
              <a:t>adult fiction, American </a:t>
            </a:r>
            <a:r>
              <a:rPr lang="en-US" dirty="0" smtClean="0"/>
              <a:t>$v </a:t>
            </a:r>
            <a:r>
              <a:rPr lang="en-US" dirty="0"/>
              <a:t>Periodicals</a:t>
            </a:r>
            <a:r>
              <a:rPr lang="en-US" dirty="0" smtClean="0"/>
              <a:t>.</a:t>
            </a:r>
          </a:p>
          <a:p>
            <a:pPr marL="0" indent="0">
              <a:buNone/>
            </a:pPr>
            <a:r>
              <a:rPr lang="en-US" dirty="0"/>
              <a:t>655 </a:t>
            </a:r>
            <a:r>
              <a:rPr lang="en-US" dirty="0" smtClean="0"/>
              <a:t>_7  Action </a:t>
            </a:r>
            <a:r>
              <a:rPr lang="en-US" dirty="0"/>
              <a:t>and adventure fiction. </a:t>
            </a:r>
            <a:r>
              <a:rPr lang="en-US" dirty="0" smtClean="0"/>
              <a:t>$2 </a:t>
            </a:r>
            <a:r>
              <a:rPr lang="en-US" dirty="0" err="1"/>
              <a:t>lcgft</a:t>
            </a:r>
            <a:endParaRPr lang="en-US" dirty="0"/>
          </a:p>
          <a:p>
            <a:pPr marL="0" indent="0">
              <a:buNone/>
            </a:pPr>
            <a:r>
              <a:rPr lang="en-US" dirty="0"/>
              <a:t>655 </a:t>
            </a:r>
            <a:r>
              <a:rPr lang="en-US" dirty="0" smtClean="0"/>
              <a:t>_7  Short </a:t>
            </a:r>
            <a:r>
              <a:rPr lang="en-US" dirty="0"/>
              <a:t>stories. </a:t>
            </a:r>
            <a:r>
              <a:rPr lang="en-US" dirty="0" smtClean="0"/>
              <a:t>$2 </a:t>
            </a:r>
            <a:r>
              <a:rPr lang="en-US" dirty="0" err="1"/>
              <a:t>lcgft</a:t>
            </a:r>
            <a:endParaRPr lang="en-US" dirty="0"/>
          </a:p>
          <a:p>
            <a:pPr marL="0" indent="0">
              <a:buNone/>
            </a:pPr>
            <a:r>
              <a:rPr lang="en-US" dirty="0"/>
              <a:t>655 </a:t>
            </a:r>
            <a:r>
              <a:rPr lang="en-US" dirty="0" smtClean="0"/>
              <a:t>_7  Periodicals</a:t>
            </a:r>
            <a:r>
              <a:rPr lang="en-US" dirty="0"/>
              <a:t>. </a:t>
            </a:r>
            <a:r>
              <a:rPr lang="en-US" dirty="0" smtClean="0"/>
              <a:t>$2 </a:t>
            </a:r>
            <a:r>
              <a:rPr lang="en-US" dirty="0" err="1"/>
              <a:t>lcgft</a:t>
            </a: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222</a:t>
            </a:fld>
            <a:endParaRPr lang="en-US"/>
          </a:p>
        </p:txBody>
      </p:sp>
    </p:spTree>
    <p:extLst>
      <p:ext uri="{BB962C8B-B14F-4D97-AF65-F5344CB8AC3E}">
        <p14:creationId xmlns:p14="http://schemas.microsoft.com/office/powerpoint/2010/main" val="205661542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451339"/>
            <a:ext cx="9601200" cy="565698"/>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37139" y="1378244"/>
            <a:ext cx="10738910" cy="5181176"/>
          </a:xfrm>
        </p:spPr>
        <p:txBody>
          <a:bodyPr>
            <a:normAutofit lnSpcReduction="10000"/>
          </a:bodyPr>
          <a:lstStyle/>
          <a:p>
            <a:pPr marL="0" indent="0">
              <a:buNone/>
            </a:pPr>
            <a:r>
              <a:rPr lang="en-US" dirty="0" smtClean="0"/>
              <a:t>100 1_  Collins</a:t>
            </a:r>
            <a:r>
              <a:rPr lang="en-US" dirty="0"/>
              <a:t>, Suzanne. </a:t>
            </a:r>
            <a:r>
              <a:rPr lang="en-US" dirty="0" smtClean="0"/>
              <a:t>$t </a:t>
            </a:r>
            <a:r>
              <a:rPr lang="en-US" dirty="0"/>
              <a:t>Hunger Games (Novel)</a:t>
            </a:r>
          </a:p>
          <a:p>
            <a:pPr marL="0" indent="0">
              <a:buNone/>
            </a:pPr>
            <a:r>
              <a:rPr lang="en-US" dirty="0"/>
              <a:t>370 </a:t>
            </a:r>
            <a:r>
              <a:rPr lang="en-US" dirty="0" smtClean="0"/>
              <a:t>__  $g </a:t>
            </a:r>
            <a:r>
              <a:rPr lang="en-US" dirty="0"/>
              <a:t>United States </a:t>
            </a:r>
            <a:r>
              <a:rPr lang="en-US" dirty="0" smtClean="0"/>
              <a:t>$2 </a:t>
            </a:r>
            <a:r>
              <a:rPr lang="en-US" dirty="0" err="1"/>
              <a:t>naf</a:t>
            </a:r>
            <a:endParaRPr lang="en-US" dirty="0"/>
          </a:p>
          <a:p>
            <a:pPr marL="0" indent="0">
              <a:buNone/>
            </a:pPr>
            <a:r>
              <a:rPr lang="en-US" dirty="0"/>
              <a:t>380 </a:t>
            </a:r>
            <a:r>
              <a:rPr lang="en-US" dirty="0" smtClean="0"/>
              <a:t>__  Novels $a </a:t>
            </a:r>
            <a:r>
              <a:rPr lang="en-US" dirty="0"/>
              <a:t>Dystopian fiction </a:t>
            </a:r>
            <a:r>
              <a:rPr lang="en-US" dirty="0" smtClean="0"/>
              <a:t>$a </a:t>
            </a:r>
            <a:r>
              <a:rPr lang="en-US" dirty="0"/>
              <a:t>Apocalyptic fiction </a:t>
            </a:r>
            <a:r>
              <a:rPr lang="en-US" dirty="0" smtClean="0"/>
              <a:t>$a Science</a:t>
            </a:r>
          </a:p>
          <a:p>
            <a:pPr marL="0" indent="0">
              <a:buNone/>
            </a:pPr>
            <a:r>
              <a:rPr lang="en-US" dirty="0"/>
              <a:t>	</a:t>
            </a:r>
            <a:r>
              <a:rPr lang="en-US" dirty="0" smtClean="0"/>
              <a:t>   fiction $a </a:t>
            </a:r>
            <a:r>
              <a:rPr lang="en-US" dirty="0"/>
              <a:t>Action and adventure fiction </a:t>
            </a:r>
            <a:r>
              <a:rPr lang="en-US" dirty="0" smtClean="0"/>
              <a:t>$2 </a:t>
            </a:r>
            <a:r>
              <a:rPr lang="en-US" dirty="0" err="1"/>
              <a:t>lcgft</a:t>
            </a:r>
            <a:endParaRPr lang="en-US" dirty="0"/>
          </a:p>
          <a:p>
            <a:pPr marL="0" indent="0">
              <a:buNone/>
            </a:pPr>
            <a:r>
              <a:rPr lang="en-US" dirty="0"/>
              <a:t>380 </a:t>
            </a:r>
            <a:r>
              <a:rPr lang="en-US" dirty="0" smtClean="0"/>
              <a:t>__  Young </a:t>
            </a:r>
            <a:r>
              <a:rPr lang="en-US" dirty="0"/>
              <a:t>adult fiction </a:t>
            </a:r>
            <a:r>
              <a:rPr lang="en-US" dirty="0" smtClean="0"/>
              <a:t>$2 </a:t>
            </a:r>
            <a:r>
              <a:rPr lang="en-US" dirty="0" err="1"/>
              <a:t>lcsh</a:t>
            </a:r>
            <a:endParaRPr lang="en-US" dirty="0"/>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0" indent="0">
              <a:buNone/>
            </a:pPr>
            <a:r>
              <a:rPr lang="en-US" dirty="0">
                <a:solidFill>
                  <a:srgbClr val="FF0000"/>
                </a:solidFill>
              </a:rPr>
              <a:t>386 </a:t>
            </a:r>
            <a:r>
              <a:rPr lang="en-US" dirty="0" smtClean="0">
                <a:solidFill>
                  <a:srgbClr val="FF0000"/>
                </a:solidFill>
              </a:rPr>
              <a:t>__  Americans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Women $2 </a:t>
            </a:r>
            <a:r>
              <a:rPr lang="en-US" dirty="0" err="1">
                <a:solidFill>
                  <a:srgbClr val="FF0000"/>
                </a:solidFill>
              </a:rPr>
              <a:t>lcdgt</a:t>
            </a:r>
            <a:endParaRPr lang="en-US" dirty="0">
              <a:solidFill>
                <a:srgbClr val="FF0000"/>
              </a:solidFill>
            </a:endParaRPr>
          </a:p>
          <a:p>
            <a:pPr marL="0" indent="0">
              <a:buNone/>
            </a:pPr>
            <a:r>
              <a:rPr lang="en-US" dirty="0"/>
              <a:t>530 </a:t>
            </a:r>
            <a:r>
              <a:rPr lang="en-US" dirty="0" smtClean="0"/>
              <a:t>_0  $</a:t>
            </a:r>
            <a:r>
              <a:rPr lang="en-US" dirty="0" err="1" smtClean="0"/>
              <a:t>i</a:t>
            </a:r>
            <a:r>
              <a:rPr lang="en-US" dirty="0" smtClean="0"/>
              <a:t> </a:t>
            </a:r>
            <a:r>
              <a:rPr lang="en-US" dirty="0"/>
              <a:t>Adapted as motion picture (work): </a:t>
            </a:r>
            <a:r>
              <a:rPr lang="en-US" dirty="0" smtClean="0"/>
              <a:t>$a </a:t>
            </a:r>
            <a:r>
              <a:rPr lang="en-US" dirty="0"/>
              <a:t>Hunger Games (</a:t>
            </a:r>
            <a:r>
              <a:rPr lang="en-US" dirty="0" smtClean="0"/>
              <a:t>Motion</a:t>
            </a:r>
          </a:p>
          <a:p>
            <a:pPr marL="0" indent="0">
              <a:buNone/>
            </a:pPr>
            <a:r>
              <a:rPr lang="en-US" dirty="0"/>
              <a:t>	</a:t>
            </a:r>
            <a:r>
              <a:rPr lang="en-US" dirty="0" smtClean="0"/>
              <a:t>  </a:t>
            </a:r>
            <a:r>
              <a:rPr lang="en-US" dirty="0"/>
              <a:t>picture) </a:t>
            </a:r>
            <a:r>
              <a:rPr lang="en-US" dirty="0" smtClean="0"/>
              <a:t>$w </a:t>
            </a:r>
            <a:r>
              <a:rPr lang="en-US" dirty="0"/>
              <a:t>r</a:t>
            </a:r>
          </a:p>
          <a:p>
            <a:pPr marL="0" indent="0">
              <a:buNone/>
            </a:pPr>
            <a:r>
              <a:rPr lang="en-US" dirty="0" smtClean="0"/>
              <a:t>500 1_  $</a:t>
            </a:r>
            <a:r>
              <a:rPr lang="en-US" dirty="0" err="1" smtClean="0"/>
              <a:t>i</a:t>
            </a:r>
            <a:r>
              <a:rPr lang="en-US" dirty="0" smtClean="0"/>
              <a:t> </a:t>
            </a:r>
            <a:r>
              <a:rPr lang="en-US" dirty="0"/>
              <a:t>Sequel: </a:t>
            </a:r>
            <a:r>
              <a:rPr lang="en-US" dirty="0" smtClean="0"/>
              <a:t>$a </a:t>
            </a:r>
            <a:r>
              <a:rPr lang="en-US" dirty="0"/>
              <a:t>Collins, Suzanne. </a:t>
            </a:r>
            <a:r>
              <a:rPr lang="en-US" dirty="0" smtClean="0"/>
              <a:t>$t </a:t>
            </a:r>
            <a:r>
              <a:rPr lang="en-US" dirty="0"/>
              <a:t>Catching fire </a:t>
            </a:r>
            <a:r>
              <a:rPr lang="en-US" dirty="0" smtClean="0"/>
              <a:t>$w </a:t>
            </a:r>
            <a:r>
              <a:rPr lang="en-US" dirty="0"/>
              <a:t>r</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223</a:t>
            </a:fld>
            <a:endParaRPr lang="en-US"/>
          </a:p>
        </p:txBody>
      </p:sp>
    </p:spTree>
    <p:extLst>
      <p:ext uri="{BB962C8B-B14F-4D97-AF65-F5344CB8AC3E}">
        <p14:creationId xmlns:p14="http://schemas.microsoft.com/office/powerpoint/2010/main" val="64840399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451339"/>
            <a:ext cx="9601200" cy="565698"/>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37139" y="1378244"/>
            <a:ext cx="9786801" cy="5181176"/>
          </a:xfrm>
        </p:spPr>
        <p:txBody>
          <a:bodyPr>
            <a:normAutofit/>
          </a:bodyPr>
          <a:lstStyle/>
          <a:p>
            <a:pPr marL="0" indent="0">
              <a:buNone/>
            </a:pPr>
            <a:r>
              <a:rPr lang="en-US" dirty="0" smtClean="0"/>
              <a:t>100 1_  Mao</a:t>
            </a:r>
            <a:r>
              <a:rPr lang="en-US" dirty="0"/>
              <a:t>, Zedong, </a:t>
            </a:r>
            <a:r>
              <a:rPr lang="en-US" dirty="0" smtClean="0"/>
              <a:t>$d </a:t>
            </a:r>
            <a:r>
              <a:rPr lang="en-US" dirty="0"/>
              <a:t>1893-1976. </a:t>
            </a:r>
            <a:r>
              <a:rPr lang="en-US" dirty="0" smtClean="0"/>
              <a:t>$t </a:t>
            </a:r>
            <a:r>
              <a:rPr lang="en-US" dirty="0"/>
              <a:t>Mao </a:t>
            </a:r>
            <a:r>
              <a:rPr lang="en-US" dirty="0" err="1"/>
              <a:t>zhu</a:t>
            </a:r>
            <a:r>
              <a:rPr lang="en-US" dirty="0"/>
              <a:t> xi </a:t>
            </a:r>
            <a:r>
              <a:rPr lang="en-US" dirty="0" err="1"/>
              <a:t>yu</a:t>
            </a:r>
            <a:r>
              <a:rPr lang="en-US" dirty="0"/>
              <a:t> </a:t>
            </a:r>
            <a:r>
              <a:rPr lang="en-US" dirty="0" err="1"/>
              <a:t>lu</a:t>
            </a:r>
            <a:endParaRPr lang="en-US" dirty="0" smtClean="0"/>
          </a:p>
          <a:p>
            <a:pPr marL="0" indent="0">
              <a:buNone/>
            </a:pPr>
            <a:r>
              <a:rPr lang="en-US" dirty="0" smtClean="0"/>
              <a:t>380 __  Quotations $2 </a:t>
            </a:r>
            <a:r>
              <a:rPr lang="en-US" dirty="0" err="1" smtClean="0"/>
              <a:t>lcgft</a:t>
            </a:r>
            <a:endParaRPr lang="en-US" dirty="0" smtClean="0"/>
          </a:p>
          <a:p>
            <a:pPr marL="0" indent="0">
              <a:buNone/>
            </a:pPr>
            <a:r>
              <a:rPr lang="en-US" dirty="0" smtClean="0">
                <a:solidFill>
                  <a:srgbClr val="FF0000"/>
                </a:solidFill>
              </a:rPr>
              <a:t>386 __  Chinese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Communists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Statesmen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Rulers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Revolutionaries $2 </a:t>
            </a:r>
            <a:r>
              <a:rPr lang="en-US" dirty="0" err="1">
                <a:solidFill>
                  <a:srgbClr val="FF0000"/>
                </a:solidFill>
              </a:rPr>
              <a:t>lcsh</a:t>
            </a:r>
            <a:endParaRPr lang="en-US" dirty="0">
              <a:solidFill>
                <a:srgbClr val="FF0000"/>
              </a:solidFill>
            </a:endParaRPr>
          </a:p>
          <a:p>
            <a:pPr marL="0" indent="0">
              <a:buNone/>
            </a:pPr>
            <a:r>
              <a:rPr lang="en-US" dirty="0" smtClean="0">
                <a:solidFill>
                  <a:srgbClr val="FF0000"/>
                </a:solidFill>
              </a:rPr>
              <a:t>386 __  </a:t>
            </a:r>
            <a:r>
              <a:rPr lang="en-US" dirty="0" err="1" smtClean="0">
                <a:solidFill>
                  <a:srgbClr val="FF0000"/>
                </a:solidFill>
              </a:rPr>
              <a:t>Zhongguo</a:t>
            </a:r>
            <a:r>
              <a:rPr lang="en-US" dirty="0" smtClean="0">
                <a:solidFill>
                  <a:srgbClr val="FF0000"/>
                </a:solidFill>
              </a:rPr>
              <a:t> </a:t>
            </a:r>
            <a:r>
              <a:rPr lang="en-US" dirty="0">
                <a:solidFill>
                  <a:srgbClr val="FF0000"/>
                </a:solidFill>
              </a:rPr>
              <a:t>gong </a:t>
            </a:r>
            <a:r>
              <a:rPr lang="en-US" dirty="0" err="1">
                <a:solidFill>
                  <a:srgbClr val="FF0000"/>
                </a:solidFill>
              </a:rPr>
              <a:t>chan</a:t>
            </a:r>
            <a:r>
              <a:rPr lang="en-US" dirty="0">
                <a:solidFill>
                  <a:srgbClr val="FF0000"/>
                </a:solidFill>
              </a:rPr>
              <a:t> dang </a:t>
            </a:r>
            <a:r>
              <a:rPr lang="en-US" dirty="0" smtClean="0">
                <a:solidFill>
                  <a:srgbClr val="FF0000"/>
                </a:solidFill>
              </a:rPr>
              <a:t>members (China) $2 </a:t>
            </a:r>
            <a:r>
              <a:rPr lang="en-US" dirty="0" err="1" smtClean="0">
                <a:solidFill>
                  <a:srgbClr val="FF0000"/>
                </a:solidFill>
              </a:rPr>
              <a:t>lcdgt</a:t>
            </a:r>
            <a:endParaRPr lang="en-US" dirty="0" smtClean="0">
              <a:solidFill>
                <a:srgbClr val="FF0000"/>
              </a:solidFill>
            </a:endParaRPr>
          </a:p>
          <a:p>
            <a:pPr marL="0" indent="0">
              <a:buNone/>
            </a:pPr>
            <a:r>
              <a:rPr lang="en-US" dirty="0" smtClean="0"/>
              <a:t>400 1_  Mao</a:t>
            </a:r>
            <a:r>
              <a:rPr lang="en-US" dirty="0"/>
              <a:t>, Zedong, </a:t>
            </a:r>
            <a:r>
              <a:rPr lang="en-US" dirty="0" smtClean="0"/>
              <a:t>$d </a:t>
            </a:r>
            <a:r>
              <a:rPr lang="en-US" dirty="0"/>
              <a:t>1893-1976. </a:t>
            </a:r>
            <a:r>
              <a:rPr lang="en-US" dirty="0" smtClean="0"/>
              <a:t>$t </a:t>
            </a:r>
            <a:r>
              <a:rPr lang="ja-JP" altLang="en-US" dirty="0"/>
              <a:t>毛主席语录</a:t>
            </a:r>
          </a:p>
          <a:p>
            <a:pPr marL="0" indent="0">
              <a:buNone/>
            </a:pPr>
            <a:r>
              <a:rPr lang="en-US" altLang="ja-JP" dirty="0" smtClean="0"/>
              <a:t>400 1_  </a:t>
            </a:r>
            <a:r>
              <a:rPr lang="en-US" dirty="0" smtClean="0"/>
              <a:t>Mao</a:t>
            </a:r>
            <a:r>
              <a:rPr lang="en-US" dirty="0"/>
              <a:t>, Zedong, </a:t>
            </a:r>
            <a:r>
              <a:rPr lang="en-US" dirty="0" smtClean="0"/>
              <a:t>$d </a:t>
            </a:r>
            <a:r>
              <a:rPr lang="en-US" dirty="0"/>
              <a:t>1893-1976. </a:t>
            </a:r>
            <a:r>
              <a:rPr lang="en-US" dirty="0" smtClean="0"/>
              <a:t>$t </a:t>
            </a:r>
            <a:r>
              <a:rPr lang="ja-JP" altLang="en-US" dirty="0"/>
              <a:t>毛主席語錄</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224</a:t>
            </a:fld>
            <a:endParaRPr lang="en-US"/>
          </a:p>
        </p:txBody>
      </p:sp>
    </p:spTree>
    <p:extLst>
      <p:ext uri="{BB962C8B-B14F-4D97-AF65-F5344CB8AC3E}">
        <p14:creationId xmlns:p14="http://schemas.microsoft.com/office/powerpoint/2010/main" val="284398381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451339"/>
            <a:ext cx="9601200" cy="565698"/>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92319" y="1676824"/>
            <a:ext cx="10739486" cy="5181176"/>
          </a:xfrm>
        </p:spPr>
        <p:txBody>
          <a:bodyPr>
            <a:normAutofit/>
          </a:bodyPr>
          <a:lstStyle/>
          <a:p>
            <a:pPr marL="0" indent="0">
              <a:buNone/>
            </a:pPr>
            <a:r>
              <a:rPr lang="en-US" dirty="0" smtClean="0"/>
              <a:t>100 1_  Benjamin</a:t>
            </a:r>
            <a:r>
              <a:rPr lang="en-US" dirty="0"/>
              <a:t>, Martin, </a:t>
            </a:r>
            <a:r>
              <a:rPr lang="en-US" dirty="0" smtClean="0"/>
              <a:t>$d </a:t>
            </a:r>
            <a:r>
              <a:rPr lang="en-US" dirty="0"/>
              <a:t>1968- </a:t>
            </a:r>
            <a:r>
              <a:rPr lang="en-US" dirty="0" smtClean="0"/>
              <a:t>$t </a:t>
            </a:r>
            <a:r>
              <a:rPr lang="en-US" dirty="0"/>
              <a:t>Swahili </a:t>
            </a:r>
            <a:r>
              <a:rPr lang="en-US" dirty="0" smtClean="0"/>
              <a:t>phrasebook </a:t>
            </a:r>
          </a:p>
          <a:p>
            <a:pPr marL="0" indent="0">
              <a:buNone/>
            </a:pPr>
            <a:r>
              <a:rPr lang="en-US" dirty="0" smtClean="0"/>
              <a:t>380 __  Phrase books $a </a:t>
            </a:r>
            <a:r>
              <a:rPr lang="en-US" dirty="0"/>
              <a:t>Dictionaries $</a:t>
            </a:r>
            <a:r>
              <a:rPr lang="en-US" dirty="0" smtClean="0"/>
              <a:t>2 </a:t>
            </a:r>
            <a:r>
              <a:rPr lang="en-US" dirty="0" err="1" smtClean="0"/>
              <a:t>lcgft</a:t>
            </a:r>
            <a:endParaRPr lang="en-US" dirty="0" smtClean="0"/>
          </a:p>
          <a:p>
            <a:pPr marL="0" indent="0">
              <a:buNone/>
            </a:pPr>
            <a:r>
              <a:rPr lang="en-US" dirty="0" smtClean="0">
                <a:solidFill>
                  <a:srgbClr val="FF0000"/>
                </a:solidFill>
              </a:rPr>
              <a:t>385 __  English speakers $2 </a:t>
            </a:r>
            <a:r>
              <a:rPr lang="en-US" dirty="0" err="1" smtClean="0">
                <a:solidFill>
                  <a:srgbClr val="FF0000"/>
                </a:solidFill>
              </a:rPr>
              <a:t>lcdgt</a:t>
            </a:r>
            <a:endParaRPr lang="en-US" dirty="0" smtClean="0">
              <a:solidFill>
                <a:srgbClr val="FF0000"/>
              </a:solidFill>
            </a:endParaRPr>
          </a:p>
          <a:p>
            <a:pPr marL="0" indent="0">
              <a:buNone/>
            </a:pPr>
            <a:r>
              <a:rPr lang="en-US" dirty="0" smtClean="0"/>
              <a:t>400 1_  Benjamin</a:t>
            </a:r>
            <a:r>
              <a:rPr lang="en-US" dirty="0"/>
              <a:t>, Martin, </a:t>
            </a:r>
            <a:r>
              <a:rPr lang="en-US" dirty="0" smtClean="0"/>
              <a:t>$d </a:t>
            </a:r>
            <a:r>
              <a:rPr lang="en-US" dirty="0"/>
              <a:t>1968- </a:t>
            </a:r>
            <a:r>
              <a:rPr lang="en-US" dirty="0" smtClean="0"/>
              <a:t>$t </a:t>
            </a:r>
            <a:r>
              <a:rPr lang="en-US" dirty="0"/>
              <a:t>Swahili phrasebook &amp; dictionary</a:t>
            </a:r>
            <a:endParaRPr lang="en-US" dirty="0" smtClean="0"/>
          </a:p>
          <a:p>
            <a:pPr marL="0" indent="0">
              <a:buNone/>
            </a:pPr>
            <a:r>
              <a:rPr lang="en-US" dirty="0" smtClean="0"/>
              <a:t>400 </a:t>
            </a:r>
            <a:r>
              <a:rPr lang="en-US" dirty="0"/>
              <a:t>1_ </a:t>
            </a:r>
            <a:r>
              <a:rPr lang="en-US" dirty="0" smtClean="0"/>
              <a:t> Benjamin</a:t>
            </a:r>
            <a:r>
              <a:rPr lang="en-US" dirty="0"/>
              <a:t>, Martin, </a:t>
            </a:r>
            <a:r>
              <a:rPr lang="en-US" dirty="0" smtClean="0"/>
              <a:t>$d </a:t>
            </a:r>
            <a:r>
              <a:rPr lang="en-US" dirty="0"/>
              <a:t>1968- </a:t>
            </a:r>
            <a:r>
              <a:rPr lang="en-US" dirty="0" smtClean="0"/>
              <a:t>$t </a:t>
            </a:r>
            <a:r>
              <a:rPr lang="en-US" dirty="0"/>
              <a:t>Swahili phrasebook and </a:t>
            </a:r>
            <a:r>
              <a:rPr lang="en-US" dirty="0" smtClean="0"/>
              <a:t>dictionary</a:t>
            </a:r>
          </a:p>
          <a:p>
            <a:pPr marL="0" indent="0">
              <a:buNone/>
            </a:pPr>
            <a:r>
              <a:rPr lang="en-US" dirty="0"/>
              <a:t>500 1_ </a:t>
            </a:r>
            <a:r>
              <a:rPr lang="en-US" dirty="0" smtClean="0"/>
              <a:t> $</a:t>
            </a:r>
            <a:r>
              <a:rPr lang="en-US" dirty="0" err="1" smtClean="0"/>
              <a:t>i</a:t>
            </a:r>
            <a:r>
              <a:rPr lang="en-US" dirty="0" smtClean="0"/>
              <a:t> </a:t>
            </a:r>
            <a:r>
              <a:rPr lang="en-US" dirty="0"/>
              <a:t>Author: </a:t>
            </a:r>
            <a:r>
              <a:rPr lang="en-US" dirty="0" smtClean="0"/>
              <a:t>$a </a:t>
            </a:r>
            <a:r>
              <a:rPr lang="en-US" dirty="0"/>
              <a:t>Benjamin, Martin, </a:t>
            </a:r>
            <a:r>
              <a:rPr lang="en-US" dirty="0" smtClean="0"/>
              <a:t>$d </a:t>
            </a:r>
            <a:r>
              <a:rPr lang="en-US" dirty="0"/>
              <a:t>1968- </a:t>
            </a:r>
            <a:r>
              <a:rPr lang="en-US" dirty="0" smtClean="0"/>
              <a:t>$w </a:t>
            </a:r>
            <a:r>
              <a:rPr lang="en-US" dirty="0"/>
              <a:t>r</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225</a:t>
            </a:fld>
            <a:endParaRPr lang="en-US"/>
          </a:p>
        </p:txBody>
      </p:sp>
    </p:spTree>
    <p:extLst>
      <p:ext uri="{BB962C8B-B14F-4D97-AF65-F5344CB8AC3E}">
        <p14:creationId xmlns:p14="http://schemas.microsoft.com/office/powerpoint/2010/main" val="232782026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507" y="293914"/>
            <a:ext cx="9557658" cy="797768"/>
          </a:xfrm>
        </p:spPr>
        <p:txBody>
          <a:bodyPr>
            <a:normAutofit/>
          </a:bodyPr>
          <a:lstStyle/>
          <a:p>
            <a:r>
              <a:rPr lang="en-US" dirty="0"/>
              <a:t>Examples - Authority Records</a:t>
            </a:r>
          </a:p>
        </p:txBody>
      </p:sp>
      <p:sp>
        <p:nvSpPr>
          <p:cNvPr id="3" name="Content Placeholder 2"/>
          <p:cNvSpPr>
            <a:spLocks noGrp="1"/>
          </p:cNvSpPr>
          <p:nvPr>
            <p:ph idx="1"/>
          </p:nvPr>
        </p:nvSpPr>
        <p:spPr>
          <a:xfrm>
            <a:off x="1075507" y="1416387"/>
            <a:ext cx="10515602" cy="5077097"/>
          </a:xfrm>
        </p:spPr>
        <p:txBody>
          <a:bodyPr>
            <a:normAutofit fontScale="92500" lnSpcReduction="10000"/>
          </a:bodyPr>
          <a:lstStyle/>
          <a:p>
            <a:pPr marL="0" indent="0">
              <a:lnSpc>
                <a:spcPct val="110000"/>
              </a:lnSpc>
              <a:spcBef>
                <a:spcPts val="0"/>
              </a:spcBef>
              <a:buNone/>
            </a:pPr>
            <a:r>
              <a:rPr lang="en-US" dirty="0" smtClean="0"/>
              <a:t>130 _</a:t>
            </a:r>
            <a:r>
              <a:rPr lang="en-US" dirty="0"/>
              <a:t>0 </a:t>
            </a:r>
            <a:r>
              <a:rPr lang="en-US" dirty="0" smtClean="0"/>
              <a:t> Anthology </a:t>
            </a:r>
            <a:r>
              <a:rPr lang="en-US" dirty="0"/>
              <a:t>of North American Indian </a:t>
            </a:r>
            <a:r>
              <a:rPr lang="en-US" dirty="0" smtClean="0"/>
              <a:t>and Eskimo music</a:t>
            </a:r>
          </a:p>
          <a:p>
            <a:pPr marL="0" indent="0">
              <a:lnSpc>
                <a:spcPct val="110000"/>
              </a:lnSpc>
              <a:spcBef>
                <a:spcPts val="0"/>
              </a:spcBef>
              <a:buNone/>
            </a:pPr>
            <a:r>
              <a:rPr lang="en-US" dirty="0"/>
              <a:t>380 </a:t>
            </a:r>
            <a:r>
              <a:rPr lang="en-US" dirty="0" smtClean="0"/>
              <a:t>__  Folk </a:t>
            </a:r>
            <a:r>
              <a:rPr lang="en-US" dirty="0"/>
              <a:t>dance music </a:t>
            </a:r>
            <a:r>
              <a:rPr lang="en-US" dirty="0" smtClean="0"/>
              <a:t>$a </a:t>
            </a:r>
            <a:r>
              <a:rPr lang="en-US" dirty="0"/>
              <a:t>Folk songs </a:t>
            </a:r>
            <a:r>
              <a:rPr lang="en-US" dirty="0" smtClean="0"/>
              <a:t>$2 </a:t>
            </a:r>
            <a:r>
              <a:rPr lang="en-US" dirty="0" err="1"/>
              <a:t>lcgft</a:t>
            </a:r>
            <a:endParaRPr lang="en-US" dirty="0" smtClean="0"/>
          </a:p>
          <a:p>
            <a:pPr marL="0" indent="0">
              <a:lnSpc>
                <a:spcPct val="110000"/>
              </a:lnSpc>
              <a:spcBef>
                <a:spcPts val="0"/>
              </a:spcBef>
              <a:buNone/>
            </a:pPr>
            <a:r>
              <a:rPr lang="en-US" dirty="0" smtClean="0">
                <a:solidFill>
                  <a:srgbClr val="FF0000"/>
                </a:solidFill>
              </a:rPr>
              <a:t>386 __  Indians </a:t>
            </a:r>
            <a:r>
              <a:rPr lang="en-US" dirty="0">
                <a:solidFill>
                  <a:srgbClr val="FF0000"/>
                </a:solidFill>
              </a:rPr>
              <a:t>of North America </a:t>
            </a:r>
            <a:r>
              <a:rPr lang="en-US" dirty="0" smtClean="0">
                <a:solidFill>
                  <a:srgbClr val="FF0000"/>
                </a:solidFill>
              </a:rPr>
              <a:t>$a Eskimos $2 </a:t>
            </a:r>
            <a:r>
              <a:rPr lang="en-US" dirty="0" err="1" smtClean="0">
                <a:solidFill>
                  <a:srgbClr val="FF0000"/>
                </a:solidFill>
              </a:rPr>
              <a:t>lcsh</a:t>
            </a:r>
            <a:endParaRPr lang="en-US" dirty="0" smtClean="0">
              <a:solidFill>
                <a:srgbClr val="FF0000"/>
              </a:solidFill>
            </a:endParaRPr>
          </a:p>
          <a:p>
            <a:pPr marL="0" indent="0">
              <a:lnSpc>
                <a:spcPct val="110000"/>
              </a:lnSpc>
              <a:spcBef>
                <a:spcPts val="0"/>
              </a:spcBef>
              <a:buNone/>
            </a:pPr>
            <a:r>
              <a:rPr lang="en-US" dirty="0"/>
              <a:t>400 1_ </a:t>
            </a:r>
            <a:r>
              <a:rPr lang="en-US" dirty="0" smtClean="0"/>
              <a:t> Asch</a:t>
            </a:r>
            <a:r>
              <a:rPr lang="en-US" dirty="0"/>
              <a:t>, Michael. </a:t>
            </a:r>
            <a:r>
              <a:rPr lang="en-US" dirty="0" smtClean="0"/>
              <a:t>$t </a:t>
            </a:r>
            <a:r>
              <a:rPr lang="en-US" dirty="0"/>
              <a:t>Anthology of North American Indian </a:t>
            </a:r>
            <a:r>
              <a:rPr lang="en-US" dirty="0" smtClean="0"/>
              <a:t>and</a:t>
            </a:r>
          </a:p>
          <a:p>
            <a:pPr marL="0" indent="0">
              <a:lnSpc>
                <a:spcPct val="110000"/>
              </a:lnSpc>
              <a:spcBef>
                <a:spcPts val="0"/>
              </a:spcBef>
              <a:buNone/>
            </a:pPr>
            <a:r>
              <a:rPr lang="en-US" dirty="0" smtClean="0"/>
              <a:t>   	  Eskimo </a:t>
            </a:r>
            <a:r>
              <a:rPr lang="en-US" dirty="0"/>
              <a:t>music </a:t>
            </a:r>
          </a:p>
          <a:p>
            <a:pPr marL="0" indent="0">
              <a:lnSpc>
                <a:spcPct val="110000"/>
              </a:lnSpc>
              <a:spcBef>
                <a:spcPts val="0"/>
              </a:spcBef>
              <a:buNone/>
            </a:pPr>
            <a:r>
              <a:rPr lang="en-US" dirty="0" smtClean="0"/>
              <a:t>430 _0  </a:t>
            </a:r>
            <a:r>
              <a:rPr lang="it-IT" dirty="0" smtClean="0"/>
              <a:t>Musica </a:t>
            </a:r>
            <a:r>
              <a:rPr lang="it-IT" dirty="0"/>
              <a:t>degli Indiani e degli </a:t>
            </a:r>
            <a:r>
              <a:rPr lang="it-IT" dirty="0" smtClean="0"/>
              <a:t>Eschimesi dell'America del Nord</a:t>
            </a:r>
          </a:p>
          <a:p>
            <a:pPr marL="0" indent="0">
              <a:lnSpc>
                <a:spcPct val="110000"/>
              </a:lnSpc>
              <a:spcBef>
                <a:spcPts val="0"/>
              </a:spcBef>
              <a:buNone/>
            </a:pPr>
            <a:r>
              <a:rPr lang="it-IT" dirty="0" smtClean="0"/>
              <a:t>670 __  </a:t>
            </a:r>
            <a:r>
              <a:rPr lang="en-US" dirty="0" smtClean="0"/>
              <a:t>An </a:t>
            </a:r>
            <a:r>
              <a:rPr lang="en-US" dirty="0"/>
              <a:t>anthology of North American Indian and </a:t>
            </a:r>
            <a:r>
              <a:rPr lang="en-US" dirty="0" smtClean="0"/>
              <a:t>Eskimo music </a:t>
            </a:r>
            <a:r>
              <a:rPr lang="en-US" dirty="0"/>
              <a:t>[SR</a:t>
            </a:r>
            <a:r>
              <a:rPr lang="en-US" dirty="0" smtClean="0"/>
              <a:t>]</a:t>
            </a:r>
          </a:p>
          <a:p>
            <a:pPr marL="0" indent="0">
              <a:lnSpc>
                <a:spcPct val="110000"/>
              </a:lnSpc>
              <a:spcBef>
                <a:spcPts val="0"/>
              </a:spcBef>
              <a:buNone/>
            </a:pPr>
            <a:r>
              <a:rPr lang="en-US" dirty="0" smtClean="0"/>
              <a:t> 	  1973</a:t>
            </a:r>
            <a:r>
              <a:rPr lang="en-US" dirty="0"/>
              <a:t>: </a:t>
            </a:r>
            <a:r>
              <a:rPr lang="en-US" dirty="0" smtClean="0"/>
              <a:t>$b </a:t>
            </a:r>
            <a:r>
              <a:rPr lang="en-US" dirty="0"/>
              <a:t>label (An anthology of </a:t>
            </a:r>
            <a:r>
              <a:rPr lang="en-US" dirty="0" smtClean="0"/>
              <a:t>North American </a:t>
            </a:r>
            <a:r>
              <a:rPr lang="en-US" dirty="0"/>
              <a:t>Indian and </a:t>
            </a:r>
            <a:r>
              <a:rPr lang="en-US" dirty="0" smtClean="0"/>
              <a:t>Eskimo</a:t>
            </a:r>
          </a:p>
          <a:p>
            <a:pPr marL="0" indent="0">
              <a:lnSpc>
                <a:spcPct val="110000"/>
              </a:lnSpc>
              <a:spcBef>
                <a:spcPts val="0"/>
              </a:spcBef>
              <a:buNone/>
            </a:pPr>
            <a:r>
              <a:rPr lang="en-US" dirty="0"/>
              <a:t>	</a:t>
            </a:r>
            <a:r>
              <a:rPr lang="en-US" dirty="0" smtClean="0"/>
              <a:t>  music </a:t>
            </a:r>
            <a:r>
              <a:rPr lang="en-US" dirty="0"/>
              <a:t>/ compiled and </a:t>
            </a:r>
            <a:r>
              <a:rPr lang="en-US" dirty="0" smtClean="0"/>
              <a:t>edited </a:t>
            </a:r>
            <a:r>
              <a:rPr lang="en-US" dirty="0"/>
              <a:t>by Michael I. Asch</a:t>
            </a:r>
            <a:r>
              <a:rPr lang="en-US" dirty="0" smtClean="0"/>
              <a:t>)</a:t>
            </a:r>
          </a:p>
          <a:p>
            <a:pPr marL="0" indent="0">
              <a:lnSpc>
                <a:spcPct val="110000"/>
              </a:lnSpc>
              <a:spcBef>
                <a:spcPts val="0"/>
              </a:spcBef>
              <a:buNone/>
            </a:pPr>
            <a:r>
              <a:rPr lang="en-US" dirty="0" smtClean="0"/>
              <a:t>670 __  </a:t>
            </a:r>
            <a:r>
              <a:rPr lang="it-IT" dirty="0" smtClean="0"/>
              <a:t>Musica </a:t>
            </a:r>
            <a:r>
              <a:rPr lang="it-IT" dirty="0"/>
              <a:t>degli Indiani e degli Eschimesi dell'America del Nord [SR] </a:t>
            </a:r>
            <a:r>
              <a:rPr lang="it-IT" dirty="0" smtClean="0"/>
              <a:t>	  	  p1974</a:t>
            </a:r>
            <a:r>
              <a:rPr lang="it-IT" dirty="0"/>
              <a:t>: </a:t>
            </a:r>
            <a:r>
              <a:rPr lang="it-IT" dirty="0" smtClean="0"/>
              <a:t>$b </a:t>
            </a:r>
            <a:r>
              <a:rPr lang="it-IT" dirty="0"/>
              <a:t>label (Musica degli Indiani e degli Eschimesi </a:t>
            </a:r>
            <a:r>
              <a:rPr lang="it-IT" dirty="0" smtClean="0"/>
              <a:t>	 	 	  dell'America </a:t>
            </a:r>
            <a:r>
              <a:rPr lang="it-IT" dirty="0"/>
              <a:t>del Nord)</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226</a:t>
            </a:fld>
            <a:endParaRPr lang="en-US"/>
          </a:p>
        </p:txBody>
      </p:sp>
    </p:spTree>
    <p:extLst>
      <p:ext uri="{BB962C8B-B14F-4D97-AF65-F5344CB8AC3E}">
        <p14:creationId xmlns:p14="http://schemas.microsoft.com/office/powerpoint/2010/main" val="105935676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937" y="381000"/>
            <a:ext cx="9609909" cy="1143000"/>
          </a:xfrm>
        </p:spPr>
        <p:txBody>
          <a:bodyPr>
            <a:normAutofit/>
          </a:bodyPr>
          <a:lstStyle/>
          <a:p>
            <a:r>
              <a:rPr lang="en-US" dirty="0"/>
              <a:t>Examples - Authority Records</a:t>
            </a:r>
          </a:p>
        </p:txBody>
      </p:sp>
      <p:sp>
        <p:nvSpPr>
          <p:cNvPr id="3" name="Content Placeholder 2"/>
          <p:cNvSpPr>
            <a:spLocks noGrp="1"/>
          </p:cNvSpPr>
          <p:nvPr>
            <p:ph idx="1"/>
          </p:nvPr>
        </p:nvSpPr>
        <p:spPr>
          <a:xfrm>
            <a:off x="1441937" y="1661532"/>
            <a:ext cx="9505406" cy="4939990"/>
          </a:xfrm>
        </p:spPr>
        <p:txBody>
          <a:bodyPr>
            <a:normAutofit fontScale="92500" lnSpcReduction="10000"/>
          </a:bodyPr>
          <a:lstStyle/>
          <a:p>
            <a:pPr marL="0" indent="0">
              <a:buNone/>
            </a:pPr>
            <a:r>
              <a:rPr lang="en-US" dirty="0"/>
              <a:t>130 </a:t>
            </a:r>
            <a:r>
              <a:rPr lang="en-US" dirty="0" smtClean="0"/>
              <a:t>_0  World's </a:t>
            </a:r>
            <a:r>
              <a:rPr lang="en-US" dirty="0"/>
              <a:t>best plays by celebrated European authors</a:t>
            </a:r>
          </a:p>
          <a:p>
            <a:pPr marL="0" indent="0">
              <a:buNone/>
            </a:pPr>
            <a:r>
              <a:rPr lang="en-US" dirty="0"/>
              <a:t>370 </a:t>
            </a:r>
            <a:r>
              <a:rPr lang="en-US" dirty="0" smtClean="0"/>
              <a:t>__  $g </a:t>
            </a:r>
            <a:r>
              <a:rPr lang="en-US" dirty="0"/>
              <a:t>New York (N.Y.) </a:t>
            </a:r>
            <a:r>
              <a:rPr lang="en-US" dirty="0" smtClean="0"/>
              <a:t>$2 </a:t>
            </a:r>
            <a:r>
              <a:rPr lang="en-US" dirty="0" err="1"/>
              <a:t>naf</a:t>
            </a:r>
            <a:endParaRPr lang="en-US" dirty="0"/>
          </a:p>
          <a:p>
            <a:pPr marL="0" indent="0">
              <a:buNone/>
            </a:pPr>
            <a:r>
              <a:rPr lang="en-US" dirty="0"/>
              <a:t>380 </a:t>
            </a:r>
            <a:r>
              <a:rPr lang="en-US" dirty="0" smtClean="0"/>
              <a:t>__  Monographic </a:t>
            </a:r>
            <a:r>
              <a:rPr lang="en-US" dirty="0"/>
              <a:t>series </a:t>
            </a:r>
            <a:r>
              <a:rPr lang="en-US" dirty="0" smtClean="0"/>
              <a:t>$a </a:t>
            </a:r>
            <a:r>
              <a:rPr lang="en-US" dirty="0"/>
              <a:t>Series (Publications) </a:t>
            </a:r>
            <a:r>
              <a:rPr lang="en-US" dirty="0" smtClean="0"/>
              <a:t>$2 </a:t>
            </a:r>
            <a:r>
              <a:rPr lang="en-US" dirty="0" err="1"/>
              <a:t>lcsh</a:t>
            </a:r>
            <a:endParaRPr lang="en-US" dirty="0"/>
          </a:p>
          <a:p>
            <a:pPr marL="0" indent="0">
              <a:buNone/>
            </a:pPr>
            <a:r>
              <a:rPr lang="en-US" dirty="0"/>
              <a:t>380 </a:t>
            </a:r>
            <a:r>
              <a:rPr lang="en-US" dirty="0" smtClean="0"/>
              <a:t>__  Drama $2 </a:t>
            </a:r>
            <a:r>
              <a:rPr lang="en-US" dirty="0" err="1"/>
              <a:t>lcgft</a:t>
            </a:r>
            <a:endParaRPr lang="en-US" dirty="0"/>
          </a:p>
          <a:p>
            <a:pPr marL="0" indent="0">
              <a:buNone/>
            </a:pPr>
            <a:r>
              <a:rPr lang="en-US" dirty="0" smtClean="0">
                <a:solidFill>
                  <a:srgbClr val="FF0000"/>
                </a:solidFill>
              </a:rPr>
              <a:t>386 __  Europeans $2 </a:t>
            </a:r>
            <a:r>
              <a:rPr lang="en-US" dirty="0" err="1">
                <a:solidFill>
                  <a:srgbClr val="FF0000"/>
                </a:solidFill>
              </a:rPr>
              <a:t>lcdgt</a:t>
            </a:r>
            <a:endParaRPr lang="en-US" dirty="0">
              <a:solidFill>
                <a:srgbClr val="FF0000"/>
              </a:solidFill>
            </a:endParaRPr>
          </a:p>
          <a:p>
            <a:pPr marL="0" indent="0">
              <a:buNone/>
            </a:pPr>
            <a:r>
              <a:rPr lang="en-US" dirty="0"/>
              <a:t>643 </a:t>
            </a:r>
            <a:r>
              <a:rPr lang="en-US" dirty="0" smtClean="0"/>
              <a:t>__  New </a:t>
            </a:r>
            <a:r>
              <a:rPr lang="en-US" dirty="0"/>
              <a:t>York </a:t>
            </a:r>
            <a:r>
              <a:rPr lang="en-US" dirty="0" smtClean="0"/>
              <a:t>$a </a:t>
            </a:r>
            <a:r>
              <a:rPr lang="en-US" dirty="0"/>
              <a:t>London </a:t>
            </a:r>
            <a:r>
              <a:rPr lang="en-US" dirty="0" smtClean="0"/>
              <a:t>$b </a:t>
            </a:r>
            <a:r>
              <a:rPr lang="en-US" dirty="0"/>
              <a:t>S. French</a:t>
            </a:r>
          </a:p>
          <a:p>
            <a:pPr marL="0" indent="0">
              <a:buNone/>
            </a:pPr>
            <a:r>
              <a:rPr lang="en-US" dirty="0"/>
              <a:t>644 </a:t>
            </a:r>
            <a:r>
              <a:rPr lang="en-US" dirty="0" smtClean="0"/>
              <a:t>__  f $5 </a:t>
            </a:r>
            <a:r>
              <a:rPr lang="en-US" dirty="0"/>
              <a:t>ICU</a:t>
            </a:r>
          </a:p>
          <a:p>
            <a:pPr marL="0" indent="0">
              <a:buNone/>
            </a:pPr>
            <a:r>
              <a:rPr lang="en-US" dirty="0"/>
              <a:t>645 </a:t>
            </a:r>
            <a:r>
              <a:rPr lang="en-US" dirty="0" smtClean="0"/>
              <a:t>__  t $5 </a:t>
            </a:r>
            <a:r>
              <a:rPr lang="en-US" dirty="0"/>
              <a:t>DPCC </a:t>
            </a:r>
            <a:r>
              <a:rPr lang="en-US" dirty="0" smtClean="0"/>
              <a:t>$5 </a:t>
            </a:r>
            <a:r>
              <a:rPr lang="en-US" dirty="0"/>
              <a:t>ICU</a:t>
            </a:r>
          </a:p>
          <a:p>
            <a:pPr marL="0" indent="0">
              <a:buNone/>
            </a:pPr>
            <a:r>
              <a:rPr lang="en-US" dirty="0"/>
              <a:t>646 </a:t>
            </a:r>
            <a:r>
              <a:rPr lang="en-US" dirty="0" smtClean="0"/>
              <a:t>__  s $5 </a:t>
            </a:r>
            <a:r>
              <a:rPr lang="en-US" dirty="0"/>
              <a:t>ICU</a:t>
            </a:r>
          </a:p>
          <a:p>
            <a:pPr marL="0" indent="0">
              <a:buNone/>
            </a:pPr>
            <a:r>
              <a:rPr lang="en-US" dirty="0"/>
              <a:t>670 </a:t>
            </a:r>
            <a:r>
              <a:rPr lang="en-US" dirty="0" smtClean="0"/>
              <a:t>__  Everyman</a:t>
            </a:r>
            <a:r>
              <a:rPr lang="en-US" dirty="0"/>
              <a:t>, a morality play, ©1925: </a:t>
            </a:r>
            <a:r>
              <a:rPr lang="en-US" dirty="0" smtClean="0"/>
              <a:t>$b </a:t>
            </a:r>
            <a:r>
              <a:rPr lang="en-US" dirty="0"/>
              <a:t>series title page (The </a:t>
            </a:r>
            <a:endParaRPr lang="en-US" dirty="0" smtClean="0"/>
          </a:p>
          <a:p>
            <a:pPr marL="0" indent="0">
              <a:buNone/>
            </a:pPr>
            <a:r>
              <a:rPr lang="en-US" dirty="0"/>
              <a:t>	</a:t>
            </a:r>
            <a:r>
              <a:rPr lang="en-US" dirty="0" smtClean="0"/>
              <a:t>  world's </a:t>
            </a:r>
            <a:r>
              <a:rPr lang="en-US" dirty="0"/>
              <a:t>best plays by celebrated European authors)</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227</a:t>
            </a:fld>
            <a:endParaRPr lang="en-US"/>
          </a:p>
        </p:txBody>
      </p:sp>
    </p:spTree>
    <p:extLst>
      <p:ext uri="{BB962C8B-B14F-4D97-AF65-F5344CB8AC3E}">
        <p14:creationId xmlns:p14="http://schemas.microsoft.com/office/powerpoint/2010/main" val="385796390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046" y="521677"/>
            <a:ext cx="9609909" cy="1143000"/>
          </a:xfrm>
        </p:spPr>
        <p:txBody>
          <a:bodyPr>
            <a:normAutofit/>
          </a:bodyPr>
          <a:lstStyle/>
          <a:p>
            <a:r>
              <a:rPr lang="en-US" dirty="0"/>
              <a:t>Examples - Authority Records</a:t>
            </a:r>
          </a:p>
        </p:txBody>
      </p:sp>
      <p:sp>
        <p:nvSpPr>
          <p:cNvPr id="3" name="Content Placeholder 2"/>
          <p:cNvSpPr>
            <a:spLocks noGrp="1"/>
          </p:cNvSpPr>
          <p:nvPr>
            <p:ph idx="1"/>
          </p:nvPr>
        </p:nvSpPr>
        <p:spPr>
          <a:xfrm>
            <a:off x="1395046" y="1937697"/>
            <a:ext cx="9505406" cy="4427934"/>
          </a:xfrm>
        </p:spPr>
        <p:txBody>
          <a:bodyPr>
            <a:normAutofit/>
          </a:bodyPr>
          <a:lstStyle/>
          <a:p>
            <a:pPr marL="0" indent="0">
              <a:buNone/>
            </a:pPr>
            <a:r>
              <a:rPr lang="en-US" dirty="0"/>
              <a:t>130 </a:t>
            </a:r>
            <a:r>
              <a:rPr lang="en-US" dirty="0" smtClean="0"/>
              <a:t>_0  Gallaudet </a:t>
            </a:r>
            <a:r>
              <a:rPr lang="en-US" dirty="0"/>
              <a:t>deaf literature series</a:t>
            </a:r>
          </a:p>
          <a:p>
            <a:pPr marL="0" indent="0">
              <a:buNone/>
            </a:pPr>
            <a:r>
              <a:rPr lang="en-US" dirty="0" smtClean="0"/>
              <a:t>380 __   Monographic </a:t>
            </a:r>
            <a:r>
              <a:rPr lang="en-US" dirty="0"/>
              <a:t>series </a:t>
            </a:r>
            <a:r>
              <a:rPr lang="en-US" dirty="0" smtClean="0"/>
              <a:t>$a </a:t>
            </a:r>
            <a:r>
              <a:rPr lang="en-US" dirty="0"/>
              <a:t>Series (Publications) </a:t>
            </a:r>
            <a:r>
              <a:rPr lang="en-US" dirty="0" smtClean="0"/>
              <a:t>$2 </a:t>
            </a:r>
            <a:r>
              <a:rPr lang="en-US" dirty="0" err="1"/>
              <a:t>lcsh</a:t>
            </a:r>
            <a:endParaRPr lang="en-US" dirty="0"/>
          </a:p>
          <a:p>
            <a:pPr marL="0" indent="0">
              <a:buNone/>
            </a:pPr>
            <a:r>
              <a:rPr lang="en-US" dirty="0"/>
              <a:t>380 </a:t>
            </a:r>
            <a:r>
              <a:rPr lang="en-US" dirty="0" smtClean="0"/>
              <a:t>__   Literature $2 </a:t>
            </a:r>
            <a:r>
              <a:rPr lang="en-US" dirty="0" err="1"/>
              <a:t>lcgft</a:t>
            </a:r>
            <a:endParaRPr lang="en-US" dirty="0"/>
          </a:p>
          <a:p>
            <a:pPr marL="0" indent="0">
              <a:buNone/>
            </a:pPr>
            <a:r>
              <a:rPr lang="en-US" dirty="0">
                <a:solidFill>
                  <a:srgbClr val="FF0000"/>
                </a:solidFill>
              </a:rPr>
              <a:t>386 </a:t>
            </a:r>
            <a:r>
              <a:rPr lang="en-US" dirty="0" smtClean="0">
                <a:solidFill>
                  <a:srgbClr val="FF0000"/>
                </a:solidFill>
              </a:rPr>
              <a:t>__  $n </a:t>
            </a:r>
            <a:r>
              <a:rPr lang="en-US" dirty="0" err="1">
                <a:solidFill>
                  <a:srgbClr val="FF0000"/>
                </a:solidFill>
              </a:rPr>
              <a:t>mpd</a:t>
            </a:r>
            <a:r>
              <a:rPr lang="en-US" dirty="0">
                <a:solidFill>
                  <a:srgbClr val="FF0000"/>
                </a:solidFill>
              </a:rPr>
              <a:t> </a:t>
            </a:r>
            <a:r>
              <a:rPr lang="en-US" dirty="0" smtClean="0">
                <a:solidFill>
                  <a:srgbClr val="FF0000"/>
                </a:solidFill>
              </a:rPr>
              <a:t>$a </a:t>
            </a:r>
            <a:r>
              <a:rPr lang="en-US" dirty="0">
                <a:solidFill>
                  <a:srgbClr val="FF0000"/>
                </a:solidFill>
              </a:rPr>
              <a:t>Deaf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$n </a:t>
            </a:r>
            <a:r>
              <a:rPr lang="en-US" dirty="0" err="1">
                <a:solidFill>
                  <a:srgbClr val="FF0000"/>
                </a:solidFill>
              </a:rPr>
              <a:t>mpd</a:t>
            </a:r>
            <a:r>
              <a:rPr lang="en-US" dirty="0">
                <a:solidFill>
                  <a:srgbClr val="FF0000"/>
                </a:solidFill>
              </a:rPr>
              <a:t> </a:t>
            </a:r>
            <a:r>
              <a:rPr lang="en-US" dirty="0" smtClean="0">
                <a:solidFill>
                  <a:srgbClr val="FF0000"/>
                </a:solidFill>
              </a:rPr>
              <a:t>$a </a:t>
            </a:r>
            <a:r>
              <a:rPr lang="en-US" dirty="0">
                <a:solidFill>
                  <a:srgbClr val="FF0000"/>
                </a:solidFill>
              </a:rPr>
              <a:t>Persons With </a:t>
            </a:r>
            <a:r>
              <a:rPr lang="en-US" dirty="0" smtClean="0">
                <a:solidFill>
                  <a:srgbClr val="FF0000"/>
                </a:solidFill>
              </a:rPr>
              <a:t>Hearing </a:t>
            </a:r>
            <a:r>
              <a:rPr lang="en-US" dirty="0">
                <a:solidFill>
                  <a:srgbClr val="FF0000"/>
                </a:solidFill>
              </a:rPr>
              <a:t>Impairments </a:t>
            </a:r>
            <a:r>
              <a:rPr lang="en-US" dirty="0" smtClean="0">
                <a:solidFill>
                  <a:srgbClr val="FF0000"/>
                </a:solidFill>
              </a:rPr>
              <a:t>$2 mesh</a:t>
            </a:r>
          </a:p>
          <a:p>
            <a:pPr marL="0" indent="0">
              <a:buNone/>
            </a:pPr>
            <a:r>
              <a:rPr lang="en-US" dirty="0"/>
              <a:t>670 </a:t>
            </a:r>
            <a:r>
              <a:rPr lang="en-US" dirty="0" smtClean="0"/>
              <a:t>__  Deaf </a:t>
            </a:r>
            <a:r>
              <a:rPr lang="en-US" dirty="0"/>
              <a:t>American prose 1980-2010, c2012: </a:t>
            </a:r>
            <a:r>
              <a:rPr lang="en-US" dirty="0" smtClean="0"/>
              <a:t>$b </a:t>
            </a:r>
            <a:r>
              <a:rPr lang="en-US" dirty="0" err="1"/>
              <a:t>t.p</a:t>
            </a:r>
            <a:r>
              <a:rPr lang="en-US" dirty="0"/>
              <a:t>. (The </a:t>
            </a:r>
            <a:r>
              <a:rPr lang="en-US" dirty="0" smtClean="0"/>
              <a:t>	 	   Gallaudet </a:t>
            </a:r>
            <a:r>
              <a:rPr lang="en-US" dirty="0"/>
              <a:t>deaf literature series)</a:t>
            </a:r>
          </a:p>
        </p:txBody>
      </p:sp>
      <p:sp>
        <p:nvSpPr>
          <p:cNvPr id="6" name="Slide Number Placeholder 5"/>
          <p:cNvSpPr>
            <a:spLocks noGrp="1"/>
          </p:cNvSpPr>
          <p:nvPr>
            <p:ph type="sldNum" sz="quarter" idx="12"/>
          </p:nvPr>
        </p:nvSpPr>
        <p:spPr/>
        <p:txBody>
          <a:bodyPr/>
          <a:lstStyle/>
          <a:p>
            <a:fld id="{A00A331D-2EB0-4CEE-8662-2FAB66802E28}" type="slidenum">
              <a:rPr lang="en-US" smtClean="0"/>
              <a:t>228</a:t>
            </a:fld>
            <a:endParaRPr lang="en-US"/>
          </a:p>
        </p:txBody>
      </p:sp>
    </p:spTree>
    <p:extLst>
      <p:ext uri="{BB962C8B-B14F-4D97-AF65-F5344CB8AC3E}">
        <p14:creationId xmlns:p14="http://schemas.microsoft.com/office/powerpoint/2010/main" val="121002458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1"/>
            <a:ext cx="10515600" cy="571577"/>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838200" y="1159727"/>
            <a:ext cx="11160512" cy="5561747"/>
          </a:xfrm>
        </p:spPr>
        <p:txBody>
          <a:bodyPr>
            <a:normAutofit fontScale="92500" lnSpcReduction="20000"/>
          </a:bodyPr>
          <a:lstStyle/>
          <a:p>
            <a:pPr marL="0" indent="0">
              <a:buNone/>
            </a:pPr>
            <a:r>
              <a:rPr lang="en-US" dirty="0"/>
              <a:t>046 </a:t>
            </a:r>
            <a:r>
              <a:rPr lang="en-US" dirty="0" smtClean="0"/>
              <a:t>__  $k </a:t>
            </a:r>
            <a:r>
              <a:rPr lang="en-US" dirty="0"/>
              <a:t>2013 </a:t>
            </a:r>
            <a:r>
              <a:rPr lang="en-US" dirty="0" smtClean="0"/>
              <a:t>$2 </a:t>
            </a:r>
            <a:r>
              <a:rPr lang="en-US" dirty="0" err="1"/>
              <a:t>edtf</a:t>
            </a:r>
            <a:endParaRPr lang="en-US" dirty="0"/>
          </a:p>
          <a:p>
            <a:pPr marL="0" indent="0">
              <a:buNone/>
            </a:pPr>
            <a:r>
              <a:rPr lang="en-US" dirty="0" smtClean="0"/>
              <a:t>100 1_  Steinbeck</a:t>
            </a:r>
            <a:r>
              <a:rPr lang="en-US" dirty="0"/>
              <a:t>, John, </a:t>
            </a:r>
            <a:r>
              <a:rPr lang="en-US" dirty="0" smtClean="0"/>
              <a:t>$d </a:t>
            </a:r>
            <a:r>
              <a:rPr lang="en-US" dirty="0"/>
              <a:t>1902-1968. </a:t>
            </a:r>
            <a:r>
              <a:rPr lang="en-US" dirty="0" smtClean="0"/>
              <a:t>$t </a:t>
            </a:r>
            <a:r>
              <a:rPr lang="en-US" dirty="0"/>
              <a:t>Grapes of wrath. </a:t>
            </a:r>
            <a:r>
              <a:rPr lang="en-US" dirty="0" smtClean="0"/>
              <a:t>$l </a:t>
            </a:r>
            <a:r>
              <a:rPr lang="en-US" dirty="0"/>
              <a:t>Italian </a:t>
            </a:r>
            <a:r>
              <a:rPr lang="en-US" dirty="0" smtClean="0"/>
              <a:t>$s </a:t>
            </a:r>
            <a:r>
              <a:rPr lang="en-US" dirty="0"/>
              <a:t>(</a:t>
            </a:r>
            <a:r>
              <a:rPr lang="en-US" dirty="0" err="1"/>
              <a:t>Perroni</a:t>
            </a:r>
            <a:r>
              <a:rPr lang="en-US" dirty="0"/>
              <a:t>)</a:t>
            </a:r>
          </a:p>
          <a:p>
            <a:pPr marL="0" indent="0">
              <a:buNone/>
            </a:pPr>
            <a:r>
              <a:rPr lang="en-US" dirty="0"/>
              <a:t>373 </a:t>
            </a:r>
            <a:r>
              <a:rPr lang="en-US" dirty="0" smtClean="0"/>
              <a:t>__  </a:t>
            </a:r>
            <a:r>
              <a:rPr lang="en-US" dirty="0" err="1" smtClean="0"/>
              <a:t>Bompiani</a:t>
            </a:r>
            <a:r>
              <a:rPr lang="en-US" dirty="0" smtClean="0"/>
              <a:t> </a:t>
            </a:r>
            <a:r>
              <a:rPr lang="en-US" dirty="0"/>
              <a:t>(Firm)</a:t>
            </a:r>
          </a:p>
          <a:p>
            <a:pPr marL="0" indent="0">
              <a:buNone/>
            </a:pPr>
            <a:r>
              <a:rPr lang="en-US" dirty="0"/>
              <a:t>377 </a:t>
            </a:r>
            <a:r>
              <a:rPr lang="en-US" dirty="0" smtClean="0"/>
              <a:t>__  </a:t>
            </a:r>
            <a:r>
              <a:rPr lang="en-US" dirty="0" err="1" smtClean="0"/>
              <a:t>ita</a:t>
            </a:r>
            <a:endParaRPr lang="en-US" dirty="0"/>
          </a:p>
          <a:p>
            <a:pPr marL="514350" indent="-514350">
              <a:buAutoNum type="arabicPlain" startAt="381"/>
            </a:pPr>
            <a:r>
              <a:rPr lang="en-US" dirty="0" smtClean="0"/>
              <a:t> __  </a:t>
            </a:r>
            <a:r>
              <a:rPr lang="en-US" dirty="0" err="1" smtClean="0"/>
              <a:t>Perroni</a:t>
            </a:r>
            <a:endParaRPr lang="en-US" dirty="0"/>
          </a:p>
          <a:p>
            <a:pPr marL="0" indent="0">
              <a:buNone/>
            </a:pPr>
            <a:r>
              <a:rPr lang="en-US" dirty="0" smtClean="0">
                <a:solidFill>
                  <a:srgbClr val="FF0000"/>
                </a:solidFill>
              </a:rPr>
              <a:t>386 __  </a:t>
            </a:r>
            <a:r>
              <a:rPr lang="en-US" dirty="0" smtClean="0">
                <a:solidFill>
                  <a:srgbClr val="0070C0"/>
                </a:solidFill>
              </a:rPr>
              <a:t>$4 </a:t>
            </a:r>
            <a:r>
              <a:rPr lang="en-US" dirty="0">
                <a:hlinkClick r:id="rId3"/>
              </a:rPr>
              <a:t>http://</a:t>
            </a:r>
            <a:r>
              <a:rPr lang="en-US" dirty="0" smtClean="0">
                <a:hlinkClick r:id="rId3"/>
              </a:rPr>
              <a:t>id.loc.gov/vocabulary/relators/trl</a:t>
            </a:r>
            <a:r>
              <a:rPr lang="en-US" dirty="0" smtClean="0"/>
              <a:t> </a:t>
            </a:r>
            <a:r>
              <a:rPr lang="en-US" dirty="0" smtClean="0">
                <a:solidFill>
                  <a:srgbClr val="7030A0"/>
                </a:solidFill>
              </a:rPr>
              <a:t>$</a:t>
            </a:r>
            <a:r>
              <a:rPr lang="en-US" dirty="0" err="1" smtClean="0">
                <a:solidFill>
                  <a:srgbClr val="7030A0"/>
                </a:solidFill>
              </a:rPr>
              <a:t>i</a:t>
            </a:r>
            <a:r>
              <a:rPr lang="en-US" dirty="0" smtClean="0">
                <a:solidFill>
                  <a:srgbClr val="7030A0"/>
                </a:solidFill>
              </a:rPr>
              <a:t> Translator: </a:t>
            </a:r>
            <a:r>
              <a:rPr lang="en-US" dirty="0" smtClean="0">
                <a:solidFill>
                  <a:srgbClr val="FF0000"/>
                </a:solidFill>
              </a:rPr>
              <a:t>$a Italians $a</a:t>
            </a:r>
          </a:p>
          <a:p>
            <a:pPr marL="0" indent="0">
              <a:buNone/>
            </a:pPr>
            <a:r>
              <a:rPr lang="en-US" dirty="0">
                <a:solidFill>
                  <a:srgbClr val="FF0000"/>
                </a:solidFill>
              </a:rPr>
              <a:t>	</a:t>
            </a:r>
            <a:r>
              <a:rPr lang="en-US" dirty="0" smtClean="0">
                <a:solidFill>
                  <a:srgbClr val="FF0000"/>
                </a:solidFill>
              </a:rPr>
              <a:t>  Men $2 </a:t>
            </a:r>
            <a:r>
              <a:rPr lang="en-US" dirty="0" err="1" smtClean="0">
                <a:solidFill>
                  <a:srgbClr val="FF0000"/>
                </a:solidFill>
              </a:rPr>
              <a:t>lcdgt</a:t>
            </a:r>
            <a:endParaRPr lang="en-US" dirty="0">
              <a:solidFill>
                <a:srgbClr val="FF0000"/>
              </a:solidFill>
            </a:endParaRPr>
          </a:p>
          <a:p>
            <a:pPr marL="0" indent="0">
              <a:buNone/>
            </a:pPr>
            <a:r>
              <a:rPr lang="en-US" dirty="0" smtClean="0"/>
              <a:t>400 1_  Steinbeck</a:t>
            </a:r>
            <a:r>
              <a:rPr lang="en-US" dirty="0"/>
              <a:t>, John, </a:t>
            </a:r>
            <a:r>
              <a:rPr lang="en-US" dirty="0" smtClean="0"/>
              <a:t>$d </a:t>
            </a:r>
            <a:r>
              <a:rPr lang="en-US" dirty="0"/>
              <a:t>1902-1968. </a:t>
            </a:r>
            <a:r>
              <a:rPr lang="en-US" dirty="0" smtClean="0"/>
              <a:t>$t </a:t>
            </a:r>
            <a:r>
              <a:rPr lang="en-US" dirty="0" err="1"/>
              <a:t>Furore</a:t>
            </a:r>
            <a:endParaRPr lang="en-US" dirty="0"/>
          </a:p>
          <a:p>
            <a:pPr marL="0" indent="0">
              <a:buNone/>
            </a:pPr>
            <a:r>
              <a:rPr lang="en-US" dirty="0" smtClean="0"/>
              <a:t>500 1_  $</a:t>
            </a:r>
            <a:r>
              <a:rPr lang="en-US" dirty="0" err="1" smtClean="0"/>
              <a:t>i</a:t>
            </a:r>
            <a:r>
              <a:rPr lang="en-US" dirty="0" smtClean="0"/>
              <a:t> </a:t>
            </a:r>
            <a:r>
              <a:rPr lang="en-US" dirty="0"/>
              <a:t>Translator: </a:t>
            </a:r>
            <a:r>
              <a:rPr lang="en-US" dirty="0" smtClean="0"/>
              <a:t>$a </a:t>
            </a:r>
            <a:r>
              <a:rPr lang="en-US" dirty="0" err="1"/>
              <a:t>Perroni</a:t>
            </a:r>
            <a:r>
              <a:rPr lang="en-US" dirty="0"/>
              <a:t>, Sergio Claudio </a:t>
            </a:r>
            <a:r>
              <a:rPr lang="en-US" dirty="0" smtClean="0"/>
              <a:t>$w </a:t>
            </a:r>
            <a:r>
              <a:rPr lang="en-US" dirty="0"/>
              <a:t>r</a:t>
            </a:r>
          </a:p>
          <a:p>
            <a:pPr marL="0" indent="0">
              <a:buNone/>
            </a:pPr>
            <a:r>
              <a:rPr lang="en-US" dirty="0"/>
              <a:t>670 </a:t>
            </a:r>
            <a:r>
              <a:rPr lang="en-US" dirty="0" smtClean="0"/>
              <a:t>__  </a:t>
            </a:r>
            <a:r>
              <a:rPr lang="en-US" dirty="0" err="1" smtClean="0"/>
              <a:t>Furore</a:t>
            </a:r>
            <a:r>
              <a:rPr lang="en-US" dirty="0"/>
              <a:t>, 2014: </a:t>
            </a:r>
            <a:r>
              <a:rPr lang="en-US" dirty="0" smtClean="0"/>
              <a:t>$b </a:t>
            </a:r>
            <a:r>
              <a:rPr lang="en-US" dirty="0"/>
              <a:t>title page (translation by Sergio Claudio </a:t>
            </a:r>
            <a:r>
              <a:rPr lang="en-US" dirty="0" err="1"/>
              <a:t>Perroni</a:t>
            </a:r>
            <a:r>
              <a:rPr lang="en-US" dirty="0"/>
              <a:t>) </a:t>
            </a:r>
            <a:r>
              <a:rPr lang="en-US" dirty="0" smtClean="0"/>
              <a:t>title</a:t>
            </a:r>
          </a:p>
          <a:p>
            <a:pPr marL="0" indent="0">
              <a:buNone/>
            </a:pPr>
            <a:r>
              <a:rPr lang="en-US" dirty="0"/>
              <a:t>	</a:t>
            </a:r>
            <a:r>
              <a:rPr lang="en-US" dirty="0" smtClean="0"/>
              <a:t> page </a:t>
            </a:r>
            <a:r>
              <a:rPr lang="en-US" dirty="0"/>
              <a:t>verso (</a:t>
            </a:r>
            <a:r>
              <a:rPr lang="en-US" dirty="0" err="1"/>
              <a:t>Bompiani</a:t>
            </a:r>
            <a:r>
              <a:rPr lang="en-US" dirty="0"/>
              <a:t>; original title: The grapes of wrath)</a:t>
            </a:r>
          </a:p>
          <a:p>
            <a:pPr marL="0" indent="0">
              <a:buNone/>
            </a:pPr>
            <a:r>
              <a:rPr lang="en-US" dirty="0"/>
              <a:t>670 </a:t>
            </a:r>
            <a:r>
              <a:rPr lang="en-US" dirty="0" smtClean="0"/>
              <a:t>__  OCLC</a:t>
            </a:r>
            <a:r>
              <a:rPr lang="en-US" dirty="0"/>
              <a:t>, March 8, 2016 </a:t>
            </a:r>
            <a:r>
              <a:rPr lang="en-US" dirty="0" smtClean="0"/>
              <a:t>$b </a:t>
            </a:r>
            <a:r>
              <a:rPr lang="en-US" dirty="0"/>
              <a:t>(</a:t>
            </a:r>
            <a:r>
              <a:rPr lang="en-US" dirty="0" err="1"/>
              <a:t>Furore</a:t>
            </a:r>
            <a:r>
              <a:rPr lang="en-US" dirty="0"/>
              <a:t>; translated by Sergio Claudio </a:t>
            </a:r>
            <a:r>
              <a:rPr lang="en-US" dirty="0" err="1"/>
              <a:t>Perroni</a:t>
            </a:r>
            <a:r>
              <a:rPr lang="en-US" dirty="0" smtClean="0"/>
              <a:t>;</a:t>
            </a:r>
          </a:p>
          <a:p>
            <a:pPr marL="0" indent="0">
              <a:buNone/>
            </a:pPr>
            <a:r>
              <a:rPr lang="en-US" dirty="0"/>
              <a:t>	</a:t>
            </a:r>
            <a:r>
              <a:rPr lang="en-US" dirty="0" smtClean="0"/>
              <a:t> 2013</a:t>
            </a:r>
            <a:r>
              <a:rPr lang="en-US" dirty="0"/>
              <a:t>)</a:t>
            </a:r>
          </a:p>
        </p:txBody>
      </p:sp>
      <p:sp>
        <p:nvSpPr>
          <p:cNvPr id="6" name="Slide Number Placeholder 5"/>
          <p:cNvSpPr>
            <a:spLocks noGrp="1"/>
          </p:cNvSpPr>
          <p:nvPr>
            <p:ph type="sldNum" sz="quarter" idx="12"/>
          </p:nvPr>
        </p:nvSpPr>
        <p:spPr/>
        <p:txBody>
          <a:bodyPr/>
          <a:lstStyle/>
          <a:p>
            <a:fld id="{A00A331D-2EB0-4CEE-8662-2FAB66802E28}" type="slidenum">
              <a:rPr lang="en-US" smtClean="0"/>
              <a:t>229</a:t>
            </a:fld>
            <a:endParaRPr lang="en-US"/>
          </a:p>
        </p:txBody>
      </p:sp>
      <p:sp>
        <p:nvSpPr>
          <p:cNvPr id="4" name="TextBox 3"/>
          <p:cNvSpPr txBox="1"/>
          <p:nvPr/>
        </p:nvSpPr>
        <p:spPr>
          <a:xfrm>
            <a:off x="7549374" y="479722"/>
            <a:ext cx="4315524" cy="646331"/>
          </a:xfrm>
          <a:prstGeom prst="rect">
            <a:avLst/>
          </a:prstGeom>
          <a:noFill/>
          <a:ln w="19050">
            <a:solidFill>
              <a:schemeClr val="accent4">
                <a:lumMod val="50000"/>
              </a:schemeClr>
            </a:solidFill>
          </a:ln>
        </p:spPr>
        <p:txBody>
          <a:bodyPr wrap="square" rtlCol="0">
            <a:spAutoFit/>
          </a:bodyPr>
          <a:lstStyle/>
          <a:p>
            <a:r>
              <a:rPr lang="en-US" i="1" dirty="0" smtClean="0">
                <a:solidFill>
                  <a:schemeClr val="accent4">
                    <a:lumMod val="50000"/>
                  </a:schemeClr>
                </a:solidFill>
              </a:rPr>
              <a:t>Potential use of $4 and $</a:t>
            </a:r>
            <a:r>
              <a:rPr lang="en-US" i="1" dirty="0" err="1" smtClean="0">
                <a:solidFill>
                  <a:schemeClr val="accent4">
                    <a:lumMod val="50000"/>
                  </a:schemeClr>
                </a:solidFill>
              </a:rPr>
              <a:t>i</a:t>
            </a:r>
            <a:r>
              <a:rPr lang="en-US" i="1" dirty="0" smtClean="0">
                <a:solidFill>
                  <a:schemeClr val="accent4">
                    <a:lumMod val="50000"/>
                  </a:schemeClr>
                </a:solidFill>
              </a:rPr>
              <a:t>. Neither has yet to be implemented in NACO authority records.</a:t>
            </a:r>
            <a:endParaRPr lang="en-US" i="1" dirty="0">
              <a:solidFill>
                <a:schemeClr val="accent4">
                  <a:lumMod val="50000"/>
                </a:schemeClr>
              </a:solidFill>
            </a:endParaRPr>
          </a:p>
        </p:txBody>
      </p:sp>
    </p:spTree>
    <p:extLst>
      <p:ext uri="{BB962C8B-B14F-4D97-AF65-F5344CB8AC3E}">
        <p14:creationId xmlns:p14="http://schemas.microsoft.com/office/powerpoint/2010/main" val="2065660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9249" y="0"/>
            <a:ext cx="10504551" cy="6802374"/>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23</a:t>
            </a:fld>
            <a:endParaRPr lang="en-US"/>
          </a:p>
        </p:txBody>
      </p:sp>
    </p:spTree>
    <p:extLst>
      <p:ext uri="{BB962C8B-B14F-4D97-AF65-F5344CB8AC3E}">
        <p14:creationId xmlns:p14="http://schemas.microsoft.com/office/powerpoint/2010/main" val="111858901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390054"/>
            <a:ext cx="10478724" cy="745629"/>
          </a:xfrm>
        </p:spPr>
        <p:txBody>
          <a:bodyPr/>
          <a:lstStyle/>
          <a:p>
            <a:r>
              <a:rPr lang="en-US" sz="4200" dirty="0" smtClean="0"/>
              <a:t>LCDGT in Other Authority Fields</a:t>
            </a:r>
            <a:endParaRPr lang="en-US" sz="4200" dirty="0"/>
          </a:p>
        </p:txBody>
      </p:sp>
      <p:sp>
        <p:nvSpPr>
          <p:cNvPr id="3" name="Content Placeholder 2"/>
          <p:cNvSpPr>
            <a:spLocks noGrp="1"/>
          </p:cNvSpPr>
          <p:nvPr>
            <p:ph idx="1"/>
          </p:nvPr>
        </p:nvSpPr>
        <p:spPr>
          <a:xfrm>
            <a:off x="995881" y="1306286"/>
            <a:ext cx="10719303" cy="5130729"/>
          </a:xfrm>
        </p:spPr>
        <p:txBody>
          <a:bodyPr>
            <a:noAutofit/>
          </a:bodyPr>
          <a:lstStyle/>
          <a:p>
            <a:r>
              <a:rPr lang="en-US" sz="2500" dirty="0" smtClean="0"/>
              <a:t>LCDGT also authorized for use in some other authority fields: 368 $c, 374, 375</a:t>
            </a:r>
          </a:p>
          <a:p>
            <a:pPr marL="0" indent="0">
              <a:buNone/>
            </a:pPr>
            <a:endParaRPr lang="en-US" sz="2500" dirty="0"/>
          </a:p>
          <a:p>
            <a:pPr marL="0" indent="0">
              <a:buNone/>
            </a:pPr>
            <a:endParaRPr lang="en-US" sz="2500" dirty="0"/>
          </a:p>
        </p:txBody>
      </p:sp>
      <p:pic>
        <p:nvPicPr>
          <p:cNvPr id="10" name="Picture 9"/>
          <p:cNvPicPr>
            <a:picLocks noChangeAspect="1"/>
          </p:cNvPicPr>
          <p:nvPr/>
        </p:nvPicPr>
        <p:blipFill>
          <a:blip r:embed="rId3"/>
          <a:stretch>
            <a:fillRect/>
          </a:stretch>
        </p:blipFill>
        <p:spPr>
          <a:xfrm>
            <a:off x="1281431" y="2031046"/>
            <a:ext cx="10309860" cy="4576572"/>
          </a:xfrm>
          <a:prstGeom prst="rect">
            <a:avLst/>
          </a:prstGeom>
        </p:spPr>
      </p:pic>
      <p:cxnSp>
        <p:nvCxnSpPr>
          <p:cNvPr id="9" name="Straight Arrow Connector 8"/>
          <p:cNvCxnSpPr/>
          <p:nvPr/>
        </p:nvCxnSpPr>
        <p:spPr>
          <a:xfrm>
            <a:off x="535259" y="374681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35259" y="5215054"/>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5259" y="563880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A00A331D-2EB0-4CEE-8662-2FAB66802E28}" type="slidenum">
              <a:rPr lang="en-US" smtClean="0"/>
              <a:t>230</a:t>
            </a:fld>
            <a:endParaRPr lang="en-US"/>
          </a:p>
        </p:txBody>
      </p:sp>
    </p:spTree>
    <p:extLst>
      <p:ext uri="{BB962C8B-B14F-4D97-AF65-F5344CB8AC3E}">
        <p14:creationId xmlns:p14="http://schemas.microsoft.com/office/powerpoint/2010/main" val="375666991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935"/>
            <a:ext cx="10515600" cy="1325563"/>
          </a:xfrm>
        </p:spPr>
        <p:txBody>
          <a:bodyPr/>
          <a:lstStyle/>
          <a:p>
            <a:pPr algn="ctr"/>
            <a:r>
              <a:rPr lang="en-US" dirty="0" smtClean="0"/>
              <a:t>LCDGT Exercises</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231</a:t>
            </a:fld>
            <a:endParaRPr lang="en-US"/>
          </a:p>
        </p:txBody>
      </p:sp>
    </p:spTree>
    <p:extLst>
      <p:ext uri="{BB962C8B-B14F-4D97-AF65-F5344CB8AC3E}">
        <p14:creationId xmlns:p14="http://schemas.microsoft.com/office/powerpoint/2010/main" val="182744076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20674"/>
          </a:xfrm>
        </p:spPr>
        <p:txBody>
          <a:bodyPr>
            <a:normAutofit fontScale="90000"/>
          </a:bodyPr>
          <a:lstStyle/>
          <a:p>
            <a:r>
              <a:rPr lang="en-US" dirty="0" smtClean="0"/>
              <a:t>Exercise 1</a:t>
            </a:r>
            <a:endParaRPr lang="en-US" dirty="0"/>
          </a:p>
        </p:txBody>
      </p:sp>
      <p:sp>
        <p:nvSpPr>
          <p:cNvPr id="3" name="Content Placeholder 2"/>
          <p:cNvSpPr>
            <a:spLocks noGrp="1"/>
          </p:cNvSpPr>
          <p:nvPr>
            <p:ph idx="1"/>
          </p:nvPr>
        </p:nvSpPr>
        <p:spPr>
          <a:xfrm>
            <a:off x="838200" y="1077338"/>
            <a:ext cx="10875579" cy="5281448"/>
          </a:xfrm>
        </p:spPr>
        <p:txBody>
          <a:bodyPr>
            <a:normAutofit/>
          </a:bodyPr>
          <a:lstStyle/>
          <a:p>
            <a:pPr marL="0" indent="0">
              <a:buNone/>
            </a:pPr>
            <a:r>
              <a:rPr lang="en-US" dirty="0" smtClean="0"/>
              <a:t>Here are some established terms found in LCDGT:</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3020559"/>
              </p:ext>
            </p:extLst>
          </p:nvPr>
        </p:nvGraphicFramePr>
        <p:xfrm>
          <a:off x="1046478" y="1833467"/>
          <a:ext cx="9461241" cy="4697307"/>
        </p:xfrm>
        <a:graphic>
          <a:graphicData uri="http://schemas.openxmlformats.org/drawingml/2006/table">
            <a:tbl>
              <a:tblPr bandRow="1">
                <a:tableStyleId>{5C22544A-7EE6-4342-B048-85BDC9FD1C3A}</a:tableStyleId>
              </a:tblPr>
              <a:tblGrid>
                <a:gridCol w="3153747"/>
                <a:gridCol w="3153747"/>
                <a:gridCol w="3153747"/>
              </a:tblGrid>
              <a:tr h="400588">
                <a:tc>
                  <a:txBody>
                    <a:bodyPr/>
                    <a:lstStyle/>
                    <a:p>
                      <a:r>
                        <a:rPr lang="en-US" b="1" dirty="0" smtClean="0">
                          <a:solidFill>
                            <a:schemeClr val="tx1"/>
                          </a:solidFill>
                        </a:rPr>
                        <a:t>Americans</a:t>
                      </a:r>
                      <a:endParaRPr lang="en-US" b="1" dirty="0">
                        <a:solidFill>
                          <a:schemeClr val="tx1"/>
                        </a:solidFill>
                      </a:endParaRPr>
                    </a:p>
                  </a:txBody>
                  <a:tcPr>
                    <a:solidFill>
                      <a:schemeClr val="bg2"/>
                    </a:solidFill>
                  </a:tcPr>
                </a:tc>
                <a:tc>
                  <a:txBody>
                    <a:bodyPr/>
                    <a:lstStyle/>
                    <a:p>
                      <a:r>
                        <a:rPr lang="en-US" b="1" dirty="0" smtClean="0">
                          <a:solidFill>
                            <a:schemeClr val="tx1"/>
                          </a:solidFill>
                        </a:rPr>
                        <a:t>High school students</a:t>
                      </a:r>
                      <a:endParaRPr lang="en-US" b="1" dirty="0">
                        <a:solidFill>
                          <a:schemeClr val="tx1"/>
                        </a:solidFill>
                      </a:endParaRPr>
                    </a:p>
                  </a:txBody>
                  <a:tcPr>
                    <a:solidFill>
                      <a:schemeClr val="bg2"/>
                    </a:solidFill>
                  </a:tcPr>
                </a:tc>
                <a:tc>
                  <a:txBody>
                    <a:bodyPr/>
                    <a:lstStyle/>
                    <a:p>
                      <a:r>
                        <a:rPr lang="en-US" b="1" dirty="0" smtClean="0"/>
                        <a:t>Library employees</a:t>
                      </a:r>
                      <a:endParaRPr lang="en-US" b="1" dirty="0"/>
                    </a:p>
                  </a:txBody>
                  <a:tcPr>
                    <a:solidFill>
                      <a:schemeClr val="bg2"/>
                    </a:solidFill>
                  </a:tcPr>
                </a:tc>
              </a:tr>
              <a:tr h="400588">
                <a:tc>
                  <a:txBody>
                    <a:bodyPr/>
                    <a:lstStyle/>
                    <a:p>
                      <a:r>
                        <a:rPr lang="en-US" b="1" dirty="0" smtClean="0"/>
                        <a:t>British Columbians</a:t>
                      </a:r>
                      <a:endParaRPr lang="en-US" b="1" dirty="0"/>
                    </a:p>
                  </a:txBody>
                  <a:tcPr>
                    <a:solidFill>
                      <a:schemeClr val="bg2"/>
                    </a:solidFill>
                  </a:tcPr>
                </a:tc>
                <a:tc>
                  <a:txBody>
                    <a:bodyPr/>
                    <a:lstStyle/>
                    <a:p>
                      <a:r>
                        <a:rPr lang="en-US" b="1" dirty="0" smtClean="0"/>
                        <a:t>Hotel employees</a:t>
                      </a:r>
                      <a:endParaRPr lang="en-US" b="1" dirty="0"/>
                    </a:p>
                  </a:txBody>
                  <a:tcPr>
                    <a:solidFill>
                      <a:schemeClr val="bg2"/>
                    </a:solidFill>
                  </a:tcPr>
                </a:tc>
                <a:tc>
                  <a:txBody>
                    <a:bodyPr/>
                    <a:lstStyle/>
                    <a:p>
                      <a:r>
                        <a:rPr lang="en-US" b="1" dirty="0" smtClean="0"/>
                        <a:t>Librarians</a:t>
                      </a:r>
                      <a:endParaRPr lang="en-US" b="1" dirty="0"/>
                    </a:p>
                  </a:txBody>
                  <a:tcPr>
                    <a:solidFill>
                      <a:schemeClr val="bg2"/>
                    </a:solidFill>
                  </a:tcPr>
                </a:tc>
              </a:tr>
              <a:tr h="400588">
                <a:tc>
                  <a:txBody>
                    <a:bodyPr/>
                    <a:lstStyle/>
                    <a:p>
                      <a:r>
                        <a:rPr lang="en-US" b="1" dirty="0" smtClean="0"/>
                        <a:t>Buddhists</a:t>
                      </a:r>
                      <a:endParaRPr lang="en-US" b="1" dirty="0"/>
                    </a:p>
                  </a:txBody>
                  <a:tcPr>
                    <a:solidFill>
                      <a:schemeClr val="bg2"/>
                    </a:solidFill>
                  </a:tcPr>
                </a:tc>
                <a:tc>
                  <a:txBody>
                    <a:bodyPr/>
                    <a:lstStyle/>
                    <a:p>
                      <a:r>
                        <a:rPr lang="en-US" b="1" dirty="0" smtClean="0"/>
                        <a:t>Japanese</a:t>
                      </a:r>
                      <a:endParaRPr lang="en-US" b="1" dirty="0"/>
                    </a:p>
                  </a:txBody>
                  <a:tcPr>
                    <a:solidFill>
                      <a:schemeClr val="bg2"/>
                    </a:solidFill>
                  </a:tcPr>
                </a:tc>
                <a:tc>
                  <a:txBody>
                    <a:bodyPr/>
                    <a:lstStyle/>
                    <a:p>
                      <a:r>
                        <a:rPr lang="en-US" b="1" dirty="0" smtClean="0"/>
                        <a:t>Males</a:t>
                      </a:r>
                      <a:endParaRPr lang="en-US" b="1" dirty="0"/>
                    </a:p>
                  </a:txBody>
                  <a:tcPr>
                    <a:solidFill>
                      <a:schemeClr val="bg2"/>
                    </a:solidFill>
                  </a:tcPr>
                </a:tc>
              </a:tr>
              <a:tr h="400588">
                <a:tc>
                  <a:txBody>
                    <a:bodyPr/>
                    <a:lstStyle/>
                    <a:p>
                      <a:r>
                        <a:rPr lang="en-US" b="1" dirty="0" smtClean="0"/>
                        <a:t>Calligraphers</a:t>
                      </a:r>
                      <a:endParaRPr lang="en-US" b="1" dirty="0"/>
                    </a:p>
                  </a:txBody>
                  <a:tcPr>
                    <a:solidFill>
                      <a:schemeClr val="bg2"/>
                    </a:solidFill>
                  </a:tcPr>
                </a:tc>
                <a:tc>
                  <a:txBody>
                    <a:bodyPr/>
                    <a:lstStyle/>
                    <a:p>
                      <a:r>
                        <a:rPr lang="en-US" b="1" smtClean="0"/>
                        <a:t>Japanese Canadians</a:t>
                      </a:r>
                      <a:endParaRPr lang="en-US" b="1" dirty="0"/>
                    </a:p>
                  </a:txBody>
                  <a:tcPr>
                    <a:solidFill>
                      <a:schemeClr val="bg2"/>
                    </a:solidFill>
                  </a:tcPr>
                </a:tc>
                <a:tc>
                  <a:txBody>
                    <a:bodyPr/>
                    <a:lstStyle/>
                    <a:p>
                      <a:r>
                        <a:rPr lang="en-US" b="1" dirty="0" smtClean="0"/>
                        <a:t>Men</a:t>
                      </a:r>
                      <a:endParaRPr lang="en-US" b="1" dirty="0"/>
                    </a:p>
                  </a:txBody>
                  <a:tcPr>
                    <a:solidFill>
                      <a:schemeClr val="bg2"/>
                    </a:solidFill>
                  </a:tcPr>
                </a:tc>
              </a:tr>
              <a:tr h="400588">
                <a:tc>
                  <a:txBody>
                    <a:bodyPr/>
                    <a:lstStyle/>
                    <a:p>
                      <a:r>
                        <a:rPr lang="en-US" b="1" dirty="0" smtClean="0"/>
                        <a:t>Children</a:t>
                      </a:r>
                      <a:endParaRPr lang="en-US" b="1" dirty="0"/>
                    </a:p>
                  </a:txBody>
                  <a:tcPr>
                    <a:solidFill>
                      <a:schemeClr val="bg2"/>
                    </a:solidFill>
                  </a:tcPr>
                </a:tc>
                <a:tc>
                  <a:txBody>
                    <a:bodyPr/>
                    <a:lstStyle/>
                    <a:p>
                      <a:r>
                        <a:rPr lang="en-US" b="1" dirty="0" smtClean="0"/>
                        <a:t>Japanese</a:t>
                      </a:r>
                      <a:r>
                        <a:rPr lang="en-US" b="1" baseline="0" dirty="0" smtClean="0"/>
                        <a:t> speakers</a:t>
                      </a:r>
                      <a:endParaRPr lang="en-US" b="1" dirty="0"/>
                    </a:p>
                  </a:txBody>
                  <a:tcPr>
                    <a:solidFill>
                      <a:schemeClr val="bg2"/>
                    </a:solidFill>
                  </a:tcPr>
                </a:tc>
                <a:tc>
                  <a:txBody>
                    <a:bodyPr/>
                    <a:lstStyle/>
                    <a:p>
                      <a:r>
                        <a:rPr lang="en-US" b="1" dirty="0" smtClean="0"/>
                        <a:t>Monks</a:t>
                      </a:r>
                      <a:endParaRPr lang="en-US" b="1" dirty="0"/>
                    </a:p>
                  </a:txBody>
                  <a:tcPr>
                    <a:solidFill>
                      <a:schemeClr val="bg2"/>
                    </a:solidFill>
                  </a:tcPr>
                </a:tc>
              </a:tr>
              <a:tr h="400588">
                <a:tc>
                  <a:txBody>
                    <a:bodyPr/>
                    <a:lstStyle/>
                    <a:p>
                      <a:r>
                        <a:rPr lang="en-US" b="1" dirty="0" smtClean="0"/>
                        <a:t>Chinese</a:t>
                      </a:r>
                      <a:endParaRPr lang="en-US" b="1" dirty="0"/>
                    </a:p>
                  </a:txBody>
                  <a:tcPr>
                    <a:solidFill>
                      <a:schemeClr val="bg2"/>
                    </a:solidFill>
                  </a:tcPr>
                </a:tc>
                <a:tc>
                  <a:txBody>
                    <a:bodyPr/>
                    <a:lstStyle/>
                    <a:p>
                      <a:r>
                        <a:rPr lang="en-US" b="1" dirty="0" smtClean="0"/>
                        <a:t>Journalists</a:t>
                      </a:r>
                      <a:endParaRPr lang="en-US" b="1" dirty="0"/>
                    </a:p>
                  </a:txBody>
                  <a:tcPr>
                    <a:solidFill>
                      <a:schemeClr val="bg2"/>
                    </a:solidFill>
                  </a:tcPr>
                </a:tc>
                <a:tc>
                  <a:txBody>
                    <a:bodyPr/>
                    <a:lstStyle/>
                    <a:p>
                      <a:r>
                        <a:rPr lang="en-US" b="1" dirty="0" smtClean="0"/>
                        <a:t>Restaurant employees</a:t>
                      </a:r>
                      <a:endParaRPr lang="en-US" b="1" dirty="0"/>
                    </a:p>
                  </a:txBody>
                  <a:tcPr>
                    <a:solidFill>
                      <a:schemeClr val="bg2"/>
                    </a:solidFill>
                  </a:tcPr>
                </a:tc>
              </a:tr>
              <a:tr h="691427">
                <a:tc>
                  <a:txBody>
                    <a:bodyPr/>
                    <a:lstStyle/>
                    <a:p>
                      <a:r>
                        <a:rPr lang="en-US" b="1" dirty="0" smtClean="0"/>
                        <a:t>Chinese Americans</a:t>
                      </a:r>
                      <a:endParaRPr lang="en-US" b="1" dirty="0"/>
                    </a:p>
                  </a:txBody>
                  <a:tcPr>
                    <a:solidFill>
                      <a:schemeClr val="bg2"/>
                    </a:solidFill>
                  </a:tcPr>
                </a:tc>
                <a:tc>
                  <a:txBody>
                    <a:bodyPr/>
                    <a:lstStyle/>
                    <a:p>
                      <a:r>
                        <a:rPr lang="en-US" b="1" dirty="0" smtClean="0"/>
                        <a:t>Junior high school students</a:t>
                      </a:r>
                      <a:endParaRPr lang="en-US" b="1" dirty="0"/>
                    </a:p>
                  </a:txBody>
                  <a:tcPr>
                    <a:solidFill>
                      <a:schemeClr val="bg2"/>
                    </a:solidFill>
                  </a:tcPr>
                </a:tc>
                <a:tc>
                  <a:txBody>
                    <a:bodyPr/>
                    <a:lstStyle/>
                    <a:p>
                      <a:r>
                        <a:rPr lang="en-US" b="1" dirty="0" smtClean="0"/>
                        <a:t>Teenagers</a:t>
                      </a:r>
                      <a:endParaRPr lang="en-US" b="1" dirty="0"/>
                    </a:p>
                  </a:txBody>
                  <a:tcPr>
                    <a:solidFill>
                      <a:schemeClr val="bg2"/>
                    </a:solidFill>
                  </a:tcPr>
                </a:tc>
              </a:tr>
              <a:tr h="4005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Chinese speakers</a:t>
                      </a:r>
                    </a:p>
                  </a:txBody>
                  <a:tcPr>
                    <a:solidFill>
                      <a:schemeClr val="bg2"/>
                    </a:solidFill>
                  </a:tcPr>
                </a:tc>
                <a:tc>
                  <a:txBody>
                    <a:bodyPr/>
                    <a:lstStyle/>
                    <a:p>
                      <a:r>
                        <a:rPr lang="en-US" b="1" dirty="0" smtClean="0"/>
                        <a:t>Korean speakers</a:t>
                      </a:r>
                      <a:endParaRPr lang="en-US" b="1" dirty="0"/>
                    </a:p>
                  </a:txBody>
                  <a:tcPr>
                    <a:solidFill>
                      <a:schemeClr val="bg2"/>
                    </a:solidFill>
                  </a:tcPr>
                </a:tc>
                <a:tc>
                  <a:txBody>
                    <a:bodyPr/>
                    <a:lstStyle/>
                    <a:p>
                      <a:r>
                        <a:rPr lang="en-US" b="1" dirty="0" smtClean="0"/>
                        <a:t>Travelers</a:t>
                      </a:r>
                      <a:endParaRPr lang="en-US" b="1" dirty="0"/>
                    </a:p>
                  </a:txBody>
                  <a:tcPr>
                    <a:solidFill>
                      <a:schemeClr val="bg2"/>
                    </a:solidFill>
                  </a:tcPr>
                </a:tc>
              </a:tr>
              <a:tr h="400588">
                <a:tc>
                  <a:txBody>
                    <a:bodyPr/>
                    <a:lstStyle/>
                    <a:p>
                      <a:r>
                        <a:rPr lang="en-US" b="1" dirty="0" err="1" smtClean="0"/>
                        <a:t>Chosŏnjok</a:t>
                      </a:r>
                      <a:endParaRPr lang="en-US" b="1" dirty="0"/>
                    </a:p>
                  </a:txBody>
                  <a:tcPr>
                    <a:solidFill>
                      <a:schemeClr val="bg2"/>
                    </a:solidFill>
                  </a:tcPr>
                </a:tc>
                <a:tc>
                  <a:txBody>
                    <a:bodyPr/>
                    <a:lstStyle/>
                    <a:p>
                      <a:r>
                        <a:rPr lang="en-US" b="1" dirty="0" smtClean="0"/>
                        <a:t>Koreans</a:t>
                      </a:r>
                      <a:endParaRPr lang="en-US" b="1" dirty="0"/>
                    </a:p>
                  </a:txBody>
                  <a:tcPr>
                    <a:solidFill>
                      <a:schemeClr val="bg2"/>
                    </a:solidFill>
                  </a:tcPr>
                </a:tc>
                <a:tc>
                  <a:txBody>
                    <a:bodyPr/>
                    <a:lstStyle/>
                    <a:p>
                      <a:r>
                        <a:rPr lang="en-US" b="1" dirty="0" smtClean="0"/>
                        <a:t>Tourism industry employees</a:t>
                      </a:r>
                    </a:p>
                  </a:txBody>
                  <a:tcPr>
                    <a:solidFill>
                      <a:schemeClr val="bg2"/>
                    </a:solidFill>
                  </a:tcPr>
                </a:tc>
              </a:tr>
              <a:tr h="400588">
                <a:tc>
                  <a:txBody>
                    <a:bodyPr/>
                    <a:lstStyle/>
                    <a:p>
                      <a:r>
                        <a:rPr lang="en-US" b="1" dirty="0" smtClean="0"/>
                        <a:t>English speakers</a:t>
                      </a:r>
                    </a:p>
                  </a:txBody>
                  <a:tcPr>
                    <a:solidFill>
                      <a:schemeClr val="bg2"/>
                    </a:solidFill>
                  </a:tcPr>
                </a:tc>
                <a:tc>
                  <a:txBody>
                    <a:bodyPr/>
                    <a:lstStyle/>
                    <a:p>
                      <a:r>
                        <a:rPr lang="en-US" b="1" dirty="0" smtClean="0"/>
                        <a:t>Lamas</a:t>
                      </a:r>
                      <a:endParaRPr lang="en-US" b="1" dirty="0"/>
                    </a:p>
                  </a:txBody>
                  <a:tcPr>
                    <a:solidFill>
                      <a:schemeClr val="bg2"/>
                    </a:solidFill>
                  </a:tcPr>
                </a:tc>
                <a:tc>
                  <a:txBody>
                    <a:bodyPr/>
                    <a:lstStyle/>
                    <a:p>
                      <a:r>
                        <a:rPr lang="en-US" b="1" dirty="0" smtClean="0"/>
                        <a:t>Women</a:t>
                      </a:r>
                    </a:p>
                  </a:txBody>
                  <a:tcPr>
                    <a:solidFill>
                      <a:schemeClr val="bg2"/>
                    </a:solidFill>
                  </a:tcPr>
                </a:tc>
              </a:tr>
              <a:tr h="400588">
                <a:tc>
                  <a:txBody>
                    <a:bodyPr/>
                    <a:lstStyle/>
                    <a:p>
                      <a:r>
                        <a:rPr lang="en-US" b="1" dirty="0" smtClean="0"/>
                        <a:t>Females</a:t>
                      </a:r>
                    </a:p>
                  </a:txBody>
                  <a:tcPr>
                    <a:solidFill>
                      <a:schemeClr val="bg2"/>
                    </a:solidFill>
                  </a:tcPr>
                </a:tc>
                <a:tc>
                  <a:txBody>
                    <a:bodyPr/>
                    <a:lstStyle/>
                    <a:p>
                      <a:r>
                        <a:rPr lang="en-US" b="1" dirty="0" smtClean="0"/>
                        <a:t>Lawyers</a:t>
                      </a:r>
                      <a:endParaRPr lang="en-US" b="1" dirty="0"/>
                    </a:p>
                  </a:txBody>
                  <a:tcPr>
                    <a:solidFill>
                      <a:schemeClr val="bg2"/>
                    </a:solidFill>
                  </a:tcPr>
                </a:tc>
                <a:tc>
                  <a:txBody>
                    <a:bodyPr/>
                    <a:lstStyle/>
                    <a:p>
                      <a:r>
                        <a:rPr lang="en-US" b="1" dirty="0" smtClean="0"/>
                        <a:t>Zen Buddhists</a:t>
                      </a:r>
                    </a:p>
                  </a:txBody>
                  <a:tcPr>
                    <a:solidFill>
                      <a:schemeClr val="bg2"/>
                    </a:solidFill>
                  </a:tcPr>
                </a:tc>
              </a:tr>
            </a:tbl>
          </a:graphicData>
        </a:graphic>
      </p:graphicFrame>
      <p:sp>
        <p:nvSpPr>
          <p:cNvPr id="7" name="Slide Number Placeholder 6"/>
          <p:cNvSpPr>
            <a:spLocks noGrp="1"/>
          </p:cNvSpPr>
          <p:nvPr>
            <p:ph type="sldNum" sz="quarter" idx="12"/>
          </p:nvPr>
        </p:nvSpPr>
        <p:spPr/>
        <p:txBody>
          <a:bodyPr/>
          <a:lstStyle/>
          <a:p>
            <a:fld id="{A00A331D-2EB0-4CEE-8662-2FAB66802E28}" type="slidenum">
              <a:rPr lang="en-US" smtClean="0"/>
              <a:t>232</a:t>
            </a:fld>
            <a:endParaRPr lang="en-US"/>
          </a:p>
        </p:txBody>
      </p:sp>
    </p:spTree>
    <p:extLst>
      <p:ext uri="{BB962C8B-B14F-4D97-AF65-F5344CB8AC3E}">
        <p14:creationId xmlns:p14="http://schemas.microsoft.com/office/powerpoint/2010/main" val="335090525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579442"/>
            <a:ext cx="10875579" cy="5776908"/>
          </a:xfrm>
        </p:spPr>
        <p:txBody>
          <a:bodyPr>
            <a:normAutofit fontScale="85000" lnSpcReduction="20000"/>
          </a:bodyPr>
          <a:lstStyle/>
          <a:p>
            <a:pPr marL="0" indent="0">
              <a:spcAft>
                <a:spcPts val="1200"/>
              </a:spcAft>
              <a:buNone/>
            </a:pPr>
            <a:r>
              <a:rPr lang="en-US" dirty="0" smtClean="0"/>
              <a:t>Assign audience and creator/contributor characteristics for the following resources based on these subject headings assigned:</a:t>
            </a:r>
          </a:p>
          <a:p>
            <a:pPr marL="514350" indent="-514350">
              <a:buAutoNum type="arabicPeriod"/>
            </a:pPr>
            <a:r>
              <a:rPr lang="en-US" dirty="0" smtClean="0"/>
              <a:t>Children’s poetry, Chinese.</a:t>
            </a:r>
          </a:p>
          <a:p>
            <a:pPr marL="514350" indent="-514350">
              <a:buAutoNum type="arabicPeriod"/>
            </a:pPr>
            <a:r>
              <a:rPr lang="en-US" dirty="0"/>
              <a:t>Korean language </a:t>
            </a:r>
            <a:r>
              <a:rPr lang="en-US" dirty="0" smtClean="0"/>
              <a:t>$v </a:t>
            </a:r>
            <a:r>
              <a:rPr lang="en-US" dirty="0"/>
              <a:t>Textbooks for foreign speakers </a:t>
            </a:r>
            <a:r>
              <a:rPr lang="en-US" dirty="0" smtClean="0"/>
              <a:t>$x Japanese.</a:t>
            </a:r>
          </a:p>
          <a:p>
            <a:pPr marL="514350" indent="-514350">
              <a:buAutoNum type="arabicPeriod"/>
            </a:pPr>
            <a:r>
              <a:rPr lang="en-US" dirty="0"/>
              <a:t>Japanese language $v Conversation and phrase books (for restaurant and hotel personnel</a:t>
            </a:r>
            <a:r>
              <a:rPr lang="en-US" dirty="0" smtClean="0"/>
              <a:t>)</a:t>
            </a:r>
          </a:p>
          <a:p>
            <a:pPr marL="0" indent="0">
              <a:buNone/>
            </a:pPr>
            <a:r>
              <a:rPr lang="en-US" dirty="0"/>
              <a:t> </a:t>
            </a:r>
            <a:r>
              <a:rPr lang="en-US" dirty="0" smtClean="0"/>
              <a:t>       Japanese </a:t>
            </a:r>
            <a:r>
              <a:rPr lang="en-US" dirty="0"/>
              <a:t>language $v Conversation and phrase books $x Korean.</a:t>
            </a:r>
          </a:p>
          <a:p>
            <a:pPr marL="0" indent="0">
              <a:buNone/>
            </a:pPr>
            <a:r>
              <a:rPr lang="en-US" dirty="0" smtClean="0"/>
              <a:t>4.    Sermons, Korean $x Women authors.</a:t>
            </a:r>
          </a:p>
          <a:p>
            <a:pPr marL="0" indent="0">
              <a:buNone/>
            </a:pPr>
            <a:r>
              <a:rPr lang="en-US" dirty="0" smtClean="0"/>
              <a:t>5.    </a:t>
            </a:r>
            <a:r>
              <a:rPr lang="en-US" dirty="0" err="1" smtClean="0"/>
              <a:t>Mishima</a:t>
            </a:r>
            <a:r>
              <a:rPr lang="en-US" dirty="0"/>
              <a:t>, Yukio, </a:t>
            </a:r>
            <a:r>
              <a:rPr lang="en-US" dirty="0" smtClean="0"/>
              <a:t>$d </a:t>
            </a:r>
            <a:r>
              <a:rPr lang="en-US" dirty="0"/>
              <a:t>1925-1970 </a:t>
            </a:r>
            <a:r>
              <a:rPr lang="en-US" dirty="0" smtClean="0"/>
              <a:t>$v </a:t>
            </a:r>
            <a:r>
              <a:rPr lang="en-US" dirty="0"/>
              <a:t>Translations into </a:t>
            </a:r>
            <a:r>
              <a:rPr lang="en-US" dirty="0" smtClean="0"/>
              <a:t>English.</a:t>
            </a:r>
          </a:p>
          <a:p>
            <a:pPr marL="0" indent="0">
              <a:buNone/>
            </a:pPr>
            <a:r>
              <a:rPr lang="en-US" dirty="0" smtClean="0"/>
              <a:t>6.    American drama $x Chinese American authors.</a:t>
            </a:r>
          </a:p>
          <a:p>
            <a:pPr marL="0" indent="0">
              <a:buNone/>
            </a:pPr>
            <a:r>
              <a:rPr lang="en-US" dirty="0" smtClean="0"/>
              <a:t>       American drama $x Buddhist authors.</a:t>
            </a:r>
          </a:p>
          <a:p>
            <a:pPr marL="0" indent="0">
              <a:buNone/>
            </a:pPr>
            <a:r>
              <a:rPr lang="en-US" dirty="0"/>
              <a:t> </a:t>
            </a:r>
            <a:r>
              <a:rPr lang="en-US" dirty="0" smtClean="0"/>
              <a:t>      Young adult drama, American.</a:t>
            </a:r>
          </a:p>
          <a:p>
            <a:pPr marL="514350" indent="-514350">
              <a:buAutoNum type="arabicPeriod" startAt="7"/>
            </a:pPr>
            <a:r>
              <a:rPr lang="en-US" dirty="0" smtClean="0"/>
              <a:t>Monks’ writings, Japanese $z British Columbia $z Vancouver.</a:t>
            </a:r>
          </a:p>
          <a:p>
            <a:pPr marL="0" indent="0">
              <a:buNone/>
            </a:pPr>
            <a:r>
              <a:rPr lang="en-US" dirty="0"/>
              <a:t> </a:t>
            </a:r>
            <a:r>
              <a:rPr lang="en-US" dirty="0" smtClean="0"/>
              <a:t>      Zen literature, Japanese $z British Columbia $z Vancouver.</a:t>
            </a:r>
          </a:p>
          <a:p>
            <a:pPr marL="0" indent="0">
              <a:buNone/>
            </a:pPr>
            <a:r>
              <a:rPr lang="en-US" dirty="0"/>
              <a:t>       Gautama Buddha </a:t>
            </a:r>
            <a:r>
              <a:rPr lang="en-US" dirty="0" smtClean="0"/>
              <a:t>$v Juvenile literature.        </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233</a:t>
            </a:fld>
            <a:endParaRPr lang="en-US"/>
          </a:p>
        </p:txBody>
      </p:sp>
    </p:spTree>
    <p:extLst>
      <p:ext uri="{BB962C8B-B14F-4D97-AF65-F5344CB8AC3E}">
        <p14:creationId xmlns:p14="http://schemas.microsoft.com/office/powerpoint/2010/main" val="38120881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2117"/>
            <a:ext cx="10515600" cy="653625"/>
          </a:xfrm>
        </p:spPr>
        <p:txBody>
          <a:bodyPr>
            <a:normAutofit fontScale="90000"/>
          </a:bodyPr>
          <a:lstStyle/>
          <a:p>
            <a:r>
              <a:rPr lang="en-US" dirty="0" smtClean="0"/>
              <a:t>Exercise 2</a:t>
            </a:r>
            <a:br>
              <a:rPr lang="en-US" dirty="0" smtClean="0"/>
            </a:br>
            <a:r>
              <a:rPr lang="en-US" dirty="0"/>
              <a:t/>
            </a:r>
            <a:br>
              <a:rPr lang="en-US" dirty="0"/>
            </a:br>
            <a:r>
              <a:rPr lang="en-US" sz="4200" dirty="0" smtClean="0"/>
              <a:t>Assign audience and/or creator/contributor characteristics using the PDF list of LCDGT terms and the information provided for the following resources.</a:t>
            </a:r>
            <a:endParaRPr lang="en-US" sz="4200" dirty="0"/>
          </a:p>
        </p:txBody>
      </p:sp>
      <p:sp>
        <p:nvSpPr>
          <p:cNvPr id="5" name="Slide Number Placeholder 4"/>
          <p:cNvSpPr>
            <a:spLocks noGrp="1"/>
          </p:cNvSpPr>
          <p:nvPr>
            <p:ph type="sldNum" sz="quarter" idx="12"/>
          </p:nvPr>
        </p:nvSpPr>
        <p:spPr/>
        <p:txBody>
          <a:bodyPr/>
          <a:lstStyle/>
          <a:p>
            <a:fld id="{A00A331D-2EB0-4CEE-8662-2FAB66802E28}" type="slidenum">
              <a:rPr lang="en-US" smtClean="0"/>
              <a:t>234</a:t>
            </a:fld>
            <a:endParaRPr lang="en-US"/>
          </a:p>
        </p:txBody>
      </p:sp>
    </p:spTree>
    <p:extLst>
      <p:ext uri="{BB962C8B-B14F-4D97-AF65-F5344CB8AC3E}">
        <p14:creationId xmlns:p14="http://schemas.microsoft.com/office/powerpoint/2010/main" val="275314978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979" y="858645"/>
            <a:ext cx="3982212" cy="4886960"/>
          </a:xfrm>
          <a:prstGeom prst="rect">
            <a:avLst/>
          </a:prstGeom>
        </p:spPr>
      </p:pic>
      <p:sp>
        <p:nvSpPr>
          <p:cNvPr id="5" name="TextBox 4"/>
          <p:cNvSpPr txBox="1"/>
          <p:nvPr/>
        </p:nvSpPr>
        <p:spPr>
          <a:xfrm>
            <a:off x="5977054" y="858644"/>
            <a:ext cx="5096107" cy="4154984"/>
          </a:xfrm>
          <a:prstGeom prst="rect">
            <a:avLst/>
          </a:prstGeom>
          <a:noFill/>
        </p:spPr>
        <p:txBody>
          <a:bodyPr wrap="square" rtlCol="0">
            <a:spAutoFit/>
          </a:bodyPr>
          <a:lstStyle/>
          <a:p>
            <a:r>
              <a:rPr lang="en-US" sz="2400" dirty="0" smtClean="0"/>
              <a:t>245 00  Out </a:t>
            </a:r>
            <a:r>
              <a:rPr lang="en-US" sz="2400" dirty="0"/>
              <a:t>of the dump : </a:t>
            </a:r>
            <a:r>
              <a:rPr lang="en-US" sz="2400" dirty="0" smtClean="0"/>
              <a:t>$b writings</a:t>
            </a:r>
          </a:p>
          <a:p>
            <a:r>
              <a:rPr lang="en-US" sz="2400" dirty="0"/>
              <a:t>	</a:t>
            </a:r>
            <a:r>
              <a:rPr lang="en-US" sz="2400" dirty="0" smtClean="0"/>
              <a:t> </a:t>
            </a:r>
            <a:r>
              <a:rPr lang="en-US" sz="2400" dirty="0"/>
              <a:t>and photographs by </a:t>
            </a:r>
            <a:r>
              <a:rPr lang="en-US" sz="2400" dirty="0" smtClean="0"/>
              <a:t>children</a:t>
            </a:r>
          </a:p>
          <a:p>
            <a:r>
              <a:rPr lang="en-US" sz="2400" dirty="0"/>
              <a:t>	</a:t>
            </a:r>
            <a:r>
              <a:rPr lang="en-US" sz="2400" dirty="0" smtClean="0"/>
              <a:t> </a:t>
            </a:r>
            <a:r>
              <a:rPr lang="en-US" sz="2400" dirty="0"/>
              <a:t>from Guatemala / </a:t>
            </a:r>
            <a:r>
              <a:rPr lang="en-US" sz="2400" dirty="0" smtClean="0"/>
              <a:t>$c </a:t>
            </a:r>
            <a:r>
              <a:rPr lang="en-US" sz="2400" dirty="0"/>
              <a:t>edited </a:t>
            </a:r>
            <a:r>
              <a:rPr lang="en-US" sz="2400" dirty="0" smtClean="0"/>
              <a:t>by</a:t>
            </a:r>
          </a:p>
          <a:p>
            <a:r>
              <a:rPr lang="en-US" sz="2400" dirty="0"/>
              <a:t>	</a:t>
            </a:r>
            <a:r>
              <a:rPr lang="en-US" sz="2400" dirty="0" smtClean="0"/>
              <a:t> </a:t>
            </a:r>
            <a:r>
              <a:rPr lang="en-US" sz="2400" dirty="0"/>
              <a:t>Kristine L. Franklin &amp; </a:t>
            </a:r>
            <a:r>
              <a:rPr lang="en-US" sz="2400" dirty="0" smtClean="0"/>
              <a:t>Nancy</a:t>
            </a:r>
          </a:p>
          <a:p>
            <a:r>
              <a:rPr lang="en-US" sz="2400" dirty="0"/>
              <a:t>	</a:t>
            </a:r>
            <a:r>
              <a:rPr lang="en-US" sz="2400" dirty="0" smtClean="0"/>
              <a:t> </a:t>
            </a:r>
            <a:r>
              <a:rPr lang="en-US" sz="2400" dirty="0" err="1"/>
              <a:t>McGirr</a:t>
            </a:r>
            <a:r>
              <a:rPr lang="en-US" sz="2400" dirty="0"/>
              <a:t> ; translated from </a:t>
            </a:r>
            <a:r>
              <a:rPr lang="en-US" sz="2400" dirty="0" smtClean="0"/>
              <a:t>the</a:t>
            </a:r>
          </a:p>
          <a:p>
            <a:r>
              <a:rPr lang="en-US" sz="2400" dirty="0"/>
              <a:t>	</a:t>
            </a:r>
            <a:r>
              <a:rPr lang="en-US" sz="2400" dirty="0" smtClean="0"/>
              <a:t> </a:t>
            </a:r>
            <a:r>
              <a:rPr lang="en-US" sz="2400" dirty="0"/>
              <a:t>Spanish by Kristine L. Franklin</a:t>
            </a:r>
            <a:r>
              <a:rPr lang="en-US" sz="2400" dirty="0" smtClean="0"/>
              <a:t>.</a:t>
            </a:r>
          </a:p>
          <a:p>
            <a:endParaRPr lang="en-US" sz="2400" dirty="0"/>
          </a:p>
          <a:p>
            <a:r>
              <a:rPr lang="en-US" sz="2400" dirty="0" smtClean="0"/>
              <a:t>520 __  A </a:t>
            </a:r>
            <a:r>
              <a:rPr lang="en-US" sz="2400" dirty="0"/>
              <a:t>compilation of poems </a:t>
            </a:r>
            <a:r>
              <a:rPr lang="en-US" sz="2400" dirty="0" smtClean="0"/>
              <a:t>with</a:t>
            </a:r>
          </a:p>
          <a:p>
            <a:r>
              <a:rPr lang="en-US" sz="2400" dirty="0"/>
              <a:t>	</a:t>
            </a:r>
            <a:r>
              <a:rPr lang="en-US" sz="2400" dirty="0" smtClean="0"/>
              <a:t> </a:t>
            </a:r>
            <a:r>
              <a:rPr lang="en-US" sz="2400" dirty="0"/>
              <a:t>photographs by children </a:t>
            </a:r>
            <a:r>
              <a:rPr lang="en-US" sz="2400" dirty="0" smtClean="0"/>
              <a:t>who</a:t>
            </a:r>
          </a:p>
          <a:p>
            <a:r>
              <a:rPr lang="en-US" sz="2400" dirty="0"/>
              <a:t>	</a:t>
            </a:r>
            <a:r>
              <a:rPr lang="en-US" sz="2400" dirty="0" smtClean="0"/>
              <a:t> </a:t>
            </a:r>
            <a:r>
              <a:rPr lang="en-US" sz="2400" dirty="0"/>
              <a:t>live in the municipal dump in </a:t>
            </a:r>
            <a:endParaRPr lang="en-US" sz="2400" dirty="0" smtClean="0"/>
          </a:p>
          <a:p>
            <a:r>
              <a:rPr lang="en-US" sz="2400" dirty="0"/>
              <a:t>	</a:t>
            </a:r>
            <a:r>
              <a:rPr lang="en-US" sz="2400" dirty="0" smtClean="0"/>
              <a:t> Guatemala </a:t>
            </a:r>
            <a:r>
              <a:rPr lang="en-US" sz="2400" dirty="0"/>
              <a:t>City.</a:t>
            </a:r>
          </a:p>
        </p:txBody>
      </p:sp>
      <p:sp>
        <p:nvSpPr>
          <p:cNvPr id="6" name="Slide Number Placeholder 5"/>
          <p:cNvSpPr>
            <a:spLocks noGrp="1"/>
          </p:cNvSpPr>
          <p:nvPr>
            <p:ph type="sldNum" sz="quarter" idx="12"/>
          </p:nvPr>
        </p:nvSpPr>
        <p:spPr/>
        <p:txBody>
          <a:bodyPr/>
          <a:lstStyle/>
          <a:p>
            <a:fld id="{A00A331D-2EB0-4CEE-8662-2FAB66802E28}" type="slidenum">
              <a:rPr lang="en-US" smtClean="0"/>
              <a:t>235</a:t>
            </a:fld>
            <a:endParaRPr lang="en-US"/>
          </a:p>
        </p:txBody>
      </p:sp>
    </p:spTree>
    <p:extLst>
      <p:ext uri="{BB962C8B-B14F-4D97-AF65-F5344CB8AC3E}">
        <p14:creationId xmlns:p14="http://schemas.microsoft.com/office/powerpoint/2010/main" val="47102473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27125" y="1065211"/>
            <a:ext cx="3009900" cy="4629150"/>
          </a:xfrm>
          <a:prstGeom prst="rect">
            <a:avLst/>
          </a:prstGeom>
        </p:spPr>
      </p:pic>
      <p:sp>
        <p:nvSpPr>
          <p:cNvPr id="5" name="TextBox 4"/>
          <p:cNvSpPr txBox="1"/>
          <p:nvPr/>
        </p:nvSpPr>
        <p:spPr>
          <a:xfrm>
            <a:off x="4699000" y="985380"/>
            <a:ext cx="6743700" cy="4708981"/>
          </a:xfrm>
          <a:prstGeom prst="rect">
            <a:avLst/>
          </a:prstGeom>
          <a:noFill/>
        </p:spPr>
        <p:txBody>
          <a:bodyPr wrap="square" rtlCol="0">
            <a:spAutoFit/>
          </a:bodyPr>
          <a:lstStyle/>
          <a:p>
            <a:r>
              <a:rPr lang="en-US" sz="2500" i="1" dirty="0" smtClean="0"/>
              <a:t>Information found on preliminary pages:</a:t>
            </a:r>
          </a:p>
          <a:p>
            <a:endParaRPr lang="en-US" sz="2500" dirty="0"/>
          </a:p>
          <a:p>
            <a:r>
              <a:rPr lang="en-US" sz="2500" dirty="0" err="1" smtClean="0"/>
              <a:t>Huw</a:t>
            </a:r>
            <a:r>
              <a:rPr lang="en-US" sz="2500" dirty="0" smtClean="0"/>
              <a:t> Powell is the author of the adult novel </a:t>
            </a:r>
            <a:r>
              <a:rPr lang="en-US" sz="2500" i="1" dirty="0" smtClean="0"/>
              <a:t>Rush Hour Rules</a:t>
            </a:r>
            <a:r>
              <a:rPr lang="en-US" sz="2500" dirty="0" smtClean="0"/>
              <a:t>, which was shortlisted for the International Thriller Awards’ Best First Novel. </a:t>
            </a:r>
            <a:r>
              <a:rPr lang="en-US" sz="2500" i="1" dirty="0" err="1" smtClean="0"/>
              <a:t>Spacejackers</a:t>
            </a:r>
            <a:r>
              <a:rPr lang="en-US" sz="2500" dirty="0" smtClean="0"/>
              <a:t> is his first book for children. He lives in Somerset, England with his wife and two children.</a:t>
            </a:r>
          </a:p>
          <a:p>
            <a:endParaRPr lang="en-US" sz="2500" dirty="0"/>
          </a:p>
          <a:p>
            <a:r>
              <a:rPr lang="en-US" sz="2500" dirty="0" smtClean="0"/>
              <a:t>FORMAT: middle-grade novel</a:t>
            </a:r>
          </a:p>
          <a:p>
            <a:r>
              <a:rPr lang="en-US" sz="2500" dirty="0" smtClean="0"/>
              <a:t>AGES: 8-12</a:t>
            </a:r>
          </a:p>
          <a:p>
            <a:r>
              <a:rPr lang="en-US" sz="2500" dirty="0" smtClean="0"/>
              <a:t>GRADES: 3-6</a:t>
            </a:r>
            <a:endParaRPr lang="en-US" sz="2500" dirty="0"/>
          </a:p>
        </p:txBody>
      </p:sp>
      <p:sp>
        <p:nvSpPr>
          <p:cNvPr id="6" name="Slide Number Placeholder 5"/>
          <p:cNvSpPr>
            <a:spLocks noGrp="1"/>
          </p:cNvSpPr>
          <p:nvPr>
            <p:ph type="sldNum" sz="quarter" idx="12"/>
          </p:nvPr>
        </p:nvSpPr>
        <p:spPr/>
        <p:txBody>
          <a:bodyPr/>
          <a:lstStyle/>
          <a:p>
            <a:fld id="{A00A331D-2EB0-4CEE-8662-2FAB66802E28}" type="slidenum">
              <a:rPr lang="en-US" smtClean="0"/>
              <a:t>236</a:t>
            </a:fld>
            <a:endParaRPr lang="en-US"/>
          </a:p>
        </p:txBody>
      </p:sp>
    </p:spTree>
    <p:extLst>
      <p:ext uri="{BB962C8B-B14F-4D97-AF65-F5344CB8AC3E}">
        <p14:creationId xmlns:p14="http://schemas.microsoft.com/office/powerpoint/2010/main" val="196525089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511" y="963476"/>
            <a:ext cx="10735492" cy="4801317"/>
          </a:xfrm>
        </p:spPr>
        <p:txBody>
          <a:bodyPr>
            <a:normAutofit/>
          </a:bodyPr>
          <a:lstStyle/>
          <a:p>
            <a:pPr marL="0" indent="0">
              <a:buNone/>
            </a:pPr>
            <a:r>
              <a:rPr lang="en-US" dirty="0" smtClean="0"/>
              <a:t>245 04  The Faber book of gay short fiction / $c edited by Edmund White.</a:t>
            </a:r>
            <a:endParaRPr lang="en-US" dirty="0"/>
          </a:p>
          <a:p>
            <a:pPr marL="0" indent="0">
              <a:buNone/>
            </a:pPr>
            <a:r>
              <a:rPr lang="en-US" dirty="0" smtClean="0"/>
              <a:t>260        London ; $a Boston : $b Faber and Faber, $c 1991.</a:t>
            </a:r>
            <a:endParaRPr lang="en-US" dirty="0"/>
          </a:p>
          <a:p>
            <a:pPr marL="0" indent="0">
              <a:buNone/>
            </a:pPr>
            <a:r>
              <a:rPr lang="en-US" dirty="0"/>
              <a:t>650 </a:t>
            </a:r>
            <a:r>
              <a:rPr lang="en-US" dirty="0" smtClean="0"/>
              <a:t>_0  Gay </a:t>
            </a:r>
            <a:r>
              <a:rPr lang="en-US" dirty="0"/>
              <a:t>men </a:t>
            </a:r>
            <a:r>
              <a:rPr lang="en-US" dirty="0" smtClean="0"/>
              <a:t>$v </a:t>
            </a:r>
            <a:r>
              <a:rPr lang="en-US" dirty="0"/>
              <a:t>Fiction.</a:t>
            </a:r>
          </a:p>
          <a:p>
            <a:pPr marL="0" indent="0">
              <a:buNone/>
            </a:pPr>
            <a:r>
              <a:rPr lang="en-US" dirty="0"/>
              <a:t>650 </a:t>
            </a:r>
            <a:r>
              <a:rPr lang="en-US" dirty="0" smtClean="0"/>
              <a:t>_0  Gay </a:t>
            </a:r>
            <a:r>
              <a:rPr lang="en-US" dirty="0"/>
              <a:t>men's writings, English.</a:t>
            </a:r>
          </a:p>
          <a:p>
            <a:pPr marL="0" indent="0">
              <a:buNone/>
            </a:pPr>
            <a:r>
              <a:rPr lang="en-US" dirty="0"/>
              <a:t>650 </a:t>
            </a:r>
            <a:r>
              <a:rPr lang="en-US" dirty="0" smtClean="0"/>
              <a:t>_0  Gay </a:t>
            </a:r>
            <a:r>
              <a:rPr lang="en-US" dirty="0"/>
              <a:t>men's writings, American.</a:t>
            </a:r>
          </a:p>
          <a:p>
            <a:pPr marL="0" indent="0">
              <a:buNone/>
            </a:pPr>
            <a:r>
              <a:rPr lang="en-US" dirty="0"/>
              <a:t>650 </a:t>
            </a:r>
            <a:r>
              <a:rPr lang="en-US" dirty="0" smtClean="0"/>
              <a:t>_0  Short </a:t>
            </a:r>
            <a:r>
              <a:rPr lang="en-US" dirty="0"/>
              <a:t>stories, American.</a:t>
            </a:r>
          </a:p>
          <a:p>
            <a:pPr marL="0" indent="0">
              <a:buNone/>
            </a:pPr>
            <a:r>
              <a:rPr lang="en-US" dirty="0"/>
              <a:t>650 </a:t>
            </a:r>
            <a:r>
              <a:rPr lang="en-US" dirty="0" smtClean="0"/>
              <a:t>_0  Short </a:t>
            </a:r>
            <a:r>
              <a:rPr lang="en-US" dirty="0"/>
              <a:t>stories, English</a:t>
            </a:r>
            <a:r>
              <a:rPr lang="en-US" dirty="0" smtClean="0"/>
              <a:t>.</a:t>
            </a:r>
          </a:p>
          <a:p>
            <a:pPr marL="0" indent="0">
              <a:buNone/>
            </a:pPr>
            <a:r>
              <a:rPr lang="en-US" dirty="0" smtClean="0"/>
              <a:t>655 _7  Short stories. $2 </a:t>
            </a:r>
            <a:r>
              <a:rPr lang="en-US" dirty="0" err="1" smtClean="0"/>
              <a:t>lcgft</a:t>
            </a:r>
            <a:endParaRPr lang="en-US" dirty="0"/>
          </a:p>
        </p:txBody>
      </p:sp>
      <p:pic>
        <p:nvPicPr>
          <p:cNvPr id="4" name="Picture 3"/>
          <p:cNvPicPr>
            <a:picLocks noChangeAspect="1"/>
          </p:cNvPicPr>
          <p:nvPr/>
        </p:nvPicPr>
        <p:blipFill>
          <a:blip r:embed="rId3"/>
          <a:stretch>
            <a:fillRect/>
          </a:stretch>
        </p:blipFill>
        <p:spPr>
          <a:xfrm>
            <a:off x="7782739" y="2418343"/>
            <a:ext cx="2381250" cy="3810000"/>
          </a:xfrm>
          <a:prstGeom prst="rect">
            <a:avLst/>
          </a:prstGeom>
        </p:spPr>
      </p:pic>
      <p:sp>
        <p:nvSpPr>
          <p:cNvPr id="6" name="TextBox 5"/>
          <p:cNvSpPr txBox="1"/>
          <p:nvPr/>
        </p:nvSpPr>
        <p:spPr>
          <a:xfrm>
            <a:off x="635000" y="5613400"/>
            <a:ext cx="6388100" cy="430887"/>
          </a:xfrm>
          <a:prstGeom prst="rect">
            <a:avLst/>
          </a:prstGeom>
          <a:noFill/>
          <a:ln>
            <a:solidFill>
              <a:schemeClr val="accent1"/>
            </a:solidFill>
          </a:ln>
        </p:spPr>
        <p:txBody>
          <a:bodyPr wrap="square" rtlCol="0">
            <a:spAutoFit/>
          </a:bodyPr>
          <a:lstStyle/>
          <a:p>
            <a:r>
              <a:rPr lang="en-US" sz="2200" dirty="0" smtClean="0"/>
              <a:t>An anthology </a:t>
            </a:r>
            <a:r>
              <a:rPr lang="en-US" sz="2200" dirty="0"/>
              <a:t>by 32 American and British male authors</a:t>
            </a:r>
          </a:p>
        </p:txBody>
      </p:sp>
      <p:sp>
        <p:nvSpPr>
          <p:cNvPr id="7" name="Slide Number Placeholder 6"/>
          <p:cNvSpPr>
            <a:spLocks noGrp="1"/>
          </p:cNvSpPr>
          <p:nvPr>
            <p:ph type="sldNum" sz="quarter" idx="12"/>
          </p:nvPr>
        </p:nvSpPr>
        <p:spPr/>
        <p:txBody>
          <a:bodyPr/>
          <a:lstStyle/>
          <a:p>
            <a:fld id="{A00A331D-2EB0-4CEE-8662-2FAB66802E28}" type="slidenum">
              <a:rPr lang="en-US" smtClean="0"/>
              <a:t>237</a:t>
            </a:fld>
            <a:endParaRPr lang="en-US"/>
          </a:p>
        </p:txBody>
      </p:sp>
    </p:spTree>
    <p:extLst>
      <p:ext uri="{BB962C8B-B14F-4D97-AF65-F5344CB8AC3E}">
        <p14:creationId xmlns:p14="http://schemas.microsoft.com/office/powerpoint/2010/main" val="334429012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058" y="818336"/>
            <a:ext cx="3171825" cy="4752975"/>
          </a:xfrm>
          <a:prstGeom prst="rect">
            <a:avLst/>
          </a:prstGeom>
        </p:spPr>
      </p:pic>
      <p:sp>
        <p:nvSpPr>
          <p:cNvPr id="4" name="TextBox 3"/>
          <p:cNvSpPr txBox="1"/>
          <p:nvPr/>
        </p:nvSpPr>
        <p:spPr>
          <a:xfrm>
            <a:off x="5185318" y="654848"/>
            <a:ext cx="6657278" cy="5716950"/>
          </a:xfrm>
          <a:prstGeom prst="rect">
            <a:avLst/>
          </a:prstGeom>
          <a:noFill/>
        </p:spPr>
        <p:txBody>
          <a:bodyPr wrap="square" rtlCol="0">
            <a:spAutoFit/>
          </a:bodyPr>
          <a:lstStyle/>
          <a:p>
            <a:r>
              <a:rPr lang="en-US" sz="2150" dirty="0"/>
              <a:t>245 </a:t>
            </a:r>
            <a:r>
              <a:rPr lang="en-US" sz="2150" dirty="0" smtClean="0"/>
              <a:t>00  </a:t>
            </a:r>
            <a:r>
              <a:rPr lang="en-US" sz="2150" dirty="0" err="1" smtClean="0"/>
              <a:t>Témoignages</a:t>
            </a:r>
            <a:r>
              <a:rPr lang="en-US" sz="2150" dirty="0" smtClean="0"/>
              <a:t> </a:t>
            </a:r>
            <a:r>
              <a:rPr lang="fr-FR" sz="2150" dirty="0"/>
              <a:t>de l'</a:t>
            </a:r>
            <a:r>
              <a:rPr lang="fr-FR" sz="2150" dirty="0" err="1"/>
              <a:t>après-Auschwitz</a:t>
            </a:r>
            <a:r>
              <a:rPr lang="fr-FR" sz="2150" dirty="0"/>
              <a:t> dans </a:t>
            </a:r>
            <a:r>
              <a:rPr lang="fr-FR" sz="2150" dirty="0" smtClean="0"/>
              <a:t>la</a:t>
            </a:r>
          </a:p>
          <a:p>
            <a:r>
              <a:rPr lang="fr-FR" sz="2150" dirty="0" smtClean="0"/>
              <a:t>              </a:t>
            </a:r>
            <a:r>
              <a:rPr lang="fr-FR" sz="2150" dirty="0" err="1" smtClean="0"/>
              <a:t>littérature</a:t>
            </a:r>
            <a:r>
              <a:rPr lang="fr-FR" sz="2150" dirty="0" smtClean="0"/>
              <a:t> </a:t>
            </a:r>
            <a:r>
              <a:rPr lang="fr-FR" sz="2150" dirty="0" err="1" smtClean="0"/>
              <a:t>juive-franc</a:t>
            </a:r>
            <a:r>
              <a:rPr lang="fr-FR" sz="2150" dirty="0" err="1"/>
              <a:t>̧aise</a:t>
            </a:r>
            <a:r>
              <a:rPr lang="fr-FR" sz="2150" dirty="0"/>
              <a:t> d'aujourd'hui : </a:t>
            </a:r>
            <a:r>
              <a:rPr lang="fr-FR" sz="2150" dirty="0" smtClean="0"/>
              <a:t>$b</a:t>
            </a:r>
          </a:p>
          <a:p>
            <a:r>
              <a:rPr lang="fr-FR" sz="2150" dirty="0" smtClean="0"/>
              <a:t>              enfants </a:t>
            </a:r>
            <a:r>
              <a:rPr lang="fr-FR" sz="2150" dirty="0"/>
              <a:t>de survivants et survivants-enfants / </a:t>
            </a:r>
            <a:r>
              <a:rPr lang="fr-FR" sz="2150" dirty="0" smtClean="0"/>
              <a:t>$c</a:t>
            </a:r>
          </a:p>
          <a:p>
            <a:r>
              <a:rPr lang="fr-FR" sz="2150" dirty="0" smtClean="0"/>
              <a:t>              </a:t>
            </a:r>
            <a:r>
              <a:rPr lang="fr-FR" sz="2150" dirty="0" err="1" smtClean="0"/>
              <a:t>Annelise</a:t>
            </a:r>
            <a:r>
              <a:rPr lang="fr-FR" sz="2150" dirty="0" smtClean="0"/>
              <a:t> </a:t>
            </a:r>
            <a:r>
              <a:rPr lang="fr-FR" sz="2150" dirty="0" err="1"/>
              <a:t>Schulte</a:t>
            </a:r>
            <a:r>
              <a:rPr lang="fr-FR" sz="2150" dirty="0"/>
              <a:t> </a:t>
            </a:r>
            <a:r>
              <a:rPr lang="fr-FR" sz="2150" dirty="0" err="1"/>
              <a:t>Nordholt</a:t>
            </a:r>
            <a:r>
              <a:rPr lang="fr-FR" sz="2150" dirty="0"/>
              <a:t> (</a:t>
            </a:r>
            <a:r>
              <a:rPr lang="fr-FR" sz="2150" dirty="0" err="1"/>
              <a:t>éd</a:t>
            </a:r>
            <a:r>
              <a:rPr lang="fr-FR" sz="2150" dirty="0" smtClean="0"/>
              <a:t>.).</a:t>
            </a:r>
          </a:p>
          <a:p>
            <a:r>
              <a:rPr lang="en-US" sz="2150" dirty="0" smtClean="0"/>
              <a:t>650 _0  Jewish </a:t>
            </a:r>
            <a:r>
              <a:rPr lang="en-US" sz="2150" dirty="0"/>
              <a:t>children in the Holocaust </a:t>
            </a:r>
            <a:r>
              <a:rPr lang="en-US" sz="2150" dirty="0" smtClean="0"/>
              <a:t>$z </a:t>
            </a:r>
            <a:r>
              <a:rPr lang="en-US" sz="2150" dirty="0"/>
              <a:t>France </a:t>
            </a:r>
            <a:r>
              <a:rPr lang="en-US" sz="2150" dirty="0" smtClean="0"/>
              <a:t>$v</a:t>
            </a:r>
          </a:p>
          <a:p>
            <a:r>
              <a:rPr lang="en-US" sz="2150" dirty="0" smtClean="0"/>
              <a:t>              </a:t>
            </a:r>
            <a:r>
              <a:rPr lang="en-US" sz="2150" dirty="0"/>
              <a:t>Personal narratives.</a:t>
            </a:r>
          </a:p>
          <a:p>
            <a:r>
              <a:rPr lang="en-US" sz="2150" dirty="0"/>
              <a:t>650 </a:t>
            </a:r>
            <a:r>
              <a:rPr lang="en-US" sz="2150" dirty="0" smtClean="0"/>
              <a:t>_0  Children </a:t>
            </a:r>
            <a:r>
              <a:rPr lang="en-US" sz="2150" dirty="0"/>
              <a:t>of Holocaust survivors </a:t>
            </a:r>
            <a:r>
              <a:rPr lang="en-US" sz="2150" dirty="0" smtClean="0"/>
              <a:t>$z </a:t>
            </a:r>
            <a:r>
              <a:rPr lang="en-US" sz="2150" dirty="0"/>
              <a:t>France </a:t>
            </a:r>
            <a:r>
              <a:rPr lang="en-US" sz="2150" dirty="0" smtClean="0"/>
              <a:t>$v</a:t>
            </a:r>
          </a:p>
          <a:p>
            <a:r>
              <a:rPr lang="en-US" sz="2150" dirty="0"/>
              <a:t> </a:t>
            </a:r>
            <a:r>
              <a:rPr lang="en-US" sz="2150" dirty="0" smtClean="0"/>
              <a:t>             </a:t>
            </a:r>
            <a:r>
              <a:rPr lang="en-US" sz="2150" dirty="0"/>
              <a:t>Personal narratives.</a:t>
            </a:r>
          </a:p>
          <a:p>
            <a:r>
              <a:rPr lang="en-US" sz="2150" dirty="0"/>
              <a:t>650 </a:t>
            </a:r>
            <a:r>
              <a:rPr lang="en-US" sz="2150" dirty="0" smtClean="0"/>
              <a:t>_0  Holocaust</a:t>
            </a:r>
            <a:r>
              <a:rPr lang="en-US" sz="2150" dirty="0"/>
              <a:t>, Jewish (1939-1945) </a:t>
            </a:r>
            <a:r>
              <a:rPr lang="en-US" sz="2150" dirty="0" smtClean="0"/>
              <a:t>$v </a:t>
            </a:r>
            <a:r>
              <a:rPr lang="en-US" sz="2150" dirty="0"/>
              <a:t>Personal </a:t>
            </a:r>
            <a:endParaRPr lang="en-US" sz="2150" dirty="0" smtClean="0"/>
          </a:p>
          <a:p>
            <a:r>
              <a:rPr lang="en-US" sz="2150" dirty="0" smtClean="0"/>
              <a:t>              narratives</a:t>
            </a:r>
            <a:r>
              <a:rPr lang="en-US" sz="2150" dirty="0"/>
              <a:t>.</a:t>
            </a:r>
          </a:p>
          <a:p>
            <a:r>
              <a:rPr lang="en-US" sz="2150" dirty="0"/>
              <a:t>650 </a:t>
            </a:r>
            <a:r>
              <a:rPr lang="en-US" sz="2150" dirty="0" smtClean="0"/>
              <a:t>_0  Holocaust</a:t>
            </a:r>
            <a:r>
              <a:rPr lang="en-US" sz="2150" dirty="0"/>
              <a:t>, Jewish (1939-1945) </a:t>
            </a:r>
            <a:r>
              <a:rPr lang="en-US" sz="2150" dirty="0" smtClean="0"/>
              <a:t>$x Psychological</a:t>
            </a:r>
          </a:p>
          <a:p>
            <a:r>
              <a:rPr lang="en-US" sz="2150" dirty="0"/>
              <a:t> </a:t>
            </a:r>
            <a:r>
              <a:rPr lang="en-US" sz="2150" dirty="0" smtClean="0"/>
              <a:t>             </a:t>
            </a:r>
            <a:r>
              <a:rPr lang="en-US" sz="2150" dirty="0"/>
              <a:t>aspects.</a:t>
            </a:r>
          </a:p>
          <a:p>
            <a:r>
              <a:rPr lang="en-US" sz="2150" dirty="0"/>
              <a:t>650 </a:t>
            </a:r>
            <a:r>
              <a:rPr lang="en-US" sz="2150" dirty="0" smtClean="0"/>
              <a:t>_0  Holocaust</a:t>
            </a:r>
            <a:r>
              <a:rPr lang="en-US" sz="2150" dirty="0"/>
              <a:t>, Jewish (1939-1945) </a:t>
            </a:r>
            <a:r>
              <a:rPr lang="en-US" sz="2150" dirty="0" smtClean="0"/>
              <a:t>$x </a:t>
            </a:r>
            <a:r>
              <a:rPr lang="en-US" sz="2150" dirty="0"/>
              <a:t>Influence.</a:t>
            </a:r>
          </a:p>
          <a:p>
            <a:r>
              <a:rPr lang="en-US" sz="2150" dirty="0"/>
              <a:t>650 </a:t>
            </a:r>
            <a:r>
              <a:rPr lang="en-US" sz="2150" dirty="0" smtClean="0"/>
              <a:t>_0  World </a:t>
            </a:r>
            <a:r>
              <a:rPr lang="en-US" sz="2150" dirty="0"/>
              <a:t>War, 1939-1945 </a:t>
            </a:r>
            <a:r>
              <a:rPr lang="en-US" sz="2150" dirty="0" smtClean="0"/>
              <a:t>$x </a:t>
            </a:r>
            <a:r>
              <a:rPr lang="en-US" sz="2150" dirty="0"/>
              <a:t>Children.</a:t>
            </a:r>
          </a:p>
          <a:p>
            <a:r>
              <a:rPr lang="en-US" sz="2150" dirty="0"/>
              <a:t>650 </a:t>
            </a:r>
            <a:r>
              <a:rPr lang="en-US" sz="2150" dirty="0" smtClean="0"/>
              <a:t>_0  Children </a:t>
            </a:r>
            <a:r>
              <a:rPr lang="en-US" sz="2150" dirty="0"/>
              <a:t>of Holocaust survivors, Writings of</a:t>
            </a:r>
            <a:r>
              <a:rPr lang="en-US" sz="2150" dirty="0" smtClean="0"/>
              <a:t>,</a:t>
            </a:r>
          </a:p>
          <a:p>
            <a:r>
              <a:rPr lang="en-US" sz="2150" dirty="0"/>
              <a:t> </a:t>
            </a:r>
            <a:r>
              <a:rPr lang="en-US" sz="2150" dirty="0" smtClean="0"/>
              <a:t>             French</a:t>
            </a:r>
            <a:r>
              <a:rPr lang="en-US" sz="2150" dirty="0"/>
              <a:t>.</a:t>
            </a:r>
          </a:p>
          <a:p>
            <a:r>
              <a:rPr lang="en-US" sz="2150" dirty="0"/>
              <a:t>650 </a:t>
            </a:r>
            <a:r>
              <a:rPr lang="en-US" sz="2150" dirty="0" smtClean="0"/>
              <a:t>_0  Holocaust </a:t>
            </a:r>
            <a:r>
              <a:rPr lang="en-US" sz="2150" dirty="0"/>
              <a:t>survivors' writings, French.</a:t>
            </a:r>
          </a:p>
        </p:txBody>
      </p:sp>
      <p:sp>
        <p:nvSpPr>
          <p:cNvPr id="6" name="Slide Number Placeholder 5"/>
          <p:cNvSpPr>
            <a:spLocks noGrp="1"/>
          </p:cNvSpPr>
          <p:nvPr>
            <p:ph type="sldNum" sz="quarter" idx="12"/>
          </p:nvPr>
        </p:nvSpPr>
        <p:spPr/>
        <p:txBody>
          <a:bodyPr/>
          <a:lstStyle/>
          <a:p>
            <a:fld id="{A00A331D-2EB0-4CEE-8662-2FAB66802E28}" type="slidenum">
              <a:rPr lang="en-US" smtClean="0"/>
              <a:t>238</a:t>
            </a:fld>
            <a:endParaRPr lang="en-US"/>
          </a:p>
        </p:txBody>
      </p:sp>
    </p:spTree>
    <p:extLst>
      <p:ext uri="{BB962C8B-B14F-4D97-AF65-F5344CB8AC3E}">
        <p14:creationId xmlns:p14="http://schemas.microsoft.com/office/powerpoint/2010/main" val="375378300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193" y="494828"/>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a:t>348 </a:t>
            </a:r>
            <a:r>
              <a:rPr lang="en-US" dirty="0" smtClean="0"/>
              <a:t>__  score $2 </a:t>
            </a:r>
            <a:r>
              <a:rPr lang="en-US" dirty="0" err="1" smtClean="0"/>
              <a:t>rdafnm</a:t>
            </a:r>
            <a:endParaRPr lang="en-US" dirty="0" smtClean="0"/>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of </a:t>
            </a:r>
            <a:r>
              <a:rPr lang="en-US" dirty="0"/>
              <a:t>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t>655 </a:t>
            </a:r>
            <a:r>
              <a:rPr lang="en-US" dirty="0" smtClean="0"/>
              <a:t>_7  Jazz</a:t>
            </a:r>
            <a:r>
              <a:rPr lang="en-US" dirty="0"/>
              <a:t>. </a:t>
            </a:r>
            <a:r>
              <a:rPr lang="en-US" dirty="0" smtClean="0"/>
              <a:t>$2 </a:t>
            </a:r>
            <a:r>
              <a:rPr lang="en-US" dirty="0" err="1"/>
              <a:t>lcgft</a:t>
            </a:r>
            <a:endParaRPr lang="en-US" dirty="0"/>
          </a:p>
          <a:p>
            <a:pPr marL="0" indent="0">
              <a:buNone/>
            </a:pPr>
            <a:r>
              <a:rPr lang="en-US" dirty="0"/>
              <a:t>655 </a:t>
            </a:r>
            <a:r>
              <a:rPr lang="en-US" dirty="0" smtClean="0"/>
              <a:t>_7  Methods </a:t>
            </a:r>
            <a:r>
              <a:rPr lang="en-US" dirty="0"/>
              <a:t>(Music)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756" y="3873468"/>
            <a:ext cx="2071687" cy="275672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239</a:t>
            </a:fld>
            <a:endParaRPr lang="en-US"/>
          </a:p>
        </p:txBody>
      </p:sp>
    </p:spTree>
    <p:extLst>
      <p:ext uri="{BB962C8B-B14F-4D97-AF65-F5344CB8AC3E}">
        <p14:creationId xmlns:p14="http://schemas.microsoft.com/office/powerpoint/2010/main" val="314007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r>
              <a:rPr lang="en-US" sz="3000" dirty="0" smtClean="0"/>
              <a:t>General principles</a:t>
            </a:r>
          </a:p>
          <a:p>
            <a:pPr lvl="1"/>
            <a:r>
              <a:rPr lang="en-US" sz="2800" dirty="0" smtClean="0"/>
              <a:t>Consult</a:t>
            </a:r>
            <a:r>
              <a:rPr lang="en-US" sz="2800" i="1" dirty="0" smtClean="0"/>
              <a:t> Introduction to Library </a:t>
            </a:r>
            <a:r>
              <a:rPr lang="en-US" sz="2800" i="1" dirty="0"/>
              <a:t>of Congress Genre/Form Terms for </a:t>
            </a:r>
            <a:r>
              <a:rPr lang="en-US" sz="2800" i="1" dirty="0" smtClean="0"/>
              <a:t>Library </a:t>
            </a:r>
            <a:r>
              <a:rPr lang="en-US" sz="2800" i="1" dirty="0"/>
              <a:t>and Archival Materials </a:t>
            </a:r>
            <a:r>
              <a:rPr lang="en-US" sz="2800" dirty="0" smtClean="0"/>
              <a:t>and </a:t>
            </a:r>
            <a:r>
              <a:rPr lang="en-US" sz="2800" dirty="0"/>
              <a:t>the </a:t>
            </a:r>
            <a:r>
              <a:rPr lang="en-US" sz="2800" i="1" dirty="0"/>
              <a:t>Library of Congress Genre/Form Terms Manual </a:t>
            </a:r>
            <a:r>
              <a:rPr lang="en-US" sz="2800" dirty="0"/>
              <a:t>(</a:t>
            </a:r>
            <a:r>
              <a:rPr lang="en-US" sz="2800" dirty="0">
                <a:hlinkClick r:id="rId3"/>
              </a:rPr>
              <a:t>http://</a:t>
            </a:r>
            <a:r>
              <a:rPr lang="en-US" sz="2800" dirty="0" smtClean="0">
                <a:hlinkClick r:id="rId3"/>
              </a:rPr>
              <a:t>www.loc.gov/aba/publications/FreeLCGFT/freelcgft.html</a:t>
            </a:r>
            <a:r>
              <a:rPr lang="en-US" sz="2800" dirty="0" smtClean="0"/>
              <a:t>)</a:t>
            </a:r>
          </a:p>
          <a:p>
            <a:pPr lvl="1"/>
            <a:r>
              <a:rPr lang="en-US" sz="2800" dirty="0"/>
              <a:t>Assigned both to individual works and to </a:t>
            </a:r>
            <a:r>
              <a:rPr lang="en-US" sz="2800" dirty="0" smtClean="0"/>
              <a:t>compilations</a:t>
            </a:r>
            <a:endParaRPr lang="en-US" sz="2800" dirty="0"/>
          </a:p>
          <a:p>
            <a:pPr lvl="1"/>
            <a:r>
              <a:rPr lang="en-US" sz="2800" dirty="0" smtClean="0"/>
              <a:t>Terms that describe </a:t>
            </a:r>
            <a:r>
              <a:rPr lang="en-US" sz="2800" dirty="0"/>
              <a:t>works and expressions </a:t>
            </a:r>
            <a:r>
              <a:rPr lang="en-US" sz="2800" dirty="0" smtClean="0"/>
              <a:t>are eligible: terms for the </a:t>
            </a:r>
            <a:r>
              <a:rPr lang="en-US" sz="2800" dirty="0"/>
              <a:t>intellectual or artistic expression of the work and also </a:t>
            </a:r>
            <a:r>
              <a:rPr lang="en-US" sz="2800" dirty="0" smtClean="0"/>
              <a:t>the original </a:t>
            </a:r>
            <a:r>
              <a:rPr lang="en-US" sz="2800" dirty="0"/>
              <a:t>mode of issuance, where </a:t>
            </a:r>
            <a:r>
              <a:rPr lang="en-US" sz="2800" dirty="0" smtClean="0"/>
              <a:t>applicable </a:t>
            </a:r>
          </a:p>
        </p:txBody>
      </p:sp>
      <p:sp>
        <p:nvSpPr>
          <p:cNvPr id="6" name="Slide Number Placeholder 5"/>
          <p:cNvSpPr>
            <a:spLocks noGrp="1"/>
          </p:cNvSpPr>
          <p:nvPr>
            <p:ph type="sldNum" sz="quarter" idx="12"/>
          </p:nvPr>
        </p:nvSpPr>
        <p:spPr/>
        <p:txBody>
          <a:bodyPr/>
          <a:lstStyle/>
          <a:p>
            <a:fld id="{A00A331D-2EB0-4CEE-8662-2FAB66802E28}" type="slidenum">
              <a:rPr lang="en-US" smtClean="0"/>
              <a:t>24</a:t>
            </a:fld>
            <a:endParaRPr lang="en-US"/>
          </a:p>
        </p:txBody>
      </p:sp>
    </p:spTree>
    <p:extLst>
      <p:ext uri="{BB962C8B-B14F-4D97-AF65-F5344CB8AC3E}">
        <p14:creationId xmlns:p14="http://schemas.microsoft.com/office/powerpoint/2010/main" val="425991995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27" y="257192"/>
            <a:ext cx="4179473" cy="6313184"/>
          </a:xfrm>
          <a:prstGeom prst="rect">
            <a:avLst/>
          </a:prstGeom>
        </p:spPr>
      </p:pic>
      <p:pic>
        <p:nvPicPr>
          <p:cNvPr id="6" name="Picture 5"/>
          <p:cNvPicPr>
            <a:picLocks noChangeAspect="1"/>
          </p:cNvPicPr>
          <p:nvPr/>
        </p:nvPicPr>
        <p:blipFill>
          <a:blip r:embed="rId4"/>
          <a:stretch>
            <a:fillRect/>
          </a:stretch>
        </p:blipFill>
        <p:spPr>
          <a:xfrm>
            <a:off x="5242208" y="239054"/>
            <a:ext cx="4204716" cy="6349460"/>
          </a:xfrm>
          <a:prstGeom prst="rect">
            <a:avLst/>
          </a:prstGeom>
        </p:spPr>
      </p:pic>
      <p:sp>
        <p:nvSpPr>
          <p:cNvPr id="8" name="TextBox 7"/>
          <p:cNvSpPr txBox="1"/>
          <p:nvPr/>
        </p:nvSpPr>
        <p:spPr>
          <a:xfrm>
            <a:off x="9692269" y="758546"/>
            <a:ext cx="2328746" cy="4524315"/>
          </a:xfrm>
          <a:prstGeom prst="rect">
            <a:avLst/>
          </a:prstGeom>
          <a:noFill/>
        </p:spPr>
        <p:txBody>
          <a:bodyPr wrap="square" rtlCol="0">
            <a:spAutoFit/>
          </a:bodyPr>
          <a:lstStyle/>
          <a:p>
            <a:r>
              <a:rPr lang="en-US" i="1" dirty="0" smtClean="0"/>
              <a:t>On book jacket:</a:t>
            </a:r>
          </a:p>
          <a:p>
            <a:endParaRPr lang="en-US" dirty="0"/>
          </a:p>
          <a:p>
            <a:r>
              <a:rPr lang="en-US" dirty="0" smtClean="0"/>
              <a:t>  </a:t>
            </a:r>
            <a:r>
              <a:rPr lang="en-US" b="1" dirty="0" smtClean="0"/>
              <a:t>G.P. Putnam’s Sons</a:t>
            </a:r>
          </a:p>
          <a:p>
            <a:r>
              <a:rPr lang="en-US" i="1" dirty="0" smtClean="0"/>
              <a:t>an imprint of Penguin Young Readers Group</a:t>
            </a:r>
          </a:p>
          <a:p>
            <a:endParaRPr lang="en-US" i="1" dirty="0"/>
          </a:p>
          <a:p>
            <a:r>
              <a:rPr lang="en-US" i="1" dirty="0" smtClean="0"/>
              <a:t>Found on Goodreads website:</a:t>
            </a:r>
          </a:p>
          <a:p>
            <a:endParaRPr lang="en-US" i="1" dirty="0"/>
          </a:p>
          <a:p>
            <a:r>
              <a:rPr lang="en-US" i="1" dirty="0" smtClean="0"/>
              <a:t>“</a:t>
            </a:r>
            <a:r>
              <a:rPr lang="en-US" dirty="0"/>
              <a:t>A wonderful middle grade </a:t>
            </a:r>
            <a:r>
              <a:rPr lang="en-US" dirty="0" smtClean="0"/>
              <a:t>book”</a:t>
            </a:r>
          </a:p>
          <a:p>
            <a:endParaRPr lang="en-US" i="1" dirty="0"/>
          </a:p>
          <a:p>
            <a:r>
              <a:rPr lang="en-US" i="1" dirty="0" smtClean="0"/>
              <a:t>“</a:t>
            </a:r>
            <a:r>
              <a:rPr lang="en-US" dirty="0"/>
              <a:t>This is a great book for a middle </a:t>
            </a:r>
            <a:r>
              <a:rPr lang="en-US" dirty="0" smtClean="0"/>
              <a:t>schooler”</a:t>
            </a:r>
          </a:p>
          <a:p>
            <a:endParaRPr lang="en-US" i="1" dirty="0"/>
          </a:p>
          <a:p>
            <a:r>
              <a:rPr lang="en-US" i="1" dirty="0" smtClean="0"/>
              <a:t>“</a:t>
            </a:r>
            <a:r>
              <a:rPr lang="en-US" dirty="0"/>
              <a:t>a middle grade </a:t>
            </a:r>
            <a:r>
              <a:rPr lang="en-US" dirty="0" smtClean="0"/>
              <a:t>novel”</a:t>
            </a:r>
            <a:endParaRPr lang="en-US" i="1" dirty="0"/>
          </a:p>
        </p:txBody>
      </p:sp>
      <p:sp>
        <p:nvSpPr>
          <p:cNvPr id="4" name="Slide Number Placeholder 3"/>
          <p:cNvSpPr>
            <a:spLocks noGrp="1"/>
          </p:cNvSpPr>
          <p:nvPr>
            <p:ph type="sldNum" sz="quarter" idx="12"/>
          </p:nvPr>
        </p:nvSpPr>
        <p:spPr/>
        <p:txBody>
          <a:bodyPr/>
          <a:lstStyle/>
          <a:p>
            <a:fld id="{A00A331D-2EB0-4CEE-8662-2FAB66802E28}" type="slidenum">
              <a:rPr lang="en-US" smtClean="0"/>
              <a:t>240</a:t>
            </a:fld>
            <a:endParaRPr lang="en-US"/>
          </a:p>
        </p:txBody>
      </p:sp>
    </p:spTree>
    <p:extLst>
      <p:ext uri="{BB962C8B-B14F-4D97-AF65-F5344CB8AC3E}">
        <p14:creationId xmlns:p14="http://schemas.microsoft.com/office/powerpoint/2010/main" val="348278533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1003" y="264714"/>
            <a:ext cx="3662934" cy="6378702"/>
          </a:xfrm>
          <a:prstGeom prst="rect">
            <a:avLst/>
          </a:prstGeom>
        </p:spPr>
      </p:pic>
      <p:pic>
        <p:nvPicPr>
          <p:cNvPr id="4" name="Picture 3"/>
          <p:cNvPicPr>
            <a:picLocks noChangeAspect="1"/>
          </p:cNvPicPr>
          <p:nvPr/>
        </p:nvPicPr>
        <p:blipFill>
          <a:blip r:embed="rId4"/>
          <a:stretch>
            <a:fillRect/>
          </a:stretch>
        </p:blipFill>
        <p:spPr>
          <a:xfrm>
            <a:off x="4244084" y="1241154"/>
            <a:ext cx="7762875" cy="421957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241</a:t>
            </a:fld>
            <a:endParaRPr lang="en-US"/>
          </a:p>
        </p:txBody>
      </p:sp>
    </p:spTree>
    <p:extLst>
      <p:ext uri="{BB962C8B-B14F-4D97-AF65-F5344CB8AC3E}">
        <p14:creationId xmlns:p14="http://schemas.microsoft.com/office/powerpoint/2010/main" val="3066215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95" y="852367"/>
            <a:ext cx="3371850" cy="4922901"/>
          </a:xfrm>
          <a:prstGeom prst="rect">
            <a:avLst/>
          </a:prstGeom>
        </p:spPr>
      </p:pic>
      <p:sp>
        <p:nvSpPr>
          <p:cNvPr id="4" name="TextBox 3"/>
          <p:cNvSpPr txBox="1"/>
          <p:nvPr/>
        </p:nvSpPr>
        <p:spPr>
          <a:xfrm>
            <a:off x="5354444" y="852367"/>
            <a:ext cx="6512312" cy="4493538"/>
          </a:xfrm>
          <a:prstGeom prst="rect">
            <a:avLst/>
          </a:prstGeom>
          <a:noFill/>
        </p:spPr>
        <p:txBody>
          <a:bodyPr wrap="square" rtlCol="0">
            <a:spAutoFit/>
          </a:bodyPr>
          <a:lstStyle/>
          <a:p>
            <a:r>
              <a:rPr lang="en-US" sz="2600" dirty="0" smtClean="0"/>
              <a:t>245 00  Brewing : $b 20 Milwaukee poets / $c 	  edited by Martin J. Rosenblum ; </a:t>
            </a:r>
          </a:p>
          <a:p>
            <a:r>
              <a:rPr lang="en-US" sz="2600" dirty="0"/>
              <a:t>	</a:t>
            </a:r>
            <a:r>
              <a:rPr lang="en-US" sz="2600" dirty="0" smtClean="0"/>
              <a:t>  photographs by G. Reed.</a:t>
            </a:r>
          </a:p>
          <a:p>
            <a:r>
              <a:rPr lang="en-US" sz="2600" dirty="0" smtClean="0"/>
              <a:t>246 30  20 Milwaukee poets</a:t>
            </a:r>
          </a:p>
          <a:p>
            <a:r>
              <a:rPr lang="en-US" sz="2600" dirty="0" smtClean="0"/>
              <a:t>246 3_  Twenty Milwaukee poets</a:t>
            </a:r>
          </a:p>
          <a:p>
            <a:r>
              <a:rPr lang="en-US" sz="2600" dirty="0" smtClean="0"/>
              <a:t>490 1_  The city anthology series of American</a:t>
            </a:r>
          </a:p>
          <a:p>
            <a:r>
              <a:rPr lang="en-US" sz="2600" dirty="0"/>
              <a:t>	</a:t>
            </a:r>
            <a:r>
              <a:rPr lang="en-US" sz="2600" dirty="0" smtClean="0"/>
              <a:t>  poetry</a:t>
            </a:r>
          </a:p>
          <a:p>
            <a:r>
              <a:rPr lang="en-US" sz="2600" dirty="0" smtClean="0"/>
              <a:t>650 _0  American poetry $z Wisconsin $z </a:t>
            </a:r>
          </a:p>
          <a:p>
            <a:r>
              <a:rPr lang="en-US" sz="2600" dirty="0"/>
              <a:t>	</a:t>
            </a:r>
            <a:r>
              <a:rPr lang="en-US" sz="2600" dirty="0" smtClean="0"/>
              <a:t> Milwaukee.</a:t>
            </a:r>
          </a:p>
          <a:p>
            <a:r>
              <a:rPr lang="en-US" sz="2600" dirty="0" smtClean="0"/>
              <a:t>650 _0  American poetry $y 20th century.</a:t>
            </a:r>
          </a:p>
          <a:p>
            <a:r>
              <a:rPr lang="en-US" sz="2600" dirty="0" smtClean="0"/>
              <a:t>651 _0  Milwaukee (Wis.) $v Poetry.</a:t>
            </a:r>
            <a:endParaRPr lang="en-US" sz="2600" dirty="0"/>
          </a:p>
        </p:txBody>
      </p:sp>
      <p:sp>
        <p:nvSpPr>
          <p:cNvPr id="6" name="Slide Number Placeholder 5"/>
          <p:cNvSpPr>
            <a:spLocks noGrp="1"/>
          </p:cNvSpPr>
          <p:nvPr>
            <p:ph type="sldNum" sz="quarter" idx="12"/>
          </p:nvPr>
        </p:nvSpPr>
        <p:spPr/>
        <p:txBody>
          <a:bodyPr/>
          <a:lstStyle/>
          <a:p>
            <a:fld id="{A00A331D-2EB0-4CEE-8662-2FAB66802E28}" type="slidenum">
              <a:rPr lang="en-US" smtClean="0"/>
              <a:t>242</a:t>
            </a:fld>
            <a:endParaRPr lang="en-US"/>
          </a:p>
        </p:txBody>
      </p:sp>
    </p:spTree>
    <p:extLst>
      <p:ext uri="{BB962C8B-B14F-4D97-AF65-F5344CB8AC3E}">
        <p14:creationId xmlns:p14="http://schemas.microsoft.com/office/powerpoint/2010/main" val="36298145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02" y="955287"/>
            <a:ext cx="5080000" cy="4724400"/>
          </a:xfrm>
          <a:prstGeom prst="rect">
            <a:avLst/>
          </a:prstGeom>
        </p:spPr>
      </p:pic>
      <p:sp>
        <p:nvSpPr>
          <p:cNvPr id="5" name="TextBox 4"/>
          <p:cNvSpPr txBox="1"/>
          <p:nvPr/>
        </p:nvSpPr>
        <p:spPr>
          <a:xfrm>
            <a:off x="6490011" y="655219"/>
            <a:ext cx="5107258" cy="5324535"/>
          </a:xfrm>
          <a:prstGeom prst="rect">
            <a:avLst/>
          </a:prstGeom>
          <a:noFill/>
        </p:spPr>
        <p:txBody>
          <a:bodyPr wrap="square" rtlCol="0">
            <a:spAutoFit/>
          </a:bodyPr>
          <a:lstStyle/>
          <a:p>
            <a:r>
              <a:rPr lang="en-US" sz="2000" dirty="0" smtClean="0"/>
              <a:t>100 0_  </a:t>
            </a:r>
            <a:r>
              <a:rPr lang="en-US" sz="2000" dirty="0" err="1" smtClean="0"/>
              <a:t>Jahri</a:t>
            </a:r>
            <a:r>
              <a:rPr lang="en-US" sz="2000" dirty="0" smtClean="0"/>
              <a:t> </a:t>
            </a:r>
            <a:r>
              <a:rPr lang="en-US" sz="2000" dirty="0"/>
              <a:t>Jah </a:t>
            </a:r>
            <a:r>
              <a:rPr lang="en-US" sz="2000" dirty="0" err="1"/>
              <a:t>Jah</a:t>
            </a:r>
            <a:r>
              <a:rPr lang="en-US" sz="2000" dirty="0"/>
              <a:t>, </a:t>
            </a:r>
            <a:r>
              <a:rPr lang="en-US" sz="2000" dirty="0" smtClean="0"/>
              <a:t>$d </a:t>
            </a:r>
            <a:r>
              <a:rPr lang="en-US" sz="2000" dirty="0"/>
              <a:t>1968- </a:t>
            </a:r>
            <a:r>
              <a:rPr lang="en-US" sz="2000" dirty="0" smtClean="0"/>
              <a:t>$e </a:t>
            </a:r>
            <a:r>
              <a:rPr lang="en-US" sz="2000" dirty="0"/>
              <a:t>author.</a:t>
            </a:r>
          </a:p>
          <a:p>
            <a:r>
              <a:rPr lang="en-US" sz="2000" dirty="0" smtClean="0"/>
              <a:t>245 10  Tongan </a:t>
            </a:r>
            <a:r>
              <a:rPr lang="en-US" sz="2000" dirty="0"/>
              <a:t>for kids / </a:t>
            </a:r>
            <a:r>
              <a:rPr lang="en-US" sz="2000" dirty="0" smtClean="0"/>
              <a:t>$c </a:t>
            </a:r>
            <a:r>
              <a:rPr lang="en-US" sz="2000" dirty="0"/>
              <a:t>by </a:t>
            </a:r>
            <a:r>
              <a:rPr lang="en-US" sz="2000" dirty="0" err="1"/>
              <a:t>Jahri</a:t>
            </a:r>
            <a:r>
              <a:rPr lang="en-US" sz="2000" dirty="0"/>
              <a:t> Jah </a:t>
            </a:r>
            <a:r>
              <a:rPr lang="en-US" sz="2000" dirty="0" err="1"/>
              <a:t>Jah</a:t>
            </a:r>
            <a:r>
              <a:rPr lang="en-US" sz="2000" dirty="0"/>
              <a:t>!.</a:t>
            </a:r>
          </a:p>
          <a:p>
            <a:r>
              <a:rPr lang="en-US" sz="2000" dirty="0" smtClean="0"/>
              <a:t>246 1_  $</a:t>
            </a:r>
            <a:r>
              <a:rPr lang="en-US" sz="2000" dirty="0" err="1" smtClean="0"/>
              <a:t>i</a:t>
            </a:r>
            <a:r>
              <a:rPr lang="en-US" sz="2000" dirty="0" smtClean="0"/>
              <a:t> </a:t>
            </a:r>
            <a:r>
              <a:rPr lang="en-US" sz="2000" dirty="0"/>
              <a:t>Subtitle on cover: </a:t>
            </a:r>
            <a:r>
              <a:rPr lang="en-US" sz="2000" dirty="0" smtClean="0"/>
              <a:t>$a </a:t>
            </a:r>
            <a:r>
              <a:rPr lang="en-US" sz="2000" dirty="0"/>
              <a:t>Words </a:t>
            </a:r>
            <a:r>
              <a:rPr lang="en-US" sz="2000" dirty="0" smtClean="0"/>
              <a:t>and</a:t>
            </a:r>
          </a:p>
          <a:p>
            <a:r>
              <a:rPr lang="en-US" sz="2000" dirty="0"/>
              <a:t> </a:t>
            </a:r>
            <a:r>
              <a:rPr lang="en-US" sz="2000" dirty="0" smtClean="0"/>
              <a:t>             </a:t>
            </a:r>
            <a:r>
              <a:rPr lang="en-US" sz="2000" dirty="0"/>
              <a:t>phrases in Tongan</a:t>
            </a:r>
          </a:p>
          <a:p>
            <a:r>
              <a:rPr lang="en-US" sz="2000" dirty="0" smtClean="0"/>
              <a:t>246 1_  $</a:t>
            </a:r>
            <a:r>
              <a:rPr lang="en-US" sz="2000" dirty="0" err="1" smtClean="0"/>
              <a:t>i</a:t>
            </a:r>
            <a:r>
              <a:rPr lang="en-US" sz="2000" dirty="0" smtClean="0"/>
              <a:t> </a:t>
            </a:r>
            <a:r>
              <a:rPr lang="en-US" sz="2000" dirty="0"/>
              <a:t>Subtitle on back cover: </a:t>
            </a:r>
            <a:r>
              <a:rPr lang="en-US" sz="2000" dirty="0" smtClean="0"/>
              <a:t>$a </a:t>
            </a:r>
            <a:r>
              <a:rPr lang="en-US" sz="2000" dirty="0"/>
              <a:t>Learn </a:t>
            </a:r>
            <a:r>
              <a:rPr lang="en-US" sz="2000" dirty="0" smtClean="0"/>
              <a:t>to</a:t>
            </a:r>
          </a:p>
          <a:p>
            <a:r>
              <a:rPr lang="en-US" sz="2000" dirty="0"/>
              <a:t> </a:t>
            </a:r>
            <a:r>
              <a:rPr lang="en-US" sz="2000" dirty="0" smtClean="0"/>
              <a:t>             </a:t>
            </a:r>
            <a:r>
              <a:rPr lang="en-US" sz="2000" dirty="0"/>
              <a:t>speak words and phrases in </a:t>
            </a:r>
            <a:r>
              <a:rPr lang="en-US" sz="2000" dirty="0" smtClean="0"/>
              <a:t>Tongan</a:t>
            </a:r>
          </a:p>
          <a:p>
            <a:r>
              <a:rPr lang="en-US" sz="2000" dirty="0"/>
              <a:t>650 </a:t>
            </a:r>
            <a:r>
              <a:rPr lang="en-US" sz="2000" dirty="0" smtClean="0"/>
              <a:t>_0  Tongan </a:t>
            </a:r>
            <a:r>
              <a:rPr lang="en-US" sz="2000" dirty="0"/>
              <a:t>language </a:t>
            </a:r>
            <a:r>
              <a:rPr lang="en-US" sz="2000" dirty="0" smtClean="0"/>
              <a:t>$v </a:t>
            </a:r>
            <a:r>
              <a:rPr lang="en-US" sz="2000" dirty="0"/>
              <a:t>Terms and </a:t>
            </a:r>
            <a:r>
              <a:rPr lang="en-US" sz="2000" dirty="0" smtClean="0"/>
              <a:t>phrases</a:t>
            </a:r>
          </a:p>
          <a:p>
            <a:r>
              <a:rPr lang="en-US" sz="2000" dirty="0" smtClean="0"/>
              <a:t>              $v </a:t>
            </a:r>
            <a:r>
              <a:rPr lang="en-US" sz="2000" dirty="0"/>
              <a:t>Juvenile literature.</a:t>
            </a:r>
          </a:p>
          <a:p>
            <a:r>
              <a:rPr lang="en-US" sz="2000" dirty="0"/>
              <a:t>650 </a:t>
            </a:r>
            <a:r>
              <a:rPr lang="en-US" sz="2000" dirty="0" smtClean="0"/>
              <a:t>_0  Tongan </a:t>
            </a:r>
            <a:r>
              <a:rPr lang="en-US" sz="2000" dirty="0"/>
              <a:t>language </a:t>
            </a:r>
            <a:r>
              <a:rPr lang="en-US" sz="2000" dirty="0" smtClean="0"/>
              <a:t>$v </a:t>
            </a:r>
            <a:r>
              <a:rPr lang="en-US" sz="2000" dirty="0"/>
              <a:t>Conversation </a:t>
            </a:r>
            <a:r>
              <a:rPr lang="en-US" sz="2000" dirty="0" smtClean="0"/>
              <a:t>and</a:t>
            </a:r>
          </a:p>
          <a:p>
            <a:r>
              <a:rPr lang="en-US" sz="2000" dirty="0"/>
              <a:t> </a:t>
            </a:r>
            <a:r>
              <a:rPr lang="en-US" sz="2000" dirty="0" smtClean="0"/>
              <a:t>             </a:t>
            </a:r>
            <a:r>
              <a:rPr lang="en-US" sz="2000" dirty="0"/>
              <a:t>phrase books </a:t>
            </a:r>
            <a:r>
              <a:rPr lang="en-US" sz="2000" dirty="0" smtClean="0"/>
              <a:t>$x </a:t>
            </a:r>
            <a:r>
              <a:rPr lang="en-US" sz="2000" dirty="0"/>
              <a:t>English </a:t>
            </a:r>
            <a:r>
              <a:rPr lang="en-US" sz="2000" dirty="0" smtClean="0"/>
              <a:t>$v Juvenile</a:t>
            </a:r>
          </a:p>
          <a:p>
            <a:r>
              <a:rPr lang="en-US" sz="2000" dirty="0" smtClean="0"/>
              <a:t>              </a:t>
            </a:r>
            <a:r>
              <a:rPr lang="en-US" sz="2000" dirty="0"/>
              <a:t>literature.</a:t>
            </a:r>
          </a:p>
          <a:p>
            <a:r>
              <a:rPr lang="en-US" sz="2000" dirty="0"/>
              <a:t>650 </a:t>
            </a:r>
            <a:r>
              <a:rPr lang="en-US" sz="2000" dirty="0" smtClean="0"/>
              <a:t>_0  Tongan </a:t>
            </a:r>
            <a:r>
              <a:rPr lang="en-US" sz="2000" dirty="0"/>
              <a:t>language </a:t>
            </a:r>
            <a:r>
              <a:rPr lang="en-US" sz="2000" dirty="0" smtClean="0"/>
              <a:t>$v </a:t>
            </a:r>
            <a:r>
              <a:rPr lang="en-US" sz="2000" dirty="0"/>
              <a:t>Glossaries</a:t>
            </a:r>
            <a:r>
              <a:rPr lang="en-US" sz="2000" dirty="0" smtClean="0"/>
              <a:t>,</a:t>
            </a:r>
          </a:p>
          <a:p>
            <a:r>
              <a:rPr lang="en-US" sz="2000" dirty="0"/>
              <a:t> </a:t>
            </a:r>
            <a:r>
              <a:rPr lang="en-US" sz="2000" dirty="0" smtClean="0"/>
              <a:t>             </a:t>
            </a:r>
            <a:r>
              <a:rPr lang="en-US" sz="2000" dirty="0"/>
              <a:t>vocabularies, etc. </a:t>
            </a:r>
            <a:r>
              <a:rPr lang="en-US" sz="2000" dirty="0" smtClean="0"/>
              <a:t>$v </a:t>
            </a:r>
            <a:r>
              <a:rPr lang="en-US" sz="2000" dirty="0"/>
              <a:t>Juvenile literature.</a:t>
            </a:r>
          </a:p>
          <a:p>
            <a:r>
              <a:rPr lang="en-US" sz="2000" dirty="0"/>
              <a:t>650 </a:t>
            </a:r>
            <a:r>
              <a:rPr lang="en-US" sz="2000" dirty="0" smtClean="0"/>
              <a:t>_0  Picture </a:t>
            </a:r>
            <a:r>
              <a:rPr lang="en-US" sz="2000" dirty="0"/>
              <a:t>dictionaries, Tongan </a:t>
            </a:r>
            <a:r>
              <a:rPr lang="en-US" sz="2000" dirty="0" smtClean="0"/>
              <a:t>$v Juvenile</a:t>
            </a:r>
          </a:p>
          <a:p>
            <a:r>
              <a:rPr lang="en-US" sz="2000" dirty="0"/>
              <a:t> </a:t>
            </a:r>
            <a:r>
              <a:rPr lang="en-US" sz="2000" dirty="0" smtClean="0"/>
              <a:t>             </a:t>
            </a:r>
            <a:r>
              <a:rPr lang="en-US" sz="2000" dirty="0"/>
              <a:t>literature</a:t>
            </a:r>
            <a:r>
              <a:rPr lang="en-US" sz="2000" dirty="0" smtClean="0"/>
              <a:t>.</a:t>
            </a:r>
          </a:p>
          <a:p>
            <a:r>
              <a:rPr lang="en-US" sz="2000" dirty="0"/>
              <a:t>655 </a:t>
            </a:r>
            <a:r>
              <a:rPr lang="en-US" sz="2000" dirty="0" smtClean="0"/>
              <a:t>_7  Picture </a:t>
            </a:r>
            <a:r>
              <a:rPr lang="en-US" sz="2000" dirty="0"/>
              <a:t>dictionaries. </a:t>
            </a:r>
            <a:r>
              <a:rPr lang="en-US" sz="2000" dirty="0" smtClean="0"/>
              <a:t>$2 </a:t>
            </a:r>
            <a:r>
              <a:rPr lang="en-US" sz="2000" dirty="0" err="1"/>
              <a:t>lcgft</a:t>
            </a:r>
            <a:endParaRPr lang="en-US" sz="2000" dirty="0"/>
          </a:p>
          <a:p>
            <a:r>
              <a:rPr lang="en-US" sz="2000" dirty="0"/>
              <a:t>655 </a:t>
            </a:r>
            <a:r>
              <a:rPr lang="en-US" sz="2000" dirty="0" smtClean="0"/>
              <a:t>_7  Phrase </a:t>
            </a:r>
            <a:r>
              <a:rPr lang="en-US" sz="2000" dirty="0"/>
              <a:t>books. </a:t>
            </a:r>
            <a:r>
              <a:rPr lang="en-US" sz="2000" dirty="0" smtClean="0"/>
              <a:t>$2 </a:t>
            </a:r>
            <a:r>
              <a:rPr lang="en-US" sz="2000" dirty="0" err="1"/>
              <a:t>lcgft</a:t>
            </a:r>
            <a:endParaRPr lang="en-US" sz="2000" dirty="0"/>
          </a:p>
        </p:txBody>
      </p:sp>
      <p:sp>
        <p:nvSpPr>
          <p:cNvPr id="6" name="Slide Number Placeholder 5"/>
          <p:cNvSpPr>
            <a:spLocks noGrp="1"/>
          </p:cNvSpPr>
          <p:nvPr>
            <p:ph type="sldNum" sz="quarter" idx="12"/>
          </p:nvPr>
        </p:nvSpPr>
        <p:spPr/>
        <p:txBody>
          <a:bodyPr/>
          <a:lstStyle/>
          <a:p>
            <a:fld id="{A00A331D-2EB0-4CEE-8662-2FAB66802E28}" type="slidenum">
              <a:rPr lang="en-US" smtClean="0"/>
              <a:t>243</a:t>
            </a:fld>
            <a:endParaRPr lang="en-US"/>
          </a:p>
        </p:txBody>
      </p:sp>
    </p:spTree>
    <p:extLst>
      <p:ext uri="{BB962C8B-B14F-4D97-AF65-F5344CB8AC3E}">
        <p14:creationId xmlns:p14="http://schemas.microsoft.com/office/powerpoint/2010/main" val="275438995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23924"/>
            <a:ext cx="10515600" cy="4801317"/>
          </a:xfrm>
        </p:spPr>
        <p:txBody>
          <a:bodyPr>
            <a:normAutofit/>
          </a:bodyPr>
          <a:lstStyle/>
          <a:p>
            <a:pPr marL="0" indent="0">
              <a:buNone/>
            </a:pPr>
            <a:r>
              <a:rPr lang="en-US" dirty="0" smtClean="0"/>
              <a:t>245 </a:t>
            </a:r>
            <a:r>
              <a:rPr lang="en-US" dirty="0"/>
              <a:t>00 </a:t>
            </a:r>
            <a:r>
              <a:rPr lang="en-US" dirty="0" smtClean="0"/>
              <a:t> Los </a:t>
            </a:r>
            <a:r>
              <a:rPr lang="en-US" dirty="0"/>
              <a:t>Angeles sentinel.</a:t>
            </a:r>
          </a:p>
          <a:p>
            <a:pPr marL="0" indent="0">
              <a:buNone/>
            </a:pPr>
            <a:r>
              <a:rPr lang="en-US" dirty="0"/>
              <a:t>310 </a:t>
            </a:r>
            <a:r>
              <a:rPr lang="en-US" dirty="0" smtClean="0"/>
              <a:t>__  Weekly</a:t>
            </a:r>
            <a:endParaRPr lang="en-US" dirty="0"/>
          </a:p>
          <a:p>
            <a:pPr marL="0" indent="0">
              <a:buNone/>
            </a:pPr>
            <a:r>
              <a:rPr lang="en-US" dirty="0" smtClean="0"/>
              <a:t>362 1_  Began </a:t>
            </a:r>
            <a:r>
              <a:rPr lang="en-US" dirty="0"/>
              <a:t>in 1933</a:t>
            </a:r>
            <a:r>
              <a:rPr lang="en-US" dirty="0" smtClean="0"/>
              <a:t>.</a:t>
            </a:r>
          </a:p>
          <a:p>
            <a:pPr marL="0" indent="0">
              <a:buNone/>
            </a:pPr>
            <a:r>
              <a:rPr lang="en-US" dirty="0"/>
              <a:t>650 </a:t>
            </a:r>
            <a:r>
              <a:rPr lang="en-US" dirty="0" smtClean="0"/>
              <a:t>_0  African </a:t>
            </a:r>
            <a:r>
              <a:rPr lang="en-US" dirty="0"/>
              <a:t>Americans </a:t>
            </a:r>
            <a:r>
              <a:rPr lang="en-US" dirty="0" smtClean="0"/>
              <a:t>$z </a:t>
            </a:r>
            <a:r>
              <a:rPr lang="en-US" dirty="0"/>
              <a:t>California </a:t>
            </a:r>
            <a:r>
              <a:rPr lang="en-US" dirty="0" smtClean="0"/>
              <a:t>$z </a:t>
            </a:r>
            <a:r>
              <a:rPr lang="en-US" dirty="0"/>
              <a:t>Los Angeles </a:t>
            </a:r>
            <a:r>
              <a:rPr lang="en-US" dirty="0" smtClean="0"/>
              <a:t>$v </a:t>
            </a:r>
            <a:r>
              <a:rPr lang="en-US" dirty="0"/>
              <a:t>Newspapers.</a:t>
            </a:r>
          </a:p>
          <a:p>
            <a:pPr marL="0" indent="0">
              <a:buNone/>
            </a:pPr>
            <a:r>
              <a:rPr lang="en-US" dirty="0"/>
              <a:t>651 </a:t>
            </a:r>
            <a:r>
              <a:rPr lang="en-US" dirty="0" smtClean="0"/>
              <a:t>_0  Los </a:t>
            </a:r>
            <a:r>
              <a:rPr lang="en-US" dirty="0"/>
              <a:t>Angeles (Calif.) </a:t>
            </a:r>
            <a:r>
              <a:rPr lang="en-US" dirty="0" smtClean="0"/>
              <a:t>$v </a:t>
            </a:r>
            <a:r>
              <a:rPr lang="en-US" dirty="0"/>
              <a:t>Newspapers.</a:t>
            </a:r>
          </a:p>
          <a:p>
            <a:pPr marL="0" indent="0">
              <a:buNone/>
            </a:pPr>
            <a:r>
              <a:rPr lang="en-US" dirty="0"/>
              <a:t>651 </a:t>
            </a:r>
            <a:r>
              <a:rPr lang="en-US" dirty="0" smtClean="0"/>
              <a:t>_0  Los </a:t>
            </a:r>
            <a:r>
              <a:rPr lang="en-US" dirty="0"/>
              <a:t>Angeles County (Calif.) </a:t>
            </a:r>
            <a:r>
              <a:rPr lang="en-US" dirty="0" smtClean="0"/>
              <a:t>$v </a:t>
            </a:r>
            <a:r>
              <a:rPr lang="en-US" dirty="0"/>
              <a:t>Newspapers.</a:t>
            </a:r>
            <a:endParaRPr lang="en-US" dirty="0" smtClean="0"/>
          </a:p>
          <a:p>
            <a:pPr marL="0" indent="0">
              <a:buNone/>
            </a:pPr>
            <a:r>
              <a:rPr lang="en-US" dirty="0" smtClean="0"/>
              <a:t>655 _7  Newspapers. $2 </a:t>
            </a:r>
            <a:r>
              <a:rPr lang="en-US" dirty="0" err="1" smtClean="0"/>
              <a:t>lcgft</a:t>
            </a:r>
            <a:endParaRPr lang="en-US" dirty="0" smtClean="0"/>
          </a:p>
          <a:p>
            <a:pPr marL="0" indent="0">
              <a:buNone/>
            </a:pPr>
            <a:r>
              <a:rPr lang="en-US" dirty="0"/>
              <a:t>655 _7  African American newspapers. </a:t>
            </a:r>
            <a:r>
              <a:rPr lang="en-US" dirty="0" smtClean="0"/>
              <a:t>$2 </a:t>
            </a:r>
            <a:r>
              <a:rPr lang="en-US" dirty="0" err="1"/>
              <a:t>ngl</a:t>
            </a:r>
            <a:endParaRPr lang="en-US" dirty="0"/>
          </a:p>
        </p:txBody>
      </p:sp>
      <p:pic>
        <p:nvPicPr>
          <p:cNvPr id="4" name="Picture 3"/>
          <p:cNvPicPr>
            <a:picLocks noChangeAspect="1"/>
          </p:cNvPicPr>
          <p:nvPr/>
        </p:nvPicPr>
        <p:blipFill>
          <a:blip r:embed="rId3"/>
          <a:stretch>
            <a:fillRect/>
          </a:stretch>
        </p:blipFill>
        <p:spPr>
          <a:xfrm>
            <a:off x="6161204" y="359820"/>
            <a:ext cx="3543300" cy="1533525"/>
          </a:xfrm>
          <a:prstGeom prst="rect">
            <a:avLst/>
          </a:prstGeom>
        </p:spPr>
      </p:pic>
      <p:sp>
        <p:nvSpPr>
          <p:cNvPr id="5" name="TextBox 4"/>
          <p:cNvSpPr txBox="1"/>
          <p:nvPr/>
        </p:nvSpPr>
        <p:spPr>
          <a:xfrm>
            <a:off x="4559726" y="5636341"/>
            <a:ext cx="2920148" cy="461665"/>
          </a:xfrm>
          <a:prstGeom prst="rect">
            <a:avLst/>
          </a:prstGeom>
          <a:noFill/>
        </p:spPr>
        <p:txBody>
          <a:bodyPr wrap="square" rtlCol="0">
            <a:spAutoFit/>
          </a:bodyPr>
          <a:lstStyle/>
          <a:p>
            <a:r>
              <a:rPr lang="en-US" sz="2400" i="1" dirty="0" smtClean="0">
                <a:solidFill>
                  <a:srgbClr val="FF0000"/>
                </a:solidFill>
              </a:rPr>
              <a:t>SEE ALSO NEXT SLIDE</a:t>
            </a:r>
            <a:endParaRPr lang="en-US" sz="2400" i="1"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244</a:t>
            </a:fld>
            <a:endParaRPr lang="en-US"/>
          </a:p>
        </p:txBody>
      </p:sp>
    </p:spTree>
    <p:extLst>
      <p:ext uri="{BB962C8B-B14F-4D97-AF65-F5344CB8AC3E}">
        <p14:creationId xmlns:p14="http://schemas.microsoft.com/office/powerpoint/2010/main" val="409240572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696075" cy="6772275"/>
          </a:xfrm>
          <a:prstGeom prst="rect">
            <a:avLst/>
          </a:prstGeom>
        </p:spPr>
      </p:pic>
      <p:pic>
        <p:nvPicPr>
          <p:cNvPr id="5" name="Picture 4"/>
          <p:cNvPicPr>
            <a:picLocks noChangeAspect="1"/>
          </p:cNvPicPr>
          <p:nvPr/>
        </p:nvPicPr>
        <p:blipFill>
          <a:blip r:embed="rId4"/>
          <a:stretch>
            <a:fillRect/>
          </a:stretch>
        </p:blipFill>
        <p:spPr>
          <a:xfrm>
            <a:off x="6519037" y="903700"/>
            <a:ext cx="5533263" cy="581777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245</a:t>
            </a:fld>
            <a:endParaRPr lang="en-US"/>
          </a:p>
        </p:txBody>
      </p:sp>
    </p:spTree>
    <p:extLst>
      <p:ext uri="{BB962C8B-B14F-4D97-AF65-F5344CB8AC3E}">
        <p14:creationId xmlns:p14="http://schemas.microsoft.com/office/powerpoint/2010/main" val="364154165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16" y="1095202"/>
            <a:ext cx="2933700" cy="4514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6" y="1095200"/>
            <a:ext cx="3009900" cy="4514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679" y="1095198"/>
            <a:ext cx="3259166" cy="4498848"/>
          </a:xfrm>
          <a:prstGeom prst="rect">
            <a:avLst/>
          </a:prstGeom>
        </p:spPr>
      </p:pic>
      <p:pic>
        <p:nvPicPr>
          <p:cNvPr id="7" name="Picture 6"/>
          <p:cNvPicPr>
            <a:picLocks noChangeAspect="1"/>
          </p:cNvPicPr>
          <p:nvPr/>
        </p:nvPicPr>
        <p:blipFill>
          <a:blip r:embed="rId6"/>
          <a:stretch>
            <a:fillRect/>
          </a:stretch>
        </p:blipFill>
        <p:spPr>
          <a:xfrm>
            <a:off x="9219507" y="1095199"/>
            <a:ext cx="2921096" cy="4498848"/>
          </a:xfrm>
          <a:prstGeom prst="rect">
            <a:avLst/>
          </a:prstGeom>
        </p:spPr>
      </p:pic>
      <p:sp>
        <p:nvSpPr>
          <p:cNvPr id="8" name="TextBox 7"/>
          <p:cNvSpPr txBox="1"/>
          <p:nvPr/>
        </p:nvSpPr>
        <p:spPr>
          <a:xfrm>
            <a:off x="1728438" y="400141"/>
            <a:ext cx="4092499" cy="461665"/>
          </a:xfrm>
          <a:prstGeom prst="rect">
            <a:avLst/>
          </a:prstGeom>
          <a:noFill/>
          <a:ln w="15875">
            <a:solidFill>
              <a:schemeClr val="tx1"/>
            </a:solidFill>
          </a:ln>
        </p:spPr>
        <p:txBody>
          <a:bodyPr wrap="square" rtlCol="0">
            <a:spAutoFit/>
          </a:bodyPr>
          <a:lstStyle/>
          <a:p>
            <a:r>
              <a:rPr lang="en-US" sz="2400" i="1" dirty="0" smtClean="0"/>
              <a:t>An annual cataloged as a serial</a:t>
            </a:r>
            <a:endParaRPr lang="en-US" sz="2400" i="1" dirty="0"/>
          </a:p>
        </p:txBody>
      </p:sp>
      <p:sp>
        <p:nvSpPr>
          <p:cNvPr id="6" name="TextBox 5"/>
          <p:cNvSpPr txBox="1"/>
          <p:nvPr/>
        </p:nvSpPr>
        <p:spPr>
          <a:xfrm>
            <a:off x="965200" y="5942502"/>
            <a:ext cx="9893300" cy="677108"/>
          </a:xfrm>
          <a:prstGeom prst="rect">
            <a:avLst/>
          </a:prstGeom>
          <a:noFill/>
          <a:ln w="12700">
            <a:solidFill>
              <a:schemeClr val="tx1"/>
            </a:solidFill>
          </a:ln>
        </p:spPr>
        <p:txBody>
          <a:bodyPr wrap="square" rtlCol="0">
            <a:spAutoFit/>
          </a:bodyPr>
          <a:lstStyle/>
          <a:p>
            <a:r>
              <a:rPr lang="en-US" sz="1900" dirty="0" smtClean="0"/>
              <a:t>Most authors are from either the Republic of Ireland or Northern Ireland; others are of Irish heritage living in other countries.</a:t>
            </a:r>
            <a:endParaRPr lang="en-US" sz="1900" dirty="0"/>
          </a:p>
        </p:txBody>
      </p:sp>
      <p:sp>
        <p:nvSpPr>
          <p:cNvPr id="10" name="Slide Number Placeholder 9"/>
          <p:cNvSpPr>
            <a:spLocks noGrp="1"/>
          </p:cNvSpPr>
          <p:nvPr>
            <p:ph type="sldNum" sz="quarter" idx="12"/>
          </p:nvPr>
        </p:nvSpPr>
        <p:spPr/>
        <p:txBody>
          <a:bodyPr/>
          <a:lstStyle/>
          <a:p>
            <a:fld id="{A00A331D-2EB0-4CEE-8662-2FAB66802E28}" type="slidenum">
              <a:rPr lang="en-US" smtClean="0"/>
              <a:t>246</a:t>
            </a:fld>
            <a:endParaRPr lang="en-US"/>
          </a:p>
        </p:txBody>
      </p:sp>
    </p:spTree>
    <p:extLst>
      <p:ext uri="{BB962C8B-B14F-4D97-AF65-F5344CB8AC3E}">
        <p14:creationId xmlns:p14="http://schemas.microsoft.com/office/powerpoint/2010/main" val="212202861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954" y="342551"/>
            <a:ext cx="4066032" cy="6096000"/>
          </a:xfrm>
          <a:prstGeom prst="rect">
            <a:avLst/>
          </a:prstGeom>
        </p:spPr>
      </p:pic>
      <p:sp>
        <p:nvSpPr>
          <p:cNvPr id="4" name="TextBox 3"/>
          <p:cNvSpPr txBox="1"/>
          <p:nvPr/>
        </p:nvSpPr>
        <p:spPr>
          <a:xfrm>
            <a:off x="6657276" y="1260088"/>
            <a:ext cx="4404733" cy="3046988"/>
          </a:xfrm>
          <a:prstGeom prst="rect">
            <a:avLst/>
          </a:prstGeom>
          <a:noFill/>
        </p:spPr>
        <p:txBody>
          <a:bodyPr wrap="square" rtlCol="0">
            <a:spAutoFit/>
          </a:bodyPr>
          <a:lstStyle/>
          <a:p>
            <a:r>
              <a:rPr lang="en-US" sz="2400" i="1" dirty="0" smtClean="0"/>
              <a:t>Back cover:</a:t>
            </a:r>
          </a:p>
          <a:p>
            <a:endParaRPr lang="en-US" sz="2400" dirty="0"/>
          </a:p>
          <a:p>
            <a:r>
              <a:rPr lang="en-US" sz="2400" dirty="0" smtClean="0"/>
              <a:t>PATRICK MODIANO was awarded the 2014 Nobel Prize in Literature and is one of the most celebrated French novelists of his generation. </a:t>
            </a:r>
            <a:r>
              <a:rPr lang="en-US" sz="2400" i="1" dirty="0" smtClean="0"/>
              <a:t>Dora </a:t>
            </a:r>
            <a:r>
              <a:rPr lang="en-US" sz="2400" i="1" dirty="0" err="1" smtClean="0"/>
              <a:t>Bruder</a:t>
            </a:r>
            <a:r>
              <a:rPr lang="en-US" sz="2400" i="1" dirty="0" smtClean="0"/>
              <a:t> </a:t>
            </a:r>
            <a:r>
              <a:rPr lang="en-US" sz="2400" dirty="0" smtClean="0"/>
              <a:t>has been translated worldwide into twenty languages.</a:t>
            </a:r>
            <a:endParaRPr lang="en-US" sz="2400" dirty="0"/>
          </a:p>
        </p:txBody>
      </p:sp>
      <p:sp>
        <p:nvSpPr>
          <p:cNvPr id="6" name="Slide Number Placeholder 5"/>
          <p:cNvSpPr>
            <a:spLocks noGrp="1"/>
          </p:cNvSpPr>
          <p:nvPr>
            <p:ph type="sldNum" sz="quarter" idx="12"/>
          </p:nvPr>
        </p:nvSpPr>
        <p:spPr/>
        <p:txBody>
          <a:bodyPr/>
          <a:lstStyle/>
          <a:p>
            <a:fld id="{A00A331D-2EB0-4CEE-8662-2FAB66802E28}" type="slidenum">
              <a:rPr lang="en-US" smtClean="0"/>
              <a:t>247</a:t>
            </a:fld>
            <a:endParaRPr lang="en-US"/>
          </a:p>
        </p:txBody>
      </p:sp>
    </p:spTree>
    <p:extLst>
      <p:ext uri="{BB962C8B-B14F-4D97-AF65-F5344CB8AC3E}">
        <p14:creationId xmlns:p14="http://schemas.microsoft.com/office/powerpoint/2010/main" val="192659287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51" y="912424"/>
            <a:ext cx="5715000" cy="4810125"/>
          </a:xfrm>
          <a:prstGeom prst="rect">
            <a:avLst/>
          </a:prstGeom>
        </p:spPr>
      </p:pic>
      <p:pic>
        <p:nvPicPr>
          <p:cNvPr id="6" name="Picture 5"/>
          <p:cNvPicPr>
            <a:picLocks noChangeAspect="1"/>
          </p:cNvPicPr>
          <p:nvPr/>
        </p:nvPicPr>
        <p:blipFill>
          <a:blip r:embed="rId4"/>
          <a:stretch>
            <a:fillRect/>
          </a:stretch>
        </p:blipFill>
        <p:spPr>
          <a:xfrm>
            <a:off x="6667383" y="38100"/>
            <a:ext cx="5191125" cy="68199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248</a:t>
            </a:fld>
            <a:endParaRPr lang="en-US"/>
          </a:p>
        </p:txBody>
      </p:sp>
    </p:spTree>
    <p:extLst>
      <p:ext uri="{BB962C8B-B14F-4D97-AF65-F5344CB8AC3E}">
        <p14:creationId xmlns:p14="http://schemas.microsoft.com/office/powerpoint/2010/main" val="159074339"/>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750" y="762000"/>
            <a:ext cx="3886200" cy="5181600"/>
          </a:xfrm>
          <a:prstGeom prst="rect">
            <a:avLst/>
          </a:prstGeom>
        </p:spPr>
      </p:pic>
      <p:sp>
        <p:nvSpPr>
          <p:cNvPr id="5" name="TextBox 4"/>
          <p:cNvSpPr txBox="1"/>
          <p:nvPr/>
        </p:nvSpPr>
        <p:spPr>
          <a:xfrm>
            <a:off x="6007100" y="306437"/>
            <a:ext cx="5626100" cy="6047809"/>
          </a:xfrm>
          <a:prstGeom prst="rect">
            <a:avLst/>
          </a:prstGeom>
          <a:noFill/>
        </p:spPr>
        <p:txBody>
          <a:bodyPr wrap="square" rtlCol="0">
            <a:spAutoFit/>
          </a:bodyPr>
          <a:lstStyle/>
          <a:p>
            <a:r>
              <a:rPr lang="en-US" sz="2150" i="1" dirty="0"/>
              <a:t>P</a:t>
            </a:r>
            <a:r>
              <a:rPr lang="en-US" sz="2150" i="1" dirty="0" smtClean="0"/>
              <a:t>reliminary page: </a:t>
            </a:r>
            <a:r>
              <a:rPr lang="en-US" sz="2150" dirty="0" smtClean="0"/>
              <a:t>“Susan </a:t>
            </a:r>
            <a:r>
              <a:rPr lang="en-US" sz="2150" dirty="0" err="1"/>
              <a:t>Frohlick</a:t>
            </a:r>
            <a:r>
              <a:rPr lang="en-US" sz="2150" dirty="0"/>
              <a:t> is Associate Professor of Cultural Anthropology at the University of </a:t>
            </a:r>
            <a:r>
              <a:rPr lang="en-US" sz="2150" dirty="0" smtClean="0"/>
              <a:t>Manitoba, Canada.” </a:t>
            </a:r>
          </a:p>
          <a:p>
            <a:endParaRPr lang="en-US" sz="2150" dirty="0"/>
          </a:p>
          <a:p>
            <a:r>
              <a:rPr lang="en-US" sz="2150" i="1" dirty="0"/>
              <a:t>P</a:t>
            </a:r>
            <a:r>
              <a:rPr lang="en-US" sz="2150" i="1" dirty="0" smtClean="0"/>
              <a:t>age xv: </a:t>
            </a:r>
            <a:r>
              <a:rPr lang="en-US" sz="2150" dirty="0" smtClean="0"/>
              <a:t>“like most anthropologists, I cherish being in the field above all”</a:t>
            </a:r>
          </a:p>
          <a:p>
            <a:endParaRPr lang="en-US" sz="2150" dirty="0"/>
          </a:p>
          <a:p>
            <a:r>
              <a:rPr lang="en-US" sz="2150" i="1" dirty="0" smtClean="0"/>
              <a:t>Page xvii: </a:t>
            </a:r>
            <a:r>
              <a:rPr lang="en-US" sz="2150" dirty="0" smtClean="0"/>
              <a:t>“Many students in both undergraduate and graduate courses over the past few years have allowed me to discuss my work …”</a:t>
            </a:r>
          </a:p>
          <a:p>
            <a:endParaRPr lang="en-US" sz="2150" dirty="0"/>
          </a:p>
          <a:p>
            <a:r>
              <a:rPr lang="en-US" sz="2150" i="1" dirty="0" smtClean="0"/>
              <a:t>Page 3:</a:t>
            </a:r>
            <a:r>
              <a:rPr lang="en-US" sz="2150" dirty="0" smtClean="0"/>
              <a:t> “These observations of mine as a cultural anthropologist …”</a:t>
            </a:r>
          </a:p>
          <a:p>
            <a:endParaRPr lang="en-US" sz="2150" dirty="0"/>
          </a:p>
          <a:p>
            <a:r>
              <a:rPr lang="en-US" sz="2150" i="1" dirty="0" smtClean="0"/>
              <a:t>Page 10: </a:t>
            </a:r>
            <a:r>
              <a:rPr lang="en-US" sz="2150" dirty="0" smtClean="0"/>
              <a:t>“familiar to me as a white heterosexual Euro-Canadian woman … My own history of traveling to Europe and other countries abroad as a young woman in the late 1970s …”</a:t>
            </a:r>
            <a:endParaRPr lang="en-US" sz="2150" dirty="0"/>
          </a:p>
        </p:txBody>
      </p:sp>
      <p:sp>
        <p:nvSpPr>
          <p:cNvPr id="6" name="Slide Number Placeholder 5"/>
          <p:cNvSpPr>
            <a:spLocks noGrp="1"/>
          </p:cNvSpPr>
          <p:nvPr>
            <p:ph type="sldNum" sz="quarter" idx="12"/>
          </p:nvPr>
        </p:nvSpPr>
        <p:spPr/>
        <p:txBody>
          <a:bodyPr/>
          <a:lstStyle/>
          <a:p>
            <a:fld id="{A00A331D-2EB0-4CEE-8662-2FAB66802E28}" type="slidenum">
              <a:rPr lang="en-US" smtClean="0"/>
              <a:t>249</a:t>
            </a:fld>
            <a:endParaRPr lang="en-US"/>
          </a:p>
        </p:txBody>
      </p:sp>
    </p:spTree>
    <p:extLst>
      <p:ext uri="{BB962C8B-B14F-4D97-AF65-F5344CB8AC3E}">
        <p14:creationId xmlns:p14="http://schemas.microsoft.com/office/powerpoint/2010/main" val="698076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r>
              <a:rPr lang="en-US" sz="3000" dirty="0" smtClean="0"/>
              <a:t>General principles</a:t>
            </a:r>
          </a:p>
          <a:p>
            <a:pPr lvl="1"/>
            <a:r>
              <a:rPr lang="en-US" sz="2800" dirty="0" smtClean="0"/>
              <a:t>Terms that describe manifestation attributes generally are ineligible (e.g., </a:t>
            </a:r>
            <a:r>
              <a:rPr lang="en-US" sz="2800" b="1" dirty="0" smtClean="0"/>
              <a:t>DVDs</a:t>
            </a:r>
            <a:r>
              <a:rPr lang="en-US" sz="2800" dirty="0" smtClean="0"/>
              <a:t>; </a:t>
            </a:r>
            <a:r>
              <a:rPr lang="en-US" sz="2800" b="1" dirty="0" smtClean="0"/>
              <a:t>Large print books</a:t>
            </a:r>
            <a:r>
              <a:rPr lang="en-US" sz="2800" dirty="0"/>
              <a:t>; </a:t>
            </a:r>
            <a:r>
              <a:rPr lang="en-US" sz="2800" b="1" dirty="0"/>
              <a:t>Paperbacks</a:t>
            </a:r>
            <a:r>
              <a:rPr lang="en-US" sz="2800" dirty="0"/>
              <a:t>)</a:t>
            </a:r>
            <a:endParaRPr lang="en-US" sz="2800" dirty="0" smtClean="0"/>
          </a:p>
          <a:p>
            <a:pPr lvl="1"/>
            <a:r>
              <a:rPr lang="en-US" sz="2800" dirty="0" smtClean="0"/>
              <a:t>A few exceptional manifestation-level terms are in LCGFT (e.g., </a:t>
            </a:r>
            <a:r>
              <a:rPr lang="en-US" sz="2800" b="1" dirty="0" smtClean="0"/>
              <a:t>Internet videos</a:t>
            </a:r>
            <a:r>
              <a:rPr lang="en-US" sz="2800" dirty="0" smtClean="0"/>
              <a:t>; </a:t>
            </a:r>
            <a:r>
              <a:rPr lang="en-US" sz="2800" b="1" dirty="0" smtClean="0"/>
              <a:t>Video recordings for the hearing impaired</a:t>
            </a:r>
            <a:r>
              <a:rPr lang="en-US" sz="2800" dirty="0" smtClean="0"/>
              <a:t>), but they should not be considered precedents</a:t>
            </a:r>
          </a:p>
        </p:txBody>
      </p:sp>
      <p:sp>
        <p:nvSpPr>
          <p:cNvPr id="6" name="Slide Number Placeholder 5"/>
          <p:cNvSpPr>
            <a:spLocks noGrp="1"/>
          </p:cNvSpPr>
          <p:nvPr>
            <p:ph type="sldNum" sz="quarter" idx="12"/>
          </p:nvPr>
        </p:nvSpPr>
        <p:spPr/>
        <p:txBody>
          <a:bodyPr/>
          <a:lstStyle/>
          <a:p>
            <a:fld id="{A00A331D-2EB0-4CEE-8662-2FAB66802E28}" type="slidenum">
              <a:rPr lang="en-US" smtClean="0"/>
              <a:t>25</a:t>
            </a:fld>
            <a:endParaRPr lang="en-US"/>
          </a:p>
        </p:txBody>
      </p:sp>
    </p:spTree>
    <p:extLst>
      <p:ext uri="{BB962C8B-B14F-4D97-AF65-F5344CB8AC3E}">
        <p14:creationId xmlns:p14="http://schemas.microsoft.com/office/powerpoint/2010/main" val="380301134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8500" y="1092200"/>
            <a:ext cx="6070600" cy="3693319"/>
          </a:xfrm>
          <a:prstGeom prst="rect">
            <a:avLst/>
          </a:prstGeom>
          <a:noFill/>
        </p:spPr>
        <p:txBody>
          <a:bodyPr wrap="square" rtlCol="0">
            <a:spAutoFit/>
          </a:bodyPr>
          <a:lstStyle/>
          <a:p>
            <a:r>
              <a:rPr lang="en-US" sz="2600" i="1" dirty="0" smtClean="0"/>
              <a:t>Back cover: </a:t>
            </a:r>
          </a:p>
          <a:p>
            <a:endParaRPr lang="en-US" sz="2600" i="1" dirty="0"/>
          </a:p>
          <a:p>
            <a:r>
              <a:rPr lang="en-US" sz="2600" i="1" dirty="0" smtClean="0"/>
              <a:t>“</a:t>
            </a:r>
            <a:r>
              <a:rPr lang="en-US" sz="2600" dirty="0" smtClean="0"/>
              <a:t>Arthur </a:t>
            </a:r>
            <a:r>
              <a:rPr lang="en-US" sz="2600" dirty="0" err="1" smtClean="0"/>
              <a:t>Braverman</a:t>
            </a:r>
            <a:r>
              <a:rPr lang="en-US" sz="2600" dirty="0" smtClean="0"/>
              <a:t> is an American author and translator, primarily translating from Japanese to English. A Zen Buddhist practitioner, </a:t>
            </a:r>
            <a:r>
              <a:rPr lang="en-US" sz="2600" dirty="0" err="1" smtClean="0"/>
              <a:t>Bravermen</a:t>
            </a:r>
            <a:r>
              <a:rPr lang="en-US" sz="2600" dirty="0" smtClean="0"/>
              <a:t> lived in Japan for seven years and studied at </a:t>
            </a:r>
            <a:r>
              <a:rPr lang="en-US" sz="2600" dirty="0" err="1" smtClean="0"/>
              <a:t>Antai-ji</a:t>
            </a:r>
            <a:r>
              <a:rPr lang="en-US" sz="2600" dirty="0" smtClean="0"/>
              <a:t> temple in 1969 training under Kosho Uchiyama. He lives in Ojai, California.”</a:t>
            </a:r>
            <a:endParaRPr lang="en-US" sz="2600" dirty="0"/>
          </a:p>
        </p:txBody>
      </p:sp>
      <p:pic>
        <p:nvPicPr>
          <p:cNvPr id="5" name="Picture 4"/>
          <p:cNvPicPr>
            <a:picLocks noChangeAspect="1"/>
          </p:cNvPicPr>
          <p:nvPr/>
        </p:nvPicPr>
        <p:blipFill>
          <a:blip r:embed="rId3"/>
          <a:stretch>
            <a:fillRect/>
          </a:stretch>
        </p:blipFill>
        <p:spPr>
          <a:xfrm>
            <a:off x="7731127" y="462280"/>
            <a:ext cx="2972276" cy="5417820"/>
          </a:xfrm>
          <a:prstGeom prst="rect">
            <a:avLst/>
          </a:prstGeom>
        </p:spPr>
      </p:pic>
      <p:pic>
        <p:nvPicPr>
          <p:cNvPr id="6" name="Picture 5"/>
          <p:cNvPicPr>
            <a:picLocks noChangeAspect="1"/>
          </p:cNvPicPr>
          <p:nvPr/>
        </p:nvPicPr>
        <p:blipFill>
          <a:blip r:embed="rId4"/>
          <a:stretch>
            <a:fillRect/>
          </a:stretch>
        </p:blipFill>
        <p:spPr>
          <a:xfrm>
            <a:off x="6503988" y="5880100"/>
            <a:ext cx="4012787" cy="442913"/>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250</a:t>
            </a:fld>
            <a:endParaRPr lang="en-US"/>
          </a:p>
        </p:txBody>
      </p:sp>
    </p:spTree>
    <p:extLst>
      <p:ext uri="{BB962C8B-B14F-4D97-AF65-F5344CB8AC3E}">
        <p14:creationId xmlns:p14="http://schemas.microsoft.com/office/powerpoint/2010/main" val="259748677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30" y="1092355"/>
            <a:ext cx="3935159" cy="4333875"/>
          </a:xfrm>
          <a:prstGeom prst="rect">
            <a:avLst/>
          </a:prstGeom>
        </p:spPr>
      </p:pic>
      <p:sp>
        <p:nvSpPr>
          <p:cNvPr id="7" name="TextBox 6"/>
          <p:cNvSpPr txBox="1"/>
          <p:nvPr/>
        </p:nvSpPr>
        <p:spPr>
          <a:xfrm>
            <a:off x="4415882" y="0"/>
            <a:ext cx="7382107" cy="7571303"/>
          </a:xfrm>
          <a:prstGeom prst="rect">
            <a:avLst/>
          </a:prstGeom>
          <a:noFill/>
        </p:spPr>
        <p:txBody>
          <a:bodyPr wrap="square" rtlCol="0">
            <a:spAutoFit/>
          </a:bodyPr>
          <a:lstStyle/>
          <a:p>
            <a:pPr>
              <a:spcAft>
                <a:spcPts val="600"/>
              </a:spcAft>
            </a:pPr>
            <a:r>
              <a:rPr lang="en-US" b="1" dirty="0" smtClean="0"/>
              <a:t>A children’s book about HIV with a First Nations storyline</a:t>
            </a:r>
          </a:p>
          <a:p>
            <a:r>
              <a:rPr lang="en-US" b="1" dirty="0" smtClean="0"/>
              <a:t>Includes study material for students, teachers, parents, health educators and others</a:t>
            </a:r>
          </a:p>
          <a:p>
            <a:endParaRPr lang="en-US" dirty="0"/>
          </a:p>
          <a:p>
            <a:r>
              <a:rPr lang="en-US" b="1" dirty="0" smtClean="0"/>
              <a:t>Author Larry </a:t>
            </a:r>
            <a:r>
              <a:rPr lang="en-US" b="1" dirty="0" err="1" smtClean="0"/>
              <a:t>Loyie</a:t>
            </a:r>
            <a:r>
              <a:rPr lang="en-US" b="1" dirty="0" smtClean="0"/>
              <a:t> </a:t>
            </a:r>
            <a:r>
              <a:rPr lang="en-US" dirty="0" smtClean="0"/>
              <a:t>was born in Slave Lake, Alberta. He spent his early years living a traditional Cree life and treasures the lessons he learned from the elders. He went to residential school from the age of 10 to 14, then began his working life. Larry returned to school later in life to fulfill his childhood dream of becoming a writer. He received the 2001 Canada Post Literacy Award for Individual Achievement (British Columbia). In 2003, Larry was the first </a:t>
            </a:r>
            <a:r>
              <a:rPr lang="en-US" dirty="0" err="1" smtClean="0"/>
              <a:t>First</a:t>
            </a:r>
            <a:r>
              <a:rPr lang="en-US" dirty="0" smtClean="0"/>
              <a:t> Nations writer to win the Norma Fleck Award for Canadian Children’s Non-Fiction for his first children’s book </a:t>
            </a:r>
            <a:r>
              <a:rPr lang="en-US" i="1" dirty="0" smtClean="0"/>
              <a:t>As Long as the Rivers Flow</a:t>
            </a:r>
            <a:r>
              <a:rPr lang="en-US" dirty="0" smtClean="0"/>
              <a:t>.</a:t>
            </a:r>
          </a:p>
          <a:p>
            <a:endParaRPr lang="en-US" dirty="0"/>
          </a:p>
          <a:p>
            <a:r>
              <a:rPr lang="en-US" b="1" dirty="0" smtClean="0"/>
              <a:t>Co-author Constance </a:t>
            </a:r>
            <a:r>
              <a:rPr lang="en-US" b="1" dirty="0" err="1" smtClean="0"/>
              <a:t>Brissenden</a:t>
            </a:r>
            <a:r>
              <a:rPr lang="en-US" b="1" dirty="0" smtClean="0"/>
              <a:t> </a:t>
            </a:r>
            <a:r>
              <a:rPr lang="en-US" dirty="0" smtClean="0"/>
              <a:t>BA, MA is a freelance writer and editor. She is the author of 14 books of travel and history. In 1993, Constance and Larry formed Living Traditions Writers Group (www.firstnationswriter.com) to encourage First Nations people to write about their traditions and stories.</a:t>
            </a:r>
          </a:p>
          <a:p>
            <a:endParaRPr lang="en-US" dirty="0"/>
          </a:p>
          <a:p>
            <a:r>
              <a:rPr lang="en-US" b="1" dirty="0" smtClean="0"/>
              <a:t>Illustrator Heather D. </a:t>
            </a:r>
            <a:r>
              <a:rPr lang="en-US" b="1" dirty="0" err="1" smtClean="0"/>
              <a:t>Holmlund</a:t>
            </a:r>
            <a:r>
              <a:rPr lang="en-US" dirty="0" smtClean="0"/>
              <a:t> has roots in the northern town of Fort Frances, Ontario, where she grew up. Her source of artistic vision has always been the spiritual essence of the Canadian landscape and its people. Heather attended York University in the visual arts program, before making her home in Pickering, Ontario. She is the award-winning illustrator of </a:t>
            </a:r>
            <a:r>
              <a:rPr lang="en-US" i="1" dirty="0" smtClean="0"/>
              <a:t>As Long as the Rivers Flow</a:t>
            </a:r>
            <a:r>
              <a:rPr lang="en-US" dirty="0" smtClean="0"/>
              <a:t>.</a:t>
            </a:r>
            <a:endParaRPr lang="en-US" b="1"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251</a:t>
            </a:fld>
            <a:endParaRPr lang="en-US"/>
          </a:p>
        </p:txBody>
      </p:sp>
    </p:spTree>
    <p:extLst>
      <p:ext uri="{BB962C8B-B14F-4D97-AF65-F5344CB8AC3E}">
        <p14:creationId xmlns:p14="http://schemas.microsoft.com/office/powerpoint/2010/main" val="64884280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5" y="733574"/>
            <a:ext cx="3590163" cy="5133213"/>
          </a:xfrm>
          <a:prstGeom prst="rect">
            <a:avLst/>
          </a:prstGeom>
        </p:spPr>
      </p:pic>
      <p:pic>
        <p:nvPicPr>
          <p:cNvPr id="5" name="Picture 4"/>
          <p:cNvPicPr>
            <a:picLocks noChangeAspect="1"/>
          </p:cNvPicPr>
          <p:nvPr/>
        </p:nvPicPr>
        <p:blipFill>
          <a:blip r:embed="rId4"/>
          <a:stretch>
            <a:fillRect/>
          </a:stretch>
        </p:blipFill>
        <p:spPr>
          <a:xfrm>
            <a:off x="4070662" y="448780"/>
            <a:ext cx="7972425" cy="3521869"/>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252</a:t>
            </a:fld>
            <a:endParaRPr lang="en-US"/>
          </a:p>
        </p:txBody>
      </p:sp>
      <p:pic>
        <p:nvPicPr>
          <p:cNvPr id="8" name="Picture 7"/>
          <p:cNvPicPr>
            <a:picLocks noChangeAspect="1"/>
          </p:cNvPicPr>
          <p:nvPr/>
        </p:nvPicPr>
        <p:blipFill>
          <a:blip r:embed="rId5"/>
          <a:stretch>
            <a:fillRect/>
          </a:stretch>
        </p:blipFill>
        <p:spPr>
          <a:xfrm>
            <a:off x="4070661" y="4356099"/>
            <a:ext cx="7370445" cy="2120265"/>
          </a:xfrm>
          <a:prstGeom prst="rect">
            <a:avLst/>
          </a:prstGeom>
        </p:spPr>
      </p:pic>
    </p:spTree>
    <p:extLst>
      <p:ext uri="{BB962C8B-B14F-4D97-AF65-F5344CB8AC3E}">
        <p14:creationId xmlns:p14="http://schemas.microsoft.com/office/powerpoint/2010/main" val="61883137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20700" y="288925"/>
            <a:ext cx="4038600" cy="6067425"/>
          </a:xfrm>
          <a:prstGeom prst="rect">
            <a:avLst/>
          </a:prstGeom>
        </p:spPr>
      </p:pic>
      <p:sp>
        <p:nvSpPr>
          <p:cNvPr id="9" name="TextBox 8"/>
          <p:cNvSpPr txBox="1"/>
          <p:nvPr/>
        </p:nvSpPr>
        <p:spPr>
          <a:xfrm>
            <a:off x="4991100" y="302359"/>
            <a:ext cx="6794500" cy="6555641"/>
          </a:xfrm>
          <a:prstGeom prst="rect">
            <a:avLst/>
          </a:prstGeom>
          <a:noFill/>
        </p:spPr>
        <p:txBody>
          <a:bodyPr wrap="square" rtlCol="0">
            <a:spAutoFit/>
          </a:bodyPr>
          <a:lstStyle/>
          <a:p>
            <a:r>
              <a:rPr lang="en-US" sz="2000" i="1" dirty="0" smtClean="0"/>
              <a:t>Back cover: </a:t>
            </a:r>
            <a:r>
              <a:rPr lang="en-US" sz="2000" dirty="0" smtClean="0"/>
              <a:t>“Tailored specifically for undergraduate students, this Companion offers uniquely comprehensive coverage of the topics necessary for successful communication in psychology, making it a valuable resource for research methods and introductory psychology courses.”</a:t>
            </a:r>
          </a:p>
          <a:p>
            <a:endParaRPr lang="en-US" sz="2000" dirty="0" smtClean="0"/>
          </a:p>
          <a:p>
            <a:r>
              <a:rPr lang="en-US" sz="2000" i="1" dirty="0" smtClean="0"/>
              <a:t>Introduction:</a:t>
            </a:r>
            <a:r>
              <a:rPr lang="en-US" sz="2000" dirty="0" smtClean="0"/>
              <a:t> </a:t>
            </a:r>
          </a:p>
          <a:p>
            <a:r>
              <a:rPr lang="en-US" sz="2000" dirty="0"/>
              <a:t> </a:t>
            </a:r>
            <a:r>
              <a:rPr lang="en-US" sz="2000" dirty="0" smtClean="0"/>
              <a:t>    “Most students and even faculty in psychology and related disciplines receive little or no formal training in how to communicate effectively. … </a:t>
            </a:r>
          </a:p>
          <a:p>
            <a:r>
              <a:rPr lang="en-US" sz="2000" dirty="0"/>
              <a:t> </a:t>
            </a:r>
            <a:r>
              <a:rPr lang="en-US" sz="2000" dirty="0" smtClean="0"/>
              <a:t>    The purpose of this book is to provide the basic information that students and professionals alike need to communicate well and succeed in psychology and related disciplines. … </a:t>
            </a:r>
          </a:p>
          <a:p>
            <a:r>
              <a:rPr lang="en-US" sz="2000" dirty="0" smtClean="0"/>
              <a:t>     Chapter 1 is on getting started. It discusses how you can learn about and communicate effectively in psychology and related fields. It contains tips for ensuring that you will make the very best use possible of your college experiences in psychology and related fields. </a:t>
            </a:r>
          </a:p>
          <a:p>
            <a:r>
              <a:rPr lang="en-US" sz="2000" dirty="0"/>
              <a:t> </a:t>
            </a:r>
            <a:r>
              <a:rPr lang="en-US" sz="2000" dirty="0" smtClean="0"/>
              <a:t>    Chapter 2 presents and discusses eight common misconceptions that students hold about psychology papers. …”</a:t>
            </a:r>
            <a:endParaRPr lang="en-US" sz="2000" dirty="0"/>
          </a:p>
          <a:p>
            <a:endParaRPr lang="en-US" sz="2000" dirty="0"/>
          </a:p>
        </p:txBody>
      </p:sp>
      <p:sp>
        <p:nvSpPr>
          <p:cNvPr id="10" name="TextBox 9"/>
          <p:cNvSpPr txBox="1"/>
          <p:nvPr/>
        </p:nvSpPr>
        <p:spPr>
          <a:xfrm>
            <a:off x="1212850" y="6437376"/>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253</a:t>
            </a:fld>
            <a:endParaRPr lang="en-US"/>
          </a:p>
        </p:txBody>
      </p:sp>
    </p:spTree>
    <p:extLst>
      <p:ext uri="{BB962C8B-B14F-4D97-AF65-F5344CB8AC3E}">
        <p14:creationId xmlns:p14="http://schemas.microsoft.com/office/powerpoint/2010/main" val="279323378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13350" y="1648559"/>
            <a:ext cx="6794500" cy="3046988"/>
          </a:xfrm>
          <a:prstGeom prst="rect">
            <a:avLst/>
          </a:prstGeom>
          <a:noFill/>
        </p:spPr>
        <p:txBody>
          <a:bodyPr wrap="square" rtlCol="0">
            <a:spAutoFit/>
          </a:bodyPr>
          <a:lstStyle/>
          <a:p>
            <a:r>
              <a:rPr lang="en-US" sz="2400" i="1" dirty="0" smtClean="0"/>
              <a:t>Back cover: </a:t>
            </a:r>
            <a:endParaRPr lang="en-US" sz="2400" dirty="0" smtClean="0"/>
          </a:p>
          <a:p>
            <a:endParaRPr lang="en-US" sz="2400" dirty="0"/>
          </a:p>
          <a:p>
            <a:r>
              <a:rPr lang="en-US" sz="2400" dirty="0" smtClean="0"/>
              <a:t>Robert J. Sternberg is Professor of Human Development at Cornell University</a:t>
            </a:r>
          </a:p>
          <a:p>
            <a:endParaRPr lang="en-US" sz="2400" dirty="0"/>
          </a:p>
          <a:p>
            <a:r>
              <a:rPr lang="en-US" sz="2400" dirty="0" smtClean="0"/>
              <a:t>Karin Sternberg is Research Associate in the Department of Human Development at Cornell University</a:t>
            </a:r>
            <a:endParaRPr lang="en-US" sz="2400" dirty="0"/>
          </a:p>
        </p:txBody>
      </p:sp>
      <p:sp>
        <p:nvSpPr>
          <p:cNvPr id="5" name="TextBox 4"/>
          <p:cNvSpPr txBox="1"/>
          <p:nvPr/>
        </p:nvSpPr>
        <p:spPr>
          <a:xfrm>
            <a:off x="7004050" y="5646191"/>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pic>
        <p:nvPicPr>
          <p:cNvPr id="6" name="Picture 5"/>
          <p:cNvPicPr>
            <a:picLocks noChangeAspect="1"/>
          </p:cNvPicPr>
          <p:nvPr/>
        </p:nvPicPr>
        <p:blipFill>
          <a:blip r:embed="rId3"/>
          <a:stretch>
            <a:fillRect/>
          </a:stretch>
        </p:blipFill>
        <p:spPr>
          <a:xfrm>
            <a:off x="520700" y="288925"/>
            <a:ext cx="4038600" cy="606742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254</a:t>
            </a:fld>
            <a:endParaRPr lang="en-US"/>
          </a:p>
        </p:txBody>
      </p:sp>
    </p:spTree>
    <p:extLst>
      <p:ext uri="{BB962C8B-B14F-4D97-AF65-F5344CB8AC3E}">
        <p14:creationId xmlns:p14="http://schemas.microsoft.com/office/powerpoint/2010/main" val="277049229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8287" y="-953"/>
            <a:ext cx="11410474" cy="6858953"/>
          </a:xfrm>
          <a:prstGeom prst="rect">
            <a:avLst/>
          </a:prstGeom>
        </p:spPr>
      </p:pic>
      <p:sp>
        <p:nvSpPr>
          <p:cNvPr id="7" name="TextBox 6"/>
          <p:cNvSpPr txBox="1"/>
          <p:nvPr/>
        </p:nvSpPr>
        <p:spPr>
          <a:xfrm>
            <a:off x="8610600" y="248691"/>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255</a:t>
            </a:fld>
            <a:endParaRPr lang="en-US"/>
          </a:p>
        </p:txBody>
      </p:sp>
    </p:spTree>
    <p:extLst>
      <p:ext uri="{BB962C8B-B14F-4D97-AF65-F5344CB8AC3E}">
        <p14:creationId xmlns:p14="http://schemas.microsoft.com/office/powerpoint/2010/main" val="259552945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3892" y="101596"/>
            <a:ext cx="10309860" cy="5710238"/>
          </a:xfrm>
          <a:prstGeom prst="rect">
            <a:avLst/>
          </a:prstGeom>
        </p:spPr>
      </p:pic>
      <p:pic>
        <p:nvPicPr>
          <p:cNvPr id="9" name="Picture 8"/>
          <p:cNvPicPr>
            <a:picLocks noChangeAspect="1"/>
          </p:cNvPicPr>
          <p:nvPr/>
        </p:nvPicPr>
        <p:blipFill>
          <a:blip r:embed="rId4"/>
          <a:stretch>
            <a:fillRect/>
          </a:stretch>
        </p:blipFill>
        <p:spPr>
          <a:xfrm>
            <a:off x="913892" y="6068314"/>
            <a:ext cx="10330815" cy="58674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256</a:t>
            </a:fld>
            <a:endParaRPr lang="en-US"/>
          </a:p>
        </p:txBody>
      </p:sp>
    </p:spTree>
    <p:extLst>
      <p:ext uri="{BB962C8B-B14F-4D97-AF65-F5344CB8AC3E}">
        <p14:creationId xmlns:p14="http://schemas.microsoft.com/office/powerpoint/2010/main" val="379230559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5631" y="214312"/>
            <a:ext cx="4528852" cy="6403658"/>
          </a:xfrm>
          <a:prstGeom prst="rect">
            <a:avLst/>
          </a:prstGeom>
        </p:spPr>
      </p:pic>
      <p:pic>
        <p:nvPicPr>
          <p:cNvPr id="5" name="Picture 4"/>
          <p:cNvPicPr>
            <a:picLocks noChangeAspect="1"/>
          </p:cNvPicPr>
          <p:nvPr/>
        </p:nvPicPr>
        <p:blipFill>
          <a:blip r:embed="rId4"/>
          <a:stretch>
            <a:fillRect/>
          </a:stretch>
        </p:blipFill>
        <p:spPr>
          <a:xfrm>
            <a:off x="5857178" y="82391"/>
            <a:ext cx="5181600" cy="66675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257</a:t>
            </a:fld>
            <a:endParaRPr lang="en-US"/>
          </a:p>
        </p:txBody>
      </p:sp>
    </p:spTree>
    <p:extLst>
      <p:ext uri="{BB962C8B-B14F-4D97-AF65-F5344CB8AC3E}">
        <p14:creationId xmlns:p14="http://schemas.microsoft.com/office/powerpoint/2010/main" val="38992060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SACO and LCGFT/LCDGT</a:t>
            </a:r>
            <a:endParaRPr lang="en-US" dirty="0"/>
          </a:p>
        </p:txBody>
      </p:sp>
      <p:sp>
        <p:nvSpPr>
          <p:cNvPr id="3" name="Subtitle 2"/>
          <p:cNvSpPr>
            <a:spLocks noGrp="1"/>
          </p:cNvSpPr>
          <p:nvPr>
            <p:ph type="subTitle" idx="1"/>
          </p:nvPr>
        </p:nvSpPr>
        <p:spPr>
          <a:xfrm>
            <a:off x="914401" y="3602038"/>
            <a:ext cx="10381784" cy="1655762"/>
          </a:xfrm>
        </p:spPr>
        <p:txBody>
          <a:bodyPr>
            <a:normAutofit/>
          </a:bodyPr>
          <a:lstStyle/>
          <a:p>
            <a:r>
              <a:rPr lang="en-US" sz="2800" dirty="0" smtClean="0"/>
              <a:t>or, what to do when you need a term that isn’t yet established</a:t>
            </a:r>
            <a:endParaRPr lang="en-US" sz="2800" dirty="0"/>
          </a:p>
        </p:txBody>
      </p:sp>
    </p:spTree>
    <p:extLst>
      <p:ext uri="{BB962C8B-B14F-4D97-AF65-F5344CB8AC3E}">
        <p14:creationId xmlns:p14="http://schemas.microsoft.com/office/powerpoint/2010/main" val="285599365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term I need isn’t in LCGFT or LCDGT”</a:t>
            </a:r>
          </a:p>
        </p:txBody>
      </p:sp>
      <p:sp>
        <p:nvSpPr>
          <p:cNvPr id="3" name="Content Placeholder 2"/>
          <p:cNvSpPr>
            <a:spLocks noGrp="1"/>
          </p:cNvSpPr>
          <p:nvPr>
            <p:ph idx="1"/>
          </p:nvPr>
        </p:nvSpPr>
        <p:spPr/>
        <p:txBody>
          <a:bodyPr/>
          <a:lstStyle/>
          <a:p>
            <a:r>
              <a:rPr lang="en-US" dirty="0" smtClean="0"/>
              <a:t>Assign broader term?  </a:t>
            </a:r>
            <a:r>
              <a:rPr lang="en-US" i="1" dirty="0" smtClean="0"/>
              <a:t>Violates principles of specificity, but better than nothing</a:t>
            </a:r>
          </a:p>
          <a:p>
            <a:r>
              <a:rPr lang="en-US" dirty="0" smtClean="0"/>
              <a:t>Assign no term?  </a:t>
            </a:r>
            <a:r>
              <a:rPr lang="en-US" i="1" dirty="0" smtClean="0"/>
              <a:t>Disservice to users</a:t>
            </a:r>
          </a:p>
          <a:p>
            <a:r>
              <a:rPr lang="en-US" dirty="0" smtClean="0"/>
              <a:t>Use term from a different controlled vocabulary?   </a:t>
            </a:r>
            <a:r>
              <a:rPr lang="en-US" i="1" dirty="0" smtClean="0"/>
              <a:t>Sure, that’s allowed.  Be sure to code it correctly as being from that vocabulary.  However, LCGFT and LCDGT are purpose-built vocabularies that are preferable.</a:t>
            </a:r>
            <a:endParaRPr lang="en-US" dirty="0" smtClean="0"/>
          </a:p>
          <a:p>
            <a:r>
              <a:rPr lang="en-US" dirty="0" smtClean="0"/>
              <a:t>Propose the new term through SACO?  </a:t>
            </a:r>
            <a:r>
              <a:rPr lang="en-US" i="1" dirty="0" smtClean="0"/>
              <a:t>Yes!  Good choice!</a:t>
            </a:r>
          </a:p>
          <a:p>
            <a:r>
              <a:rPr lang="en-US" dirty="0" smtClean="0"/>
              <a:t>But how do I do that?  Will it hurt?   </a:t>
            </a:r>
            <a:r>
              <a:rPr lang="en-US" i="1" dirty="0" smtClean="0"/>
              <a:t>I will teach you! And, only a little</a:t>
            </a:r>
            <a:endParaRPr lang="en-US" i="1"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215" y="464305"/>
            <a:ext cx="1325880" cy="88392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259</a:t>
            </a:fld>
            <a:endParaRPr lang="en-US"/>
          </a:p>
        </p:txBody>
      </p:sp>
    </p:spTree>
    <p:extLst>
      <p:ext uri="{BB962C8B-B14F-4D97-AF65-F5344CB8AC3E}">
        <p14:creationId xmlns:p14="http://schemas.microsoft.com/office/powerpoint/2010/main" val="135762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r>
              <a:rPr lang="en-US" sz="3000" dirty="0" smtClean="0"/>
              <a:t>General principles</a:t>
            </a:r>
          </a:p>
          <a:p>
            <a:pPr lvl="1"/>
            <a:r>
              <a:rPr lang="en-US" sz="2800" dirty="0" smtClean="0"/>
              <a:t>Definition</a:t>
            </a:r>
            <a:r>
              <a:rPr lang="en-US" sz="2800" dirty="0"/>
              <a:t>: “Genres and forms may be broadly defined as categories of resources that share known conventions. </a:t>
            </a:r>
            <a:r>
              <a:rPr lang="en-US" sz="2800" dirty="0" smtClean="0"/>
              <a:t> More </a:t>
            </a:r>
            <a:r>
              <a:rPr lang="en-US" sz="2800" dirty="0"/>
              <a:t>specifically, genre/form terms  may describe the purpose, structure, content, and/or themes of resources. </a:t>
            </a:r>
            <a:r>
              <a:rPr lang="en-US" sz="2800" dirty="0" smtClean="0"/>
              <a:t> Genre/form </a:t>
            </a:r>
            <a:r>
              <a:rPr lang="en-US" sz="2800" dirty="0"/>
              <a:t>terms describing content and themes most frequently refer to creative works and denote common rhetorical devices that usually combine elements such as plot and setting, </a:t>
            </a:r>
            <a:r>
              <a:rPr lang="en-US" sz="2800" dirty="0" smtClean="0"/>
              <a:t>character </a:t>
            </a:r>
            <a:r>
              <a:rPr lang="en-US" sz="2800" dirty="0"/>
              <a:t>types, etc. </a:t>
            </a:r>
            <a:r>
              <a:rPr lang="en-US" sz="2800" dirty="0" smtClean="0"/>
              <a:t> Such </a:t>
            </a:r>
            <a:r>
              <a:rPr lang="en-US" sz="2800" dirty="0"/>
              <a:t>terms may be closely related to the subjects of the creative works, but are distinct from them</a:t>
            </a:r>
            <a:r>
              <a:rPr lang="en-US" sz="2800" dirty="0" smtClean="0"/>
              <a:t>.”</a:t>
            </a:r>
          </a:p>
        </p:txBody>
      </p:sp>
      <p:sp>
        <p:nvSpPr>
          <p:cNvPr id="6" name="Slide Number Placeholder 5"/>
          <p:cNvSpPr>
            <a:spLocks noGrp="1"/>
          </p:cNvSpPr>
          <p:nvPr>
            <p:ph type="sldNum" sz="quarter" idx="12"/>
          </p:nvPr>
        </p:nvSpPr>
        <p:spPr/>
        <p:txBody>
          <a:bodyPr/>
          <a:lstStyle/>
          <a:p>
            <a:fld id="{A00A331D-2EB0-4CEE-8662-2FAB66802E28}" type="slidenum">
              <a:rPr lang="en-US" smtClean="0"/>
              <a:t>26</a:t>
            </a:fld>
            <a:endParaRPr lang="en-US"/>
          </a:p>
        </p:txBody>
      </p:sp>
    </p:spTree>
    <p:extLst>
      <p:ext uri="{BB962C8B-B14F-4D97-AF65-F5344CB8AC3E}">
        <p14:creationId xmlns:p14="http://schemas.microsoft.com/office/powerpoint/2010/main" val="178132308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93" y="75653"/>
            <a:ext cx="11132248" cy="861890"/>
          </a:xfrm>
        </p:spPr>
        <p:txBody>
          <a:bodyPr>
            <a:normAutofit/>
          </a:bodyPr>
          <a:lstStyle/>
          <a:p>
            <a:r>
              <a:rPr lang="en-US" dirty="0" smtClean="0"/>
              <a:t>SACO - Subject Authority Cooperative Program</a:t>
            </a:r>
            <a:endParaRPr lang="en-US" dirty="0"/>
          </a:p>
        </p:txBody>
      </p:sp>
      <p:sp>
        <p:nvSpPr>
          <p:cNvPr id="3" name="Content Placeholder 2"/>
          <p:cNvSpPr>
            <a:spLocks noGrp="1"/>
          </p:cNvSpPr>
          <p:nvPr>
            <p:ph idx="1"/>
          </p:nvPr>
        </p:nvSpPr>
        <p:spPr>
          <a:xfrm>
            <a:off x="676893" y="937543"/>
            <a:ext cx="11515107" cy="5920153"/>
          </a:xfrm>
        </p:spPr>
        <p:txBody>
          <a:bodyPr>
            <a:normAutofit/>
          </a:bodyPr>
          <a:lstStyle/>
          <a:p>
            <a:r>
              <a:rPr lang="en-US" dirty="0" smtClean="0"/>
              <a:t>Membership</a:t>
            </a:r>
          </a:p>
          <a:p>
            <a:pPr lvl="1"/>
            <a:r>
              <a:rPr lang="en-US" dirty="0" smtClean="0"/>
              <a:t>If already an independent NACO, BIBCO, or CONSER library, automatically also a SACO member</a:t>
            </a:r>
          </a:p>
          <a:p>
            <a:pPr lvl="1"/>
            <a:r>
              <a:rPr lang="en-US" dirty="0" smtClean="0"/>
              <a:t>Funnel participants must submit a SACO membership application</a:t>
            </a:r>
          </a:p>
          <a:p>
            <a:pPr lvl="1"/>
            <a:r>
              <a:rPr lang="en-US" dirty="0" smtClean="0"/>
              <a:t>Non-PCC libraries may apply to become SACO-only members</a:t>
            </a:r>
          </a:p>
          <a:p>
            <a:pPr lvl="1"/>
            <a:r>
              <a:rPr lang="en-US" dirty="0"/>
              <a:t>FAQ at http://www.loc.gov/aba/pcc/saco/sacofaq.html</a:t>
            </a:r>
            <a:endParaRPr lang="en-US" dirty="0" smtClean="0"/>
          </a:p>
          <a:p>
            <a:pPr lvl="1"/>
            <a:r>
              <a:rPr lang="en-US" dirty="0" smtClean="0"/>
              <a:t>Members agree to a goal of 10-12 proposals per year (new or changed LCSH, LCGFT, LCDGT and/or new or changed LC Classification)</a:t>
            </a:r>
          </a:p>
          <a:p>
            <a:pPr lvl="1"/>
            <a:r>
              <a:rPr lang="en-US" dirty="0" smtClean="0"/>
              <a:t>Mentors are available for newbies!  </a:t>
            </a:r>
            <a:r>
              <a:rPr lang="en-US" sz="2000" dirty="0" smtClean="0">
                <a:hlinkClick r:id="rId3"/>
              </a:rPr>
              <a:t>http</a:t>
            </a:r>
            <a:r>
              <a:rPr lang="en-US" sz="2000" dirty="0">
                <a:hlinkClick r:id="rId3"/>
              </a:rPr>
              <a:t>://www.loc.gov/aba/pcc/saco/SACOMentors.html</a:t>
            </a:r>
            <a:endParaRPr lang="en-US" sz="2000" dirty="0" smtClean="0"/>
          </a:p>
          <a:p>
            <a:pPr lvl="1"/>
            <a:r>
              <a:rPr lang="en-US" dirty="0" smtClean="0"/>
              <a:t>Special version Classification Web allows inputting of proposals online</a:t>
            </a:r>
          </a:p>
          <a:p>
            <a:pPr marL="914400" lvl="2" indent="0">
              <a:buNone/>
            </a:pPr>
            <a:r>
              <a:rPr lang="en-US" dirty="0">
                <a:hlinkClick r:id="rId4"/>
              </a:rPr>
              <a:t>https://classificationweb.net/Menu/subject.html</a:t>
            </a:r>
            <a:r>
              <a:rPr lang="en-US" dirty="0"/>
              <a:t>  	subject, genre/form, </a:t>
            </a:r>
            <a:r>
              <a:rPr lang="en-US" dirty="0" smtClean="0"/>
              <a:t>demographic group, and 						medium of performance proposals</a:t>
            </a:r>
            <a:endParaRPr lang="en-US" dirty="0"/>
          </a:p>
          <a:p>
            <a:pPr marL="914400" lvl="2" indent="0">
              <a:spcAft>
                <a:spcPts val="600"/>
              </a:spcAft>
              <a:buNone/>
            </a:pPr>
            <a:r>
              <a:rPr lang="en-US" dirty="0">
                <a:hlinkClick r:id="rId5"/>
              </a:rPr>
              <a:t>https://classificationweb.net/Menu/proposal.html</a:t>
            </a:r>
            <a:r>
              <a:rPr lang="en-US" dirty="0"/>
              <a:t>	LC classification </a:t>
            </a:r>
            <a:r>
              <a:rPr lang="en-US" dirty="0" smtClean="0"/>
              <a:t>proposals</a:t>
            </a:r>
          </a:p>
          <a:p>
            <a:pPr lvl="1"/>
            <a:r>
              <a:rPr lang="en-US" i="1" dirty="0" smtClean="0"/>
              <a:t>Genre/Form Terms Manual </a:t>
            </a:r>
            <a:r>
              <a:rPr lang="en-US" dirty="0" smtClean="0"/>
              <a:t>J 140: instructions on inputting proposals</a:t>
            </a:r>
          </a:p>
          <a:p>
            <a:pPr lvl="1"/>
            <a:r>
              <a:rPr lang="en-US" i="1" dirty="0" smtClean="0"/>
              <a:t>Demographic Group Terms Manual </a:t>
            </a:r>
            <a:r>
              <a:rPr lang="en-US" dirty="0" smtClean="0"/>
              <a:t>L 435: instructions on inputting proposals</a:t>
            </a:r>
          </a:p>
          <a:p>
            <a:pPr marL="914400" lvl="2" indent="0">
              <a:buNone/>
            </a:pPr>
            <a:endParaRPr lang="en-US" dirty="0" smtClean="0"/>
          </a:p>
          <a:p>
            <a:pPr marL="914400" lvl="2" indent="0">
              <a:buNone/>
            </a:pPr>
            <a:endParaRPr lang="en-US" dirty="0" smtClean="0"/>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260</a:t>
            </a:fld>
            <a:endParaRPr lang="en-US"/>
          </a:p>
        </p:txBody>
      </p:sp>
    </p:spTree>
    <p:extLst>
      <p:ext uri="{BB962C8B-B14F-4D97-AF65-F5344CB8AC3E}">
        <p14:creationId xmlns:p14="http://schemas.microsoft.com/office/powerpoint/2010/main" val="172361967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957"/>
            <a:ext cx="10515600" cy="861890"/>
          </a:xfrm>
        </p:spPr>
        <p:txBody>
          <a:bodyPr/>
          <a:lstStyle/>
          <a:p>
            <a:r>
              <a:rPr lang="en-US" dirty="0"/>
              <a:t>SACO</a:t>
            </a:r>
          </a:p>
        </p:txBody>
      </p:sp>
      <p:sp>
        <p:nvSpPr>
          <p:cNvPr id="3" name="Content Placeholder 2"/>
          <p:cNvSpPr>
            <a:spLocks noGrp="1"/>
          </p:cNvSpPr>
          <p:nvPr>
            <p:ph idx="1"/>
          </p:nvPr>
        </p:nvSpPr>
        <p:spPr>
          <a:xfrm>
            <a:off x="838199" y="1203570"/>
            <a:ext cx="11193967" cy="5654430"/>
          </a:xfrm>
        </p:spPr>
        <p:txBody>
          <a:bodyPr>
            <a:normAutofit/>
          </a:bodyPr>
          <a:lstStyle/>
          <a:p>
            <a:r>
              <a:rPr lang="en-US" dirty="0" smtClean="0"/>
              <a:t>SACO proposals</a:t>
            </a:r>
          </a:p>
          <a:p>
            <a:pPr lvl="1"/>
            <a:r>
              <a:rPr lang="en-US" dirty="0" smtClean="0"/>
              <a:t>LCGFT/LCDGT Manual instruction sheets J 120-J 195/L 420-L 476 have detailed info</a:t>
            </a:r>
          </a:p>
          <a:p>
            <a:pPr lvl="1"/>
            <a:r>
              <a:rPr lang="en-US" dirty="0" smtClean="0"/>
              <a:t>Key points:</a:t>
            </a:r>
          </a:p>
          <a:p>
            <a:pPr lvl="2"/>
            <a:r>
              <a:rPr lang="en-US" sz="2400" dirty="0" smtClean="0"/>
              <a:t>Only a single example of the genre/form or demographic group is required to make a proposal</a:t>
            </a:r>
          </a:p>
          <a:p>
            <a:pPr lvl="2"/>
            <a:r>
              <a:rPr lang="en-US" sz="2400" dirty="0" smtClean="0"/>
              <a:t>Authority research must be done to show that you have searched to determine what the authorized term and variants should be; if you don’t find anything else about the genre/form that will not cause your proposal to be rejected – you just have to show that you looked for information</a:t>
            </a:r>
          </a:p>
          <a:p>
            <a:pPr lvl="2"/>
            <a:r>
              <a:rPr lang="en-US" sz="2400" dirty="0" smtClean="0"/>
              <a:t>Any BTs must be submitted in separate proposal if they aren’t already established (i.e., you can’t have a 555 in a record if there isn’t also an authority where that term is a 155)</a:t>
            </a:r>
          </a:p>
          <a:p>
            <a:pPr lvl="2"/>
            <a:r>
              <a:rPr lang="en-US" sz="2400" dirty="0" smtClean="0"/>
              <a:t>Established terms usually reflect American usage</a:t>
            </a:r>
          </a:p>
          <a:p>
            <a:pPr lvl="2"/>
            <a:r>
              <a:rPr lang="en-US" sz="2400" dirty="0"/>
              <a:t>Terms in direct order  </a:t>
            </a:r>
            <a:r>
              <a:rPr lang="en-US" sz="2400" dirty="0" smtClean="0"/>
              <a:t>    </a:t>
            </a:r>
            <a:r>
              <a:rPr lang="en-US" sz="2400" b="1" dirty="0" smtClean="0"/>
              <a:t>Radio </a:t>
            </a:r>
            <a:r>
              <a:rPr lang="en-US" sz="2400" b="1" dirty="0"/>
              <a:t>adaptations </a:t>
            </a:r>
            <a:r>
              <a:rPr lang="en-US" sz="2400" i="1" dirty="0"/>
              <a:t>not</a:t>
            </a:r>
            <a:r>
              <a:rPr lang="en-US" sz="2400" dirty="0"/>
              <a:t> Adaptations, </a:t>
            </a:r>
            <a:r>
              <a:rPr lang="en-US" sz="2400" dirty="0" smtClean="0"/>
              <a:t>Radio</a:t>
            </a:r>
          </a:p>
          <a:p>
            <a:pPr marL="914400" lvl="2" indent="0">
              <a:buNone/>
            </a:pPr>
            <a:r>
              <a:rPr lang="en-US" sz="2400" dirty="0"/>
              <a:t>	</a:t>
            </a:r>
            <a:r>
              <a:rPr lang="en-US" sz="2400" dirty="0" smtClean="0"/>
              <a:t>		       </a:t>
            </a:r>
            <a:r>
              <a:rPr lang="en-US" sz="2400" b="1" dirty="0" smtClean="0"/>
              <a:t>Tax lawyers </a:t>
            </a:r>
            <a:r>
              <a:rPr lang="en-US" sz="2400" i="1" dirty="0" smtClean="0"/>
              <a:t>not</a:t>
            </a:r>
            <a:r>
              <a:rPr lang="en-US" sz="2400" dirty="0" smtClean="0"/>
              <a:t> Lawyers, Tax </a:t>
            </a:r>
            <a:endParaRPr lang="en-US" sz="2400" dirty="0"/>
          </a:p>
          <a:p>
            <a:pPr marL="914400" lvl="2" indent="0">
              <a:buNone/>
            </a:pPr>
            <a:endParaRPr lang="en-US" sz="2400" dirty="0"/>
          </a:p>
          <a:p>
            <a:pPr lvl="1"/>
            <a:endParaRPr lang="en-US" dirty="0" smtClean="0"/>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261</a:t>
            </a:fld>
            <a:endParaRPr lang="en-US"/>
          </a:p>
        </p:txBody>
      </p:sp>
    </p:spTree>
    <p:extLst>
      <p:ext uri="{BB962C8B-B14F-4D97-AF65-F5344CB8AC3E}">
        <p14:creationId xmlns:p14="http://schemas.microsoft.com/office/powerpoint/2010/main" val="80083859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957"/>
            <a:ext cx="10515600" cy="861890"/>
          </a:xfrm>
        </p:spPr>
        <p:txBody>
          <a:bodyPr/>
          <a:lstStyle/>
          <a:p>
            <a:r>
              <a:rPr lang="en-US" dirty="0"/>
              <a:t>SACO</a:t>
            </a:r>
          </a:p>
        </p:txBody>
      </p:sp>
      <p:sp>
        <p:nvSpPr>
          <p:cNvPr id="3" name="Content Placeholder 2"/>
          <p:cNvSpPr>
            <a:spLocks noGrp="1"/>
          </p:cNvSpPr>
          <p:nvPr>
            <p:ph idx="1"/>
          </p:nvPr>
        </p:nvSpPr>
        <p:spPr>
          <a:xfrm>
            <a:off x="838199" y="1203570"/>
            <a:ext cx="10929257" cy="5654430"/>
          </a:xfrm>
        </p:spPr>
        <p:txBody>
          <a:bodyPr>
            <a:normAutofit/>
          </a:bodyPr>
          <a:lstStyle/>
          <a:p>
            <a:r>
              <a:rPr lang="en-US" dirty="0" smtClean="0"/>
              <a:t>SACO proposals</a:t>
            </a:r>
          </a:p>
          <a:p>
            <a:pPr lvl="1"/>
            <a:r>
              <a:rPr lang="en-US" dirty="0" smtClean="0"/>
              <a:t>Authority research – citation of sources (J 160/L 440)</a:t>
            </a:r>
          </a:p>
          <a:p>
            <a:pPr lvl="2"/>
            <a:r>
              <a:rPr lang="en-US" sz="2400" dirty="0" smtClean="0"/>
              <a:t>1st 670: the resource you are cataloging and relevant information found in it</a:t>
            </a:r>
          </a:p>
          <a:p>
            <a:pPr lvl="2"/>
            <a:r>
              <a:rPr lang="en-US" sz="2400" dirty="0" smtClean="0"/>
              <a:t>Additional 670s: include at least one citation to a source in which information was found; beyond this, no general rule about how many citations to include; enough to justify the choice of 155, UF and BT references (455s and 555s), and scope note (680) if provided</a:t>
            </a:r>
          </a:p>
          <a:p>
            <a:pPr lvl="2"/>
            <a:r>
              <a:rPr lang="en-US" sz="2400" dirty="0" smtClean="0"/>
              <a:t>Typical sources: general dictionaries and encyclopedias, periodical/ newspaper indexes, subject heading and genre/form lists/thesauri, subject dictionaries/encyclopedias, other scholarly works, web resources</a:t>
            </a:r>
          </a:p>
          <a:p>
            <a:pPr lvl="2"/>
            <a:r>
              <a:rPr lang="en-US" sz="2400" dirty="0">
                <a:hlinkClick r:id="rId3"/>
              </a:rPr>
              <a:t>Sources for Genre/Form Terms</a:t>
            </a:r>
            <a:r>
              <a:rPr lang="en-US" sz="2400" dirty="0"/>
              <a:t> </a:t>
            </a:r>
            <a:r>
              <a:rPr lang="en-US" sz="2400" dirty="0" smtClean="0"/>
              <a:t>available on SACO home page; please feel free to suggest additions to it</a:t>
            </a:r>
          </a:p>
          <a:p>
            <a:pPr lvl="2"/>
            <a:r>
              <a:rPr lang="en-US" sz="2400" dirty="0" smtClean="0"/>
              <a:t>675 can be used to record sources consulted where no info was found</a:t>
            </a:r>
          </a:p>
          <a:p>
            <a:pPr lvl="2"/>
            <a:r>
              <a:rPr lang="en-US" sz="2400" dirty="0" smtClean="0"/>
              <a:t>Consult J 162/L 443 for details on formulating 670/675 citations</a:t>
            </a:r>
          </a:p>
          <a:p>
            <a:pPr marL="914400" lvl="2" indent="0">
              <a:buNone/>
            </a:pPr>
            <a:endParaRPr lang="en-US" sz="2400" dirty="0"/>
          </a:p>
          <a:p>
            <a:pPr lvl="1"/>
            <a:endParaRPr lang="en-US" dirty="0" smtClean="0"/>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262</a:t>
            </a:fld>
            <a:endParaRPr lang="en-US"/>
          </a:p>
        </p:txBody>
      </p:sp>
    </p:spTree>
    <p:extLst>
      <p:ext uri="{BB962C8B-B14F-4D97-AF65-F5344CB8AC3E}">
        <p14:creationId xmlns:p14="http://schemas.microsoft.com/office/powerpoint/2010/main" val="25967416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3" y="334859"/>
            <a:ext cx="10515600" cy="288017"/>
          </a:xfrm>
        </p:spPr>
        <p:txBody>
          <a:bodyPr>
            <a:normAutofit fontScale="90000"/>
          </a:bodyPr>
          <a:lstStyle/>
          <a:p>
            <a:r>
              <a:rPr lang="en-US" dirty="0" smtClean="0"/>
              <a:t>Citation of Sources – J 162/L 443</a:t>
            </a:r>
            <a:endParaRPr lang="en-US" dirty="0"/>
          </a:p>
        </p:txBody>
      </p:sp>
      <p:sp>
        <p:nvSpPr>
          <p:cNvPr id="3" name="Content Placeholder 2"/>
          <p:cNvSpPr>
            <a:spLocks noGrp="1"/>
          </p:cNvSpPr>
          <p:nvPr>
            <p:ph idx="1"/>
          </p:nvPr>
        </p:nvSpPr>
        <p:spPr>
          <a:xfrm>
            <a:off x="446313" y="896983"/>
            <a:ext cx="11745687" cy="5961017"/>
          </a:xfrm>
        </p:spPr>
        <p:txBody>
          <a:bodyPr>
            <a:normAutofit/>
          </a:bodyPr>
          <a:lstStyle/>
          <a:p>
            <a:r>
              <a:rPr lang="en-US" dirty="0" smtClean="0">
                <a:solidFill>
                  <a:srgbClr val="002060"/>
                </a:solidFill>
              </a:rPr>
              <a:t>Basic pattern</a:t>
            </a:r>
          </a:p>
          <a:p>
            <a:pPr marL="0" indent="0">
              <a:buNone/>
            </a:pPr>
            <a:r>
              <a:rPr lang="en-US" dirty="0">
                <a:solidFill>
                  <a:srgbClr val="002060"/>
                </a:solidFill>
              </a:rPr>
              <a:t>	</a:t>
            </a:r>
            <a:r>
              <a:rPr lang="en-US" dirty="0" smtClean="0">
                <a:solidFill>
                  <a:srgbClr val="002060"/>
                </a:solidFill>
              </a:rPr>
              <a:t>Main entry. Title, Date of publication</a:t>
            </a:r>
            <a:r>
              <a:rPr lang="en-US" dirty="0" smtClean="0"/>
              <a:t>: $b </a:t>
            </a:r>
            <a:r>
              <a:rPr lang="en-US" dirty="0" smtClean="0">
                <a:solidFill>
                  <a:schemeClr val="accent6">
                    <a:lumMod val="75000"/>
                  </a:schemeClr>
                </a:solidFill>
              </a:rPr>
              <a:t>location within resource 	[volume, page, etc.]</a:t>
            </a:r>
            <a:r>
              <a:rPr lang="en-US" dirty="0" smtClean="0"/>
              <a:t> </a:t>
            </a:r>
            <a:r>
              <a:rPr lang="en-US" dirty="0" smtClean="0">
                <a:solidFill>
                  <a:srgbClr val="C00000"/>
                </a:solidFill>
              </a:rPr>
              <a:t>([data found])</a:t>
            </a:r>
          </a:p>
          <a:p>
            <a:pPr marL="0" indent="0">
              <a:buNone/>
            </a:pPr>
            <a:r>
              <a:rPr lang="en-US" sz="2400" dirty="0" smtClean="0">
                <a:solidFill>
                  <a:srgbClr val="002060"/>
                </a:solidFill>
              </a:rPr>
              <a:t>670 __ $a </a:t>
            </a:r>
            <a:r>
              <a:rPr lang="en-US" sz="2400" dirty="0" err="1">
                <a:solidFill>
                  <a:srgbClr val="002060"/>
                </a:solidFill>
              </a:rPr>
              <a:t>Kobbe</a:t>
            </a:r>
            <a:r>
              <a:rPr lang="en-US" sz="2400" dirty="0">
                <a:solidFill>
                  <a:srgbClr val="002060"/>
                </a:solidFill>
              </a:rPr>
              <a:t>́, </a:t>
            </a:r>
            <a:r>
              <a:rPr lang="en-US" sz="2400" dirty="0" smtClean="0">
                <a:solidFill>
                  <a:srgbClr val="002060"/>
                </a:solidFill>
              </a:rPr>
              <a:t>M. </a:t>
            </a:r>
            <a:r>
              <a:rPr lang="en-US" sz="2400" dirty="0">
                <a:solidFill>
                  <a:srgbClr val="002060"/>
                </a:solidFill>
              </a:rPr>
              <a:t>On the way back, 2016: </a:t>
            </a:r>
            <a:r>
              <a:rPr lang="en-US" sz="2400" dirty="0" smtClean="0">
                <a:solidFill>
                  <a:srgbClr val="002060"/>
                </a:solidFill>
              </a:rPr>
              <a:t>$b </a:t>
            </a:r>
            <a:r>
              <a:rPr lang="en-US" sz="2400" dirty="0">
                <a:solidFill>
                  <a:schemeClr val="accent6">
                    <a:lumMod val="75000"/>
                  </a:schemeClr>
                </a:solidFill>
              </a:rPr>
              <a:t>p. 4 of cover </a:t>
            </a:r>
            <a:r>
              <a:rPr lang="en-US" sz="2400" dirty="0" smtClean="0">
                <a:solidFill>
                  <a:srgbClr val="C00000"/>
                </a:solidFill>
              </a:rPr>
              <a:t>(social </a:t>
            </a:r>
            <a:r>
              <a:rPr lang="en-US" sz="2400" dirty="0">
                <a:solidFill>
                  <a:srgbClr val="C00000"/>
                </a:solidFill>
              </a:rPr>
              <a:t>novel</a:t>
            </a:r>
            <a:r>
              <a:rPr lang="en-US" sz="2400" dirty="0" smtClean="0">
                <a:solidFill>
                  <a:srgbClr val="C00000"/>
                </a:solidFill>
              </a:rPr>
              <a:t>)</a:t>
            </a:r>
          </a:p>
          <a:p>
            <a:pPr marL="0" indent="0">
              <a:buNone/>
            </a:pPr>
            <a:r>
              <a:rPr lang="en-US" sz="2400" dirty="0" smtClean="0">
                <a:solidFill>
                  <a:srgbClr val="002060"/>
                </a:solidFill>
              </a:rPr>
              <a:t>670 __ $a Roller</a:t>
            </a:r>
            <a:r>
              <a:rPr lang="en-US" sz="2400" dirty="0">
                <a:solidFill>
                  <a:srgbClr val="002060"/>
                </a:solidFill>
              </a:rPr>
              <a:t>, Duane W. Ancient geography, 2015: </a:t>
            </a:r>
            <a:r>
              <a:rPr lang="en-US" sz="2400" dirty="0"/>
              <a:t>$b </a:t>
            </a:r>
            <a:r>
              <a:rPr lang="en-US" sz="2400" dirty="0">
                <a:solidFill>
                  <a:schemeClr val="accent6">
                    <a:lumMod val="75000"/>
                  </a:schemeClr>
                </a:solidFill>
              </a:rPr>
              <a:t>prelim. p.</a:t>
            </a:r>
            <a:r>
              <a:rPr lang="en-US" sz="2400" dirty="0"/>
              <a:t> </a:t>
            </a:r>
            <a:r>
              <a:rPr lang="en-US" sz="2400" dirty="0">
                <a:solidFill>
                  <a:srgbClr val="C00000"/>
                </a:solidFill>
              </a:rPr>
              <a:t>(Duane W. </a:t>
            </a:r>
            <a:r>
              <a:rPr lang="en-US" sz="2400" dirty="0" smtClean="0">
                <a:solidFill>
                  <a:srgbClr val="C00000"/>
                </a:solidFill>
              </a:rPr>
              <a:t>Roller is 	Professor </a:t>
            </a:r>
            <a:r>
              <a:rPr lang="en-US" sz="2400" dirty="0">
                <a:solidFill>
                  <a:srgbClr val="C00000"/>
                </a:solidFill>
              </a:rPr>
              <a:t>Emeritus of Classics at The Ohio State University) </a:t>
            </a:r>
            <a:r>
              <a:rPr lang="en-US" sz="2400" dirty="0">
                <a:solidFill>
                  <a:schemeClr val="accent6">
                    <a:lumMod val="75000"/>
                  </a:schemeClr>
                </a:solidFill>
              </a:rPr>
              <a:t>p. </a:t>
            </a:r>
            <a:r>
              <a:rPr lang="en-US" sz="2400" dirty="0" smtClean="0">
                <a:solidFill>
                  <a:schemeClr val="accent6">
                    <a:lumMod val="75000"/>
                  </a:schemeClr>
                </a:solidFill>
              </a:rPr>
              <a:t>opp</a:t>
            </a:r>
            <a:r>
              <a:rPr lang="en-US" sz="2400" dirty="0">
                <a:solidFill>
                  <a:schemeClr val="accent6">
                    <a:lumMod val="75000"/>
                  </a:schemeClr>
                </a:solidFill>
              </a:rPr>
              <a:t>. </a:t>
            </a:r>
            <a:r>
              <a:rPr lang="en-US" sz="2400" dirty="0" err="1">
                <a:solidFill>
                  <a:schemeClr val="accent6">
                    <a:lumMod val="75000"/>
                  </a:schemeClr>
                </a:solidFill>
              </a:rPr>
              <a:t>t.p</a:t>
            </a:r>
            <a:r>
              <a:rPr lang="en-US" sz="2400" dirty="0" smtClean="0">
                <a:solidFill>
                  <a:schemeClr val="accent6">
                    <a:lumMod val="75000"/>
                  </a:schemeClr>
                </a:solidFill>
              </a:rPr>
              <a:t>. </a:t>
            </a:r>
            <a:r>
              <a:rPr lang="en-US" sz="2400" dirty="0" smtClean="0">
                <a:solidFill>
                  <a:srgbClr val="C00000"/>
                </a:solidFill>
              </a:rPr>
              <a:t>(</a:t>
            </a:r>
            <a:r>
              <a:rPr lang="en-US" sz="2400" dirty="0">
                <a:solidFill>
                  <a:srgbClr val="C00000"/>
                </a:solidFill>
              </a:rPr>
              <a:t>classicists)</a:t>
            </a:r>
          </a:p>
          <a:p>
            <a:r>
              <a:rPr lang="en-US" dirty="0" smtClean="0"/>
              <a:t>Location can be omitted when</a:t>
            </a:r>
          </a:p>
          <a:p>
            <a:pPr lvl="1"/>
            <a:r>
              <a:rPr lang="en-US" dirty="0" smtClean="0"/>
              <a:t>Source being cited is arranged alphabetically and the term being proposed is found in the expected alphabetical place</a:t>
            </a:r>
          </a:p>
          <a:p>
            <a:pPr marL="457200" lvl="1" indent="0">
              <a:buNone/>
            </a:pPr>
            <a:r>
              <a:rPr lang="en-US" dirty="0" smtClean="0"/>
              <a:t>670 __ $a </a:t>
            </a:r>
            <a:r>
              <a:rPr lang="en-US" dirty="0" smtClean="0">
                <a:solidFill>
                  <a:srgbClr val="002060"/>
                </a:solidFill>
              </a:rPr>
              <a:t>Dickson, P. Labels for locals, 2006 </a:t>
            </a:r>
            <a:r>
              <a:rPr lang="en-US" dirty="0" smtClean="0"/>
              <a:t>$b </a:t>
            </a:r>
            <a:r>
              <a:rPr lang="en-US" dirty="0" smtClean="0">
                <a:solidFill>
                  <a:srgbClr val="C00000"/>
                </a:solidFill>
              </a:rPr>
              <a:t>(Kuwait: Kuwaiti, which is also an 		       adjective)</a:t>
            </a:r>
          </a:p>
          <a:p>
            <a:pPr lvl="1"/>
            <a:r>
              <a:rPr lang="en-US" dirty="0" smtClean="0"/>
              <a:t>The source cited has the proposed term in its title</a:t>
            </a:r>
          </a:p>
          <a:p>
            <a:pPr marL="457200" lvl="1" indent="0">
              <a:buNone/>
            </a:pPr>
            <a:r>
              <a:rPr lang="en-US" dirty="0" smtClean="0"/>
              <a:t>670 __ $a </a:t>
            </a:r>
            <a:r>
              <a:rPr lang="en-US" dirty="0">
                <a:solidFill>
                  <a:srgbClr val="002060"/>
                </a:solidFill>
              </a:rPr>
              <a:t>Winners and losers : an anthology of great sports </a:t>
            </a:r>
            <a:r>
              <a:rPr lang="en-US" dirty="0" smtClean="0">
                <a:solidFill>
                  <a:srgbClr val="002060"/>
                </a:solidFill>
              </a:rPr>
              <a:t>fiction</a:t>
            </a:r>
            <a:r>
              <a:rPr lang="en-US" dirty="0">
                <a:solidFill>
                  <a:srgbClr val="002060"/>
                </a:solidFill>
              </a:rPr>
              <a:t>, ©1968</a:t>
            </a:r>
            <a:r>
              <a:rPr lang="en-US" dirty="0" smtClean="0">
                <a:solidFill>
                  <a:srgbClr val="002060"/>
                </a:solidFill>
              </a:rPr>
              <a:t>.</a:t>
            </a:r>
          </a:p>
        </p:txBody>
      </p:sp>
      <p:sp>
        <p:nvSpPr>
          <p:cNvPr id="6" name="Slide Number Placeholder 5"/>
          <p:cNvSpPr>
            <a:spLocks noGrp="1"/>
          </p:cNvSpPr>
          <p:nvPr>
            <p:ph type="sldNum" sz="quarter" idx="12"/>
          </p:nvPr>
        </p:nvSpPr>
        <p:spPr/>
        <p:txBody>
          <a:bodyPr/>
          <a:lstStyle/>
          <a:p>
            <a:fld id="{A00A331D-2EB0-4CEE-8662-2FAB66802E28}" type="slidenum">
              <a:rPr lang="en-US" smtClean="0"/>
              <a:t>263</a:t>
            </a:fld>
            <a:endParaRPr lang="en-US"/>
          </a:p>
        </p:txBody>
      </p:sp>
    </p:spTree>
    <p:extLst>
      <p:ext uri="{BB962C8B-B14F-4D97-AF65-F5344CB8AC3E}">
        <p14:creationId xmlns:p14="http://schemas.microsoft.com/office/powerpoint/2010/main" val="241870254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3" y="225788"/>
            <a:ext cx="10515600" cy="322851"/>
          </a:xfrm>
        </p:spPr>
        <p:txBody>
          <a:bodyPr>
            <a:normAutofit fontScale="90000"/>
          </a:bodyPr>
          <a:lstStyle/>
          <a:p>
            <a:r>
              <a:rPr lang="en-US" dirty="0" smtClean="0"/>
              <a:t>Citation of Sources – J 162/L 443</a:t>
            </a:r>
            <a:endParaRPr lang="en-US" dirty="0"/>
          </a:p>
        </p:txBody>
      </p:sp>
      <p:sp>
        <p:nvSpPr>
          <p:cNvPr id="3" name="Content Placeholder 2"/>
          <p:cNvSpPr>
            <a:spLocks noGrp="1"/>
          </p:cNvSpPr>
          <p:nvPr>
            <p:ph idx="1"/>
          </p:nvPr>
        </p:nvSpPr>
        <p:spPr>
          <a:xfrm>
            <a:off x="446313" y="896983"/>
            <a:ext cx="11379927" cy="5961017"/>
          </a:xfrm>
        </p:spPr>
        <p:txBody>
          <a:bodyPr>
            <a:normAutofit/>
          </a:bodyPr>
          <a:lstStyle/>
          <a:p>
            <a:r>
              <a:rPr lang="en-US" dirty="0" smtClean="0"/>
              <a:t>Serials: provide volume number and/or chronological designation of the issue(s) consulted</a:t>
            </a:r>
          </a:p>
          <a:p>
            <a:pPr marL="0" lvl="1" indent="0">
              <a:spcBef>
                <a:spcPts val="1000"/>
              </a:spcBef>
              <a:buNone/>
            </a:pPr>
            <a:r>
              <a:rPr lang="en-US" dirty="0" smtClean="0">
                <a:solidFill>
                  <a:srgbClr val="002060"/>
                </a:solidFill>
              </a:rPr>
              <a:t>	</a:t>
            </a:r>
            <a:r>
              <a:rPr lang="en-US" dirty="0" smtClean="0"/>
              <a:t>670 ## $a </a:t>
            </a:r>
            <a:r>
              <a:rPr lang="en-US" dirty="0" smtClean="0">
                <a:solidFill>
                  <a:srgbClr val="002060"/>
                </a:solidFill>
              </a:rPr>
              <a:t>Journal </a:t>
            </a:r>
            <a:r>
              <a:rPr lang="en-US" dirty="0">
                <a:solidFill>
                  <a:srgbClr val="002060"/>
                </a:solidFill>
              </a:rPr>
              <a:t>of ethnobiology and </a:t>
            </a:r>
            <a:r>
              <a:rPr lang="en-US" dirty="0" err="1">
                <a:solidFill>
                  <a:srgbClr val="002060"/>
                </a:solidFill>
              </a:rPr>
              <a:t>ethnomedicine</a:t>
            </a:r>
            <a:r>
              <a:rPr lang="en-US" dirty="0">
                <a:solidFill>
                  <a:srgbClr val="002060"/>
                </a:solidFill>
              </a:rPr>
              <a:t>, v. 11:26 (2015): </a:t>
            </a:r>
            <a:r>
              <a:rPr lang="en-US" dirty="0"/>
              <a:t>$b </a:t>
            </a:r>
            <a:r>
              <a:rPr lang="en-US" dirty="0">
                <a:solidFill>
                  <a:schemeClr val="accent6">
                    <a:lumMod val="75000"/>
                  </a:schemeClr>
                </a:solidFill>
              </a:rPr>
              <a:t>p. 2 </a:t>
            </a:r>
            <a:r>
              <a:rPr lang="en-US" dirty="0" smtClean="0">
                <a:solidFill>
                  <a:schemeClr val="accent6">
                    <a:lumMod val="75000"/>
                  </a:schemeClr>
                </a:solidFill>
              </a:rPr>
              <a:t>			</a:t>
            </a:r>
            <a:r>
              <a:rPr lang="en-US" dirty="0" smtClean="0">
                <a:solidFill>
                  <a:srgbClr val="C00000"/>
                </a:solidFill>
              </a:rPr>
              <a:t>(</a:t>
            </a:r>
            <a:r>
              <a:rPr lang="en-US" dirty="0">
                <a:solidFill>
                  <a:srgbClr val="C00000"/>
                </a:solidFill>
              </a:rPr>
              <a:t>gastronomy </a:t>
            </a:r>
            <a:r>
              <a:rPr lang="en-US" dirty="0" smtClean="0">
                <a:solidFill>
                  <a:srgbClr val="C00000"/>
                </a:solidFill>
              </a:rPr>
              <a:t>historians</a:t>
            </a:r>
            <a:r>
              <a:rPr lang="en-US" dirty="0">
                <a:solidFill>
                  <a:srgbClr val="C00000"/>
                </a:solidFill>
              </a:rPr>
              <a:t>) </a:t>
            </a:r>
          </a:p>
          <a:p>
            <a:pPr marL="457200" lvl="1" indent="0">
              <a:buNone/>
            </a:pPr>
            <a:r>
              <a:rPr lang="en-US" dirty="0">
                <a:solidFill>
                  <a:srgbClr val="002060"/>
                </a:solidFill>
              </a:rPr>
              <a:t>	</a:t>
            </a:r>
            <a:r>
              <a:rPr lang="en-US" dirty="0" smtClean="0"/>
              <a:t>670 ## $a </a:t>
            </a:r>
            <a:r>
              <a:rPr lang="en-US" dirty="0" smtClean="0">
                <a:solidFill>
                  <a:srgbClr val="002060"/>
                </a:solidFill>
              </a:rPr>
              <a:t>Culinary </a:t>
            </a:r>
            <a:r>
              <a:rPr lang="en-US" dirty="0">
                <a:solidFill>
                  <a:srgbClr val="002060"/>
                </a:solidFill>
              </a:rPr>
              <a:t>chronicles : newsletter of the Culinary Historians of Ontario, </a:t>
            </a:r>
            <a:r>
              <a:rPr lang="en-US" dirty="0" smtClean="0">
                <a:solidFill>
                  <a:srgbClr val="002060"/>
                </a:solidFill>
              </a:rPr>
              <a:t>			winter </a:t>
            </a:r>
            <a:r>
              <a:rPr lang="en-US" dirty="0">
                <a:solidFill>
                  <a:srgbClr val="002060"/>
                </a:solidFill>
              </a:rPr>
              <a:t>2010: </a:t>
            </a:r>
            <a:r>
              <a:rPr lang="en-US" dirty="0" smtClean="0"/>
              <a:t>$</a:t>
            </a:r>
            <a:r>
              <a:rPr lang="en-US" dirty="0"/>
              <a:t>b </a:t>
            </a:r>
            <a:r>
              <a:rPr lang="en-US" dirty="0">
                <a:solidFill>
                  <a:schemeClr val="accent6">
                    <a:lumMod val="75000"/>
                  </a:schemeClr>
                </a:solidFill>
              </a:rPr>
              <a:t>p. 11 </a:t>
            </a:r>
            <a:r>
              <a:rPr lang="en-US" dirty="0">
                <a:solidFill>
                  <a:srgbClr val="C00000"/>
                </a:solidFill>
              </a:rPr>
              <a:t>(food historians) </a:t>
            </a:r>
            <a:r>
              <a:rPr lang="en-US" dirty="0">
                <a:solidFill>
                  <a:schemeClr val="accent6">
                    <a:lumMod val="75000"/>
                  </a:schemeClr>
                </a:solidFill>
              </a:rPr>
              <a:t>p. 13 </a:t>
            </a:r>
            <a:r>
              <a:rPr lang="en-US" dirty="0">
                <a:solidFill>
                  <a:srgbClr val="C00000"/>
                </a:solidFill>
              </a:rPr>
              <a:t>(</a:t>
            </a:r>
            <a:r>
              <a:rPr lang="en-US" dirty="0" err="1">
                <a:solidFill>
                  <a:srgbClr val="C00000"/>
                </a:solidFill>
              </a:rPr>
              <a:t>foodways</a:t>
            </a:r>
            <a:r>
              <a:rPr lang="en-US" dirty="0">
                <a:solidFill>
                  <a:srgbClr val="C00000"/>
                </a:solidFill>
              </a:rPr>
              <a:t> historians)</a:t>
            </a:r>
            <a:r>
              <a:rPr lang="en-US" dirty="0">
                <a:solidFill>
                  <a:srgbClr val="002060"/>
                </a:solidFill>
              </a:rPr>
              <a:t> </a:t>
            </a:r>
            <a:endParaRPr lang="en-US" dirty="0" smtClean="0"/>
          </a:p>
          <a:p>
            <a:r>
              <a:rPr lang="en-US" dirty="0"/>
              <a:t>Online resources: give name of website or resource and date it was viewed. May also give specific location where info was found if </a:t>
            </a:r>
            <a:r>
              <a:rPr lang="en-US" dirty="0" smtClean="0"/>
              <a:t>appropriate</a:t>
            </a:r>
          </a:p>
          <a:p>
            <a:pPr marL="457200" lvl="1" indent="0">
              <a:buNone/>
            </a:pPr>
            <a:r>
              <a:rPr lang="en-US" dirty="0" smtClean="0"/>
              <a:t>	670 </a:t>
            </a:r>
            <a:r>
              <a:rPr lang="en-US" dirty="0"/>
              <a:t>## $a </a:t>
            </a:r>
            <a:r>
              <a:rPr lang="en-US" dirty="0">
                <a:solidFill>
                  <a:srgbClr val="002060"/>
                </a:solidFill>
              </a:rPr>
              <a:t>New Zealand Food History Society website, Feb. 26, 2016: </a:t>
            </a:r>
            <a:r>
              <a:rPr lang="en-US" dirty="0"/>
              <a:t>$b </a:t>
            </a:r>
            <a:r>
              <a:rPr lang="en-US" dirty="0">
                <a:solidFill>
                  <a:schemeClr val="accent6">
                    <a:lumMod val="75000"/>
                  </a:schemeClr>
                </a:solidFill>
              </a:rPr>
              <a:t>home </a:t>
            </a:r>
            <a:r>
              <a:rPr lang="en-US" dirty="0" smtClean="0">
                <a:solidFill>
                  <a:schemeClr val="accent6">
                    <a:lumMod val="75000"/>
                  </a:schemeClr>
                </a:solidFill>
              </a:rPr>
              <a:t>page 		</a:t>
            </a:r>
            <a:r>
              <a:rPr lang="en-US" dirty="0" smtClean="0">
                <a:solidFill>
                  <a:srgbClr val="C00000"/>
                </a:solidFill>
              </a:rPr>
              <a:t>(We </a:t>
            </a:r>
            <a:r>
              <a:rPr lang="en-US" dirty="0">
                <a:solidFill>
                  <a:srgbClr val="C00000"/>
                </a:solidFill>
              </a:rPr>
              <a:t>are a group of academic and amateur food historians </a:t>
            </a:r>
            <a:r>
              <a:rPr lang="en-US" dirty="0" smtClean="0">
                <a:solidFill>
                  <a:srgbClr val="C00000"/>
                </a:solidFill>
              </a:rPr>
              <a:t>and 				</a:t>
            </a:r>
            <a:r>
              <a:rPr lang="en-US" dirty="0" err="1" smtClean="0">
                <a:solidFill>
                  <a:srgbClr val="C00000"/>
                </a:solidFill>
              </a:rPr>
              <a:t>gastronomers</a:t>
            </a:r>
            <a:r>
              <a:rPr lang="en-US" dirty="0">
                <a:solidFill>
                  <a:srgbClr val="C00000"/>
                </a:solidFill>
              </a:rPr>
              <a:t>, </a:t>
            </a:r>
            <a:r>
              <a:rPr lang="en-US" dirty="0" smtClean="0">
                <a:solidFill>
                  <a:srgbClr val="C00000"/>
                </a:solidFill>
              </a:rPr>
              <a:t>interested </a:t>
            </a:r>
            <a:r>
              <a:rPr lang="en-US" dirty="0">
                <a:solidFill>
                  <a:srgbClr val="C00000"/>
                </a:solidFill>
              </a:rPr>
              <a:t>in food, culinary history and the philosophy of </a:t>
            </a:r>
            <a:r>
              <a:rPr lang="en-US" dirty="0" smtClean="0">
                <a:solidFill>
                  <a:srgbClr val="C00000"/>
                </a:solidFill>
              </a:rPr>
              <a:t>			eating.)</a:t>
            </a:r>
          </a:p>
          <a:p>
            <a:pPr marL="457200" lvl="1" indent="0">
              <a:buNone/>
            </a:pPr>
            <a:r>
              <a:rPr lang="en-US" dirty="0">
                <a:solidFill>
                  <a:srgbClr val="C00000"/>
                </a:solidFill>
              </a:rPr>
              <a:t>	</a:t>
            </a:r>
            <a:r>
              <a:rPr lang="en-US" dirty="0"/>
              <a:t>670 ## $a </a:t>
            </a:r>
            <a:r>
              <a:rPr lang="en-US" dirty="0">
                <a:solidFill>
                  <a:srgbClr val="002060"/>
                </a:solidFill>
              </a:rPr>
              <a:t>Culinary chronicles : newsletter of the Culinary Historians of Ontario, 			winter 2010, viewed online Feb. 26, 2016: </a:t>
            </a:r>
            <a:r>
              <a:rPr lang="en-US" dirty="0"/>
              <a:t>$b </a:t>
            </a:r>
            <a:r>
              <a:rPr lang="en-US" dirty="0">
                <a:solidFill>
                  <a:schemeClr val="accent6">
                    <a:lumMod val="75000"/>
                  </a:schemeClr>
                </a:solidFill>
              </a:rPr>
              <a:t>p. 11 </a:t>
            </a:r>
            <a:r>
              <a:rPr lang="en-US" dirty="0">
                <a:solidFill>
                  <a:srgbClr val="C00000"/>
                </a:solidFill>
              </a:rPr>
              <a:t>(food historians) </a:t>
            </a:r>
            <a:r>
              <a:rPr lang="en-US" dirty="0">
                <a:solidFill>
                  <a:schemeClr val="accent6">
                    <a:lumMod val="75000"/>
                  </a:schemeClr>
                </a:solidFill>
              </a:rPr>
              <a:t>p. 13 			</a:t>
            </a:r>
            <a:r>
              <a:rPr lang="en-US" dirty="0">
                <a:solidFill>
                  <a:srgbClr val="C00000"/>
                </a:solidFill>
              </a:rPr>
              <a:t>(</a:t>
            </a:r>
            <a:r>
              <a:rPr lang="en-US" dirty="0" err="1">
                <a:solidFill>
                  <a:srgbClr val="C00000"/>
                </a:solidFill>
              </a:rPr>
              <a:t>foodways</a:t>
            </a:r>
            <a:r>
              <a:rPr lang="en-US" dirty="0">
                <a:solidFill>
                  <a:srgbClr val="C00000"/>
                </a:solidFill>
              </a:rPr>
              <a:t> historians</a:t>
            </a:r>
            <a:r>
              <a:rPr lang="en-US" dirty="0" smtClean="0">
                <a:solidFill>
                  <a:srgbClr val="C00000"/>
                </a:solidFill>
              </a:rPr>
              <a:t>)</a:t>
            </a:r>
            <a:endParaRPr lang="en-US" dirty="0">
              <a:solidFill>
                <a:srgbClr val="002060"/>
              </a:solidFill>
            </a:endParaRPr>
          </a:p>
          <a:p>
            <a:pPr marL="457200" lvl="1" indent="0">
              <a:buNone/>
            </a:pPr>
            <a:endParaRPr lang="en-US" dirty="0" smtClean="0">
              <a:solidFill>
                <a:srgbClr val="C00000"/>
              </a:solidFill>
            </a:endParaRPr>
          </a:p>
          <a:p>
            <a:pPr marL="457200" lvl="1" indent="0">
              <a:buNone/>
            </a:pPr>
            <a:endParaRPr lang="en-US" dirty="0" smtClean="0">
              <a:solidFill>
                <a:srgbClr val="C0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264</a:t>
            </a:fld>
            <a:endParaRPr lang="en-US"/>
          </a:p>
        </p:txBody>
      </p:sp>
    </p:spTree>
    <p:extLst>
      <p:ext uri="{BB962C8B-B14F-4D97-AF65-F5344CB8AC3E}">
        <p14:creationId xmlns:p14="http://schemas.microsoft.com/office/powerpoint/2010/main" val="334888267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652" y="173537"/>
            <a:ext cx="10515600" cy="497023"/>
          </a:xfrm>
        </p:spPr>
        <p:txBody>
          <a:bodyPr>
            <a:normAutofit fontScale="90000"/>
          </a:bodyPr>
          <a:lstStyle/>
          <a:p>
            <a:r>
              <a:rPr lang="en-US" dirty="0" smtClean="0"/>
              <a:t>Citation of Sources – J 162/L 443</a:t>
            </a:r>
            <a:endParaRPr lang="en-US" dirty="0"/>
          </a:p>
        </p:txBody>
      </p:sp>
      <p:sp>
        <p:nvSpPr>
          <p:cNvPr id="3" name="Content Placeholder 2"/>
          <p:cNvSpPr>
            <a:spLocks noGrp="1"/>
          </p:cNvSpPr>
          <p:nvPr>
            <p:ph idx="1"/>
          </p:nvPr>
        </p:nvSpPr>
        <p:spPr>
          <a:xfrm>
            <a:off x="585651" y="896983"/>
            <a:ext cx="11310257" cy="5961017"/>
          </a:xfrm>
        </p:spPr>
        <p:txBody>
          <a:bodyPr>
            <a:normAutofit lnSpcReduction="10000"/>
          </a:bodyPr>
          <a:lstStyle/>
          <a:p>
            <a:pPr marL="0" indent="0">
              <a:buNone/>
            </a:pPr>
            <a:r>
              <a:rPr lang="en-US" i="1" dirty="0" smtClean="0"/>
              <a:t>More Examples:</a:t>
            </a:r>
          </a:p>
          <a:p>
            <a:pPr marL="0" indent="0">
              <a:buNone/>
            </a:pPr>
            <a:r>
              <a:rPr lang="en-US" i="1" dirty="0"/>
              <a:t>	</a:t>
            </a:r>
            <a:r>
              <a:rPr lang="en-US" sz="2400" dirty="0" smtClean="0"/>
              <a:t>670 __</a:t>
            </a:r>
            <a:r>
              <a:rPr lang="en-US" sz="2400" dirty="0"/>
              <a:t> </a:t>
            </a:r>
            <a:r>
              <a:rPr lang="en-US" sz="2400" dirty="0">
                <a:solidFill>
                  <a:srgbClr val="002060"/>
                </a:solidFill>
              </a:rPr>
              <a:t>Cultures of comics work, </a:t>
            </a:r>
            <a:r>
              <a:rPr lang="en-US" sz="2400" dirty="0" smtClean="0">
                <a:solidFill>
                  <a:srgbClr val="002060"/>
                </a:solidFill>
              </a:rPr>
              <a:t>2016: $b</a:t>
            </a:r>
            <a:r>
              <a:rPr lang="en-US" sz="2400" dirty="0" smtClean="0"/>
              <a:t> </a:t>
            </a:r>
            <a:r>
              <a:rPr lang="en-US" sz="2400" dirty="0" smtClean="0">
                <a:solidFill>
                  <a:schemeClr val="accent6">
                    <a:lumMod val="75000"/>
                  </a:schemeClr>
                </a:solidFill>
              </a:rPr>
              <a:t>p. 36 </a:t>
            </a:r>
            <a:r>
              <a:rPr lang="en-US" sz="2400" dirty="0" smtClean="0">
                <a:solidFill>
                  <a:srgbClr val="C00000"/>
                </a:solidFill>
              </a:rPr>
              <a:t>(mythological comics)</a:t>
            </a:r>
          </a:p>
          <a:p>
            <a:pPr marL="0" indent="0">
              <a:buNone/>
            </a:pPr>
            <a:r>
              <a:rPr lang="en-US" sz="2400" dirty="0">
                <a:solidFill>
                  <a:srgbClr val="C00000"/>
                </a:solidFill>
              </a:rPr>
              <a:t>	</a:t>
            </a:r>
            <a:r>
              <a:rPr lang="en-US" sz="2400" dirty="0" smtClean="0"/>
              <a:t>670 __ </a:t>
            </a:r>
            <a:r>
              <a:rPr lang="en-US" sz="2400" dirty="0" smtClean="0">
                <a:solidFill>
                  <a:srgbClr val="002060"/>
                </a:solidFill>
              </a:rPr>
              <a:t>Cheney-Coker</a:t>
            </a:r>
            <a:r>
              <a:rPr lang="en-US" sz="2400" dirty="0">
                <a:solidFill>
                  <a:srgbClr val="002060"/>
                </a:solidFill>
              </a:rPr>
              <a:t>, Syl. The graveyard also has teeth, 1980: </a:t>
            </a:r>
            <a:r>
              <a:rPr lang="en-US" sz="2400" dirty="0"/>
              <a:t>$b </a:t>
            </a:r>
            <a:r>
              <a:rPr lang="en-US" sz="2400" dirty="0">
                <a:solidFill>
                  <a:schemeClr val="accent6">
                    <a:lumMod val="75000"/>
                  </a:schemeClr>
                </a:solidFill>
              </a:rPr>
              <a:t>p. 4 of cover </a:t>
            </a:r>
            <a:r>
              <a:rPr lang="en-US" sz="2400" dirty="0" smtClean="0"/>
              <a:t>			</a:t>
            </a:r>
            <a:r>
              <a:rPr lang="en-US" sz="2400" dirty="0" smtClean="0">
                <a:solidFill>
                  <a:srgbClr val="C00000"/>
                </a:solidFill>
              </a:rPr>
              <a:t>(</a:t>
            </a:r>
            <a:r>
              <a:rPr lang="en-US" sz="2400" dirty="0">
                <a:solidFill>
                  <a:srgbClr val="C00000"/>
                </a:solidFill>
              </a:rPr>
              <a:t>born in Freetown, Sierra Leone in 1945 and educated at universities in </a:t>
            </a:r>
            <a:r>
              <a:rPr lang="en-US" sz="2400" dirty="0" smtClean="0">
                <a:solidFill>
                  <a:srgbClr val="C00000"/>
                </a:solidFill>
              </a:rPr>
              <a:t>			Oregon </a:t>
            </a:r>
            <a:r>
              <a:rPr lang="en-US" sz="2400" dirty="0">
                <a:solidFill>
                  <a:srgbClr val="C00000"/>
                </a:solidFill>
              </a:rPr>
              <a:t>and Wisconsin; "probably the most interesting of the younger </a:t>
            </a:r>
            <a:r>
              <a:rPr lang="en-US" sz="2400" dirty="0" smtClean="0">
                <a:solidFill>
                  <a:srgbClr val="C00000"/>
                </a:solidFill>
              </a:rPr>
              <a:t>			generation </a:t>
            </a:r>
            <a:r>
              <a:rPr lang="en-US" sz="2400" dirty="0">
                <a:solidFill>
                  <a:srgbClr val="C00000"/>
                </a:solidFill>
              </a:rPr>
              <a:t>of (Sierra Leonean) poets</a:t>
            </a:r>
            <a:r>
              <a:rPr lang="en-US" sz="2400" dirty="0" smtClean="0">
                <a:solidFill>
                  <a:srgbClr val="C00000"/>
                </a:solidFill>
              </a:rPr>
              <a:t>")</a:t>
            </a:r>
          </a:p>
          <a:p>
            <a:pPr marL="0" indent="0">
              <a:buNone/>
            </a:pPr>
            <a:r>
              <a:rPr lang="en-US" sz="2400" dirty="0">
                <a:solidFill>
                  <a:srgbClr val="C00000"/>
                </a:solidFill>
              </a:rPr>
              <a:t>	</a:t>
            </a:r>
            <a:r>
              <a:rPr lang="en-US" sz="2400" dirty="0">
                <a:solidFill>
                  <a:srgbClr val="002060"/>
                </a:solidFill>
              </a:rPr>
              <a:t>670 __ Hirsch, E.D. The new dictionary of cultural literacy, c2002 </a:t>
            </a:r>
            <a:r>
              <a:rPr lang="en-US" sz="2400" dirty="0" smtClean="0">
                <a:solidFill>
                  <a:srgbClr val="002060"/>
                </a:solidFill>
              </a:rPr>
              <a:t>$b </a:t>
            </a:r>
            <a:r>
              <a:rPr lang="en-US" sz="2400" dirty="0">
                <a:solidFill>
                  <a:srgbClr val="C00000"/>
                </a:solidFill>
              </a:rPr>
              <a:t>(spoonerism</a:t>
            </a:r>
            <a:r>
              <a:rPr lang="en-US" sz="2400" dirty="0" smtClean="0">
                <a:solidFill>
                  <a:srgbClr val="C00000"/>
                </a:solidFill>
              </a:rPr>
              <a:t>.</a:t>
            </a:r>
            <a:r>
              <a:rPr lang="en-US" sz="2400" dirty="0">
                <a:solidFill>
                  <a:srgbClr val="C00000"/>
                </a:solidFill>
              </a:rPr>
              <a:t>	</a:t>
            </a:r>
            <a:r>
              <a:rPr lang="en-US" sz="2400" dirty="0" smtClean="0">
                <a:solidFill>
                  <a:srgbClr val="C00000"/>
                </a:solidFill>
              </a:rPr>
              <a:t>		A </a:t>
            </a:r>
            <a:r>
              <a:rPr lang="en-US" sz="2400" dirty="0">
                <a:solidFill>
                  <a:srgbClr val="C00000"/>
                </a:solidFill>
              </a:rPr>
              <a:t>reversal of sounds in two words, with humorous effect; named after </a:t>
            </a:r>
            <a:r>
              <a:rPr lang="en-US" sz="2400" dirty="0" smtClean="0">
                <a:solidFill>
                  <a:srgbClr val="C00000"/>
                </a:solidFill>
              </a:rPr>
              <a:t>			English </a:t>
            </a:r>
            <a:r>
              <a:rPr lang="en-US" sz="2400" dirty="0">
                <a:solidFill>
                  <a:srgbClr val="C00000"/>
                </a:solidFill>
              </a:rPr>
              <a:t>clergyman and scholar William Spooner)</a:t>
            </a:r>
            <a:endParaRPr lang="en-US" sz="2400" dirty="0" smtClean="0">
              <a:solidFill>
                <a:srgbClr val="C00000"/>
              </a:solidFill>
            </a:endParaRPr>
          </a:p>
          <a:p>
            <a:pPr marL="0" indent="0">
              <a:buNone/>
            </a:pPr>
            <a:r>
              <a:rPr lang="en-US" sz="2400" i="1" dirty="0"/>
              <a:t>	</a:t>
            </a:r>
            <a:r>
              <a:rPr lang="en-US" sz="2400" dirty="0" smtClean="0"/>
              <a:t>670 __ </a:t>
            </a:r>
            <a:r>
              <a:rPr lang="en-US" sz="2400" dirty="0" smtClean="0">
                <a:solidFill>
                  <a:srgbClr val="002060"/>
                </a:solidFill>
              </a:rPr>
              <a:t>Merriam-Webster </a:t>
            </a:r>
            <a:r>
              <a:rPr lang="en-US" sz="2400" dirty="0">
                <a:solidFill>
                  <a:srgbClr val="002060"/>
                </a:solidFill>
              </a:rPr>
              <a:t>dictionary online, Feb. 5, 2016</a:t>
            </a:r>
            <a:r>
              <a:rPr lang="en-US" sz="2400" dirty="0"/>
              <a:t> $b </a:t>
            </a:r>
            <a:r>
              <a:rPr lang="en-US" sz="2400" dirty="0">
                <a:solidFill>
                  <a:srgbClr val="C00000"/>
                </a:solidFill>
              </a:rPr>
              <a:t>(actor: </a:t>
            </a:r>
            <a:r>
              <a:rPr lang="en-US" sz="2400" dirty="0" smtClean="0">
                <a:solidFill>
                  <a:srgbClr val="C00000"/>
                </a:solidFill>
              </a:rPr>
              <a:t>a person 			who acts </a:t>
            </a:r>
            <a:r>
              <a:rPr lang="en-US" sz="2400" dirty="0">
                <a:solidFill>
                  <a:srgbClr val="C00000"/>
                </a:solidFill>
              </a:rPr>
              <a:t>in a play, movie, etc. Synonyms: impersonator</a:t>
            </a:r>
            <a:r>
              <a:rPr lang="en-US" sz="2400" dirty="0" smtClean="0">
                <a:solidFill>
                  <a:srgbClr val="C00000"/>
                </a:solidFill>
              </a:rPr>
              <a:t>, mummer</a:t>
            </a:r>
            <a:r>
              <a:rPr lang="en-US" sz="2400" dirty="0">
                <a:solidFill>
                  <a:srgbClr val="C00000"/>
                </a:solidFill>
              </a:rPr>
              <a:t>, player, </a:t>
            </a:r>
            <a:r>
              <a:rPr lang="en-US" sz="2400" dirty="0" smtClean="0">
                <a:solidFill>
                  <a:srgbClr val="C00000"/>
                </a:solidFill>
              </a:rPr>
              <a:t>		 	</a:t>
            </a:r>
            <a:r>
              <a:rPr lang="en-US" sz="2400" dirty="0" err="1" smtClean="0">
                <a:solidFill>
                  <a:srgbClr val="C00000"/>
                </a:solidFill>
              </a:rPr>
              <a:t>thesp</a:t>
            </a:r>
            <a:r>
              <a:rPr lang="en-US" sz="2400" dirty="0">
                <a:solidFill>
                  <a:srgbClr val="C00000"/>
                </a:solidFill>
              </a:rPr>
              <a:t>, thespian, </a:t>
            </a:r>
            <a:r>
              <a:rPr lang="en-US" sz="2400" dirty="0" smtClean="0">
                <a:solidFill>
                  <a:srgbClr val="C00000"/>
                </a:solidFill>
              </a:rPr>
              <a:t>trouper)</a:t>
            </a:r>
          </a:p>
          <a:p>
            <a:pPr marL="0" indent="0">
              <a:buNone/>
            </a:pPr>
            <a:r>
              <a:rPr lang="en-US" sz="2400" dirty="0"/>
              <a:t>	</a:t>
            </a:r>
            <a:r>
              <a:rPr lang="en-US" sz="2400" dirty="0" smtClean="0"/>
              <a:t>670 __ </a:t>
            </a:r>
            <a:r>
              <a:rPr lang="en-US" sz="2400" dirty="0" smtClean="0">
                <a:solidFill>
                  <a:srgbClr val="002060"/>
                </a:solidFill>
              </a:rPr>
              <a:t>The </a:t>
            </a:r>
            <a:r>
              <a:rPr lang="en-US" sz="2400" dirty="0">
                <a:solidFill>
                  <a:srgbClr val="002060"/>
                </a:solidFill>
              </a:rPr>
              <a:t>world </a:t>
            </a:r>
            <a:r>
              <a:rPr lang="en-US" sz="2400" dirty="0" err="1">
                <a:solidFill>
                  <a:srgbClr val="002060"/>
                </a:solidFill>
              </a:rPr>
              <a:t>factbook</a:t>
            </a:r>
            <a:r>
              <a:rPr lang="en-US" sz="2400" dirty="0">
                <a:solidFill>
                  <a:srgbClr val="002060"/>
                </a:solidFill>
              </a:rPr>
              <a:t>, via WWW, Jan. 7, 2016 </a:t>
            </a:r>
            <a:r>
              <a:rPr lang="en-US" sz="2400" dirty="0"/>
              <a:t>$b </a:t>
            </a:r>
            <a:r>
              <a:rPr lang="en-US" sz="2400" dirty="0">
                <a:solidFill>
                  <a:srgbClr val="C00000"/>
                </a:solidFill>
              </a:rPr>
              <a:t>(Burma. Location: </a:t>
            </a:r>
            <a:r>
              <a:rPr lang="en-US" sz="2400" dirty="0" smtClean="0">
                <a:solidFill>
                  <a:srgbClr val="C00000"/>
                </a:solidFill>
              </a:rPr>
              <a:t>		  	 	Southeastern </a:t>
            </a:r>
            <a:r>
              <a:rPr lang="en-US" sz="2400" dirty="0">
                <a:solidFill>
                  <a:srgbClr val="C00000"/>
                </a:solidFill>
              </a:rPr>
              <a:t>Asia. Nationality: noun: Burmese (singular and </a:t>
            </a:r>
            <a:r>
              <a:rPr lang="en-US" sz="2400" dirty="0" smtClean="0">
                <a:solidFill>
                  <a:srgbClr val="C00000"/>
                </a:solidFill>
              </a:rPr>
              <a:t>plural</a:t>
            </a:r>
            <a:r>
              <a:rPr lang="en-US" sz="2400" dirty="0">
                <a:solidFill>
                  <a:srgbClr val="C00000"/>
                </a:solidFill>
              </a:rPr>
              <a:t>); </a:t>
            </a:r>
            <a:r>
              <a:rPr lang="en-US" sz="2400" dirty="0" smtClean="0">
                <a:solidFill>
                  <a:srgbClr val="C00000"/>
                </a:solidFill>
              </a:rPr>
              <a:t>			adjective</a:t>
            </a:r>
            <a:r>
              <a:rPr lang="en-US" sz="2400" dirty="0">
                <a:solidFill>
                  <a:srgbClr val="C00000"/>
                </a:solidFill>
              </a:rPr>
              <a:t>: Burmese) </a:t>
            </a:r>
            <a:endParaRPr lang="en-US" sz="2400" dirty="0" smtClean="0">
              <a:solidFill>
                <a:srgbClr val="C00000"/>
              </a:solidFill>
            </a:endParaRPr>
          </a:p>
          <a:p>
            <a:pPr marL="0" indent="0">
              <a:buNone/>
            </a:pPr>
            <a:r>
              <a:rPr lang="en-US" sz="2400" dirty="0">
                <a:solidFill>
                  <a:srgbClr val="C00000"/>
                </a:solidFill>
              </a:rPr>
              <a:t>	</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265</a:t>
            </a:fld>
            <a:endParaRPr lang="en-US"/>
          </a:p>
        </p:txBody>
      </p:sp>
    </p:spTree>
    <p:extLst>
      <p:ext uri="{BB962C8B-B14F-4D97-AF65-F5344CB8AC3E}">
        <p14:creationId xmlns:p14="http://schemas.microsoft.com/office/powerpoint/2010/main" val="173891003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537"/>
            <a:ext cx="10515600" cy="497023"/>
          </a:xfrm>
        </p:spPr>
        <p:txBody>
          <a:bodyPr>
            <a:normAutofit fontScale="90000"/>
          </a:bodyPr>
          <a:lstStyle/>
          <a:p>
            <a:r>
              <a:rPr lang="en-US" dirty="0" smtClean="0"/>
              <a:t>Citation of Sources – L 443</a:t>
            </a:r>
            <a:endParaRPr lang="en-US" dirty="0"/>
          </a:p>
        </p:txBody>
      </p:sp>
      <p:sp>
        <p:nvSpPr>
          <p:cNvPr id="3" name="Content Placeholder 2"/>
          <p:cNvSpPr>
            <a:spLocks noGrp="1"/>
          </p:cNvSpPr>
          <p:nvPr>
            <p:ph idx="1"/>
          </p:nvPr>
        </p:nvSpPr>
        <p:spPr>
          <a:xfrm>
            <a:off x="838200" y="896983"/>
            <a:ext cx="11197046" cy="5961017"/>
          </a:xfrm>
        </p:spPr>
        <p:txBody>
          <a:bodyPr>
            <a:normAutofit/>
          </a:bodyPr>
          <a:lstStyle/>
          <a:p>
            <a:pPr marL="0" indent="0">
              <a:buNone/>
            </a:pPr>
            <a:r>
              <a:rPr lang="en-US" i="1" dirty="0" smtClean="0"/>
              <a:t>More Examples:</a:t>
            </a:r>
          </a:p>
          <a:p>
            <a:pPr marL="0" indent="0">
              <a:buNone/>
            </a:pPr>
            <a:r>
              <a:rPr lang="en-US" i="1" dirty="0"/>
              <a:t>	</a:t>
            </a:r>
            <a:r>
              <a:rPr lang="en-US" sz="2400" dirty="0" smtClean="0"/>
              <a:t>670 __ </a:t>
            </a:r>
            <a:r>
              <a:rPr lang="en-US" sz="2400" dirty="0" err="1">
                <a:solidFill>
                  <a:srgbClr val="002060"/>
                </a:solidFill>
              </a:rPr>
              <a:t>MeSH</a:t>
            </a:r>
            <a:r>
              <a:rPr lang="en-US" sz="2400" dirty="0">
                <a:solidFill>
                  <a:srgbClr val="002060"/>
                </a:solidFill>
              </a:rPr>
              <a:t> browser, Apr. 20, 2017 </a:t>
            </a:r>
            <a:r>
              <a:rPr lang="en-US" sz="2400" dirty="0" smtClean="0">
                <a:solidFill>
                  <a:srgbClr val="002060"/>
                </a:solidFill>
              </a:rPr>
              <a:t>$b </a:t>
            </a:r>
            <a:r>
              <a:rPr lang="en-US" sz="2400" dirty="0">
                <a:solidFill>
                  <a:srgbClr val="C00000"/>
                </a:solidFill>
              </a:rPr>
              <a:t>(Formularies. UF Drug Formularies; </a:t>
            </a:r>
            <a:r>
              <a:rPr lang="en-US" sz="2400" dirty="0" smtClean="0">
                <a:solidFill>
                  <a:srgbClr val="C00000"/>
                </a:solidFill>
              </a:rPr>
              <a:t>			Essential </a:t>
            </a:r>
            <a:r>
              <a:rPr lang="en-US" sz="2400" dirty="0">
                <a:solidFill>
                  <a:srgbClr val="C00000"/>
                </a:solidFill>
              </a:rPr>
              <a:t>Medicines List; Formularies, Drug; Preferred Drug List. SN Works </a:t>
            </a:r>
            <a:r>
              <a:rPr lang="en-US" sz="2400" dirty="0" smtClean="0">
                <a:solidFill>
                  <a:srgbClr val="C00000"/>
                </a:solidFill>
              </a:rPr>
              <a:t>			that </a:t>
            </a:r>
            <a:r>
              <a:rPr lang="en-US" sz="2400" dirty="0">
                <a:solidFill>
                  <a:srgbClr val="C00000"/>
                </a:solidFill>
              </a:rPr>
              <a:t>consist of lists of drugs or collections of recipes, formulas, and </a:t>
            </a:r>
            <a:r>
              <a:rPr lang="en-US" sz="2400" dirty="0" smtClean="0">
                <a:solidFill>
                  <a:srgbClr val="C00000"/>
                </a:solidFill>
              </a:rPr>
              <a:t>			prescriptions </a:t>
            </a:r>
            <a:r>
              <a:rPr lang="en-US" sz="2400" dirty="0">
                <a:solidFill>
                  <a:srgbClr val="C00000"/>
                </a:solidFill>
              </a:rPr>
              <a:t>for the compounding of medicinal preparations. Annotation: </a:t>
            </a:r>
            <a:r>
              <a:rPr lang="en-US" sz="2400" dirty="0" smtClean="0">
                <a:solidFill>
                  <a:srgbClr val="C00000"/>
                </a:solidFill>
              </a:rPr>
              <a:t>		This </a:t>
            </a:r>
            <a:r>
              <a:rPr lang="en-US" sz="2400" dirty="0">
                <a:solidFill>
                  <a:srgbClr val="C00000"/>
                </a:solidFill>
              </a:rPr>
              <a:t>heading is used as a Publication Type)	</a:t>
            </a:r>
            <a:endParaRPr lang="en-US" sz="2400" dirty="0" smtClean="0">
              <a:solidFill>
                <a:srgbClr val="C00000"/>
              </a:solidFill>
            </a:endParaRPr>
          </a:p>
          <a:p>
            <a:pPr marL="0" indent="0">
              <a:buNone/>
            </a:pPr>
            <a:r>
              <a:rPr lang="en-US" sz="2400" dirty="0">
                <a:solidFill>
                  <a:srgbClr val="C00000"/>
                </a:solidFill>
              </a:rPr>
              <a:t>	</a:t>
            </a:r>
            <a:r>
              <a:rPr lang="en-US" sz="2400" dirty="0" smtClean="0"/>
              <a:t>670 __ </a:t>
            </a:r>
            <a:r>
              <a:rPr lang="en-US" sz="2400" dirty="0">
                <a:solidFill>
                  <a:srgbClr val="002060"/>
                </a:solidFill>
              </a:rPr>
              <a:t>Dictionary of occupational titles, via WWW, Feb. 12, 2016 </a:t>
            </a:r>
            <a:r>
              <a:rPr lang="en-US" sz="2400" dirty="0"/>
              <a:t>$b 			  	 </a:t>
            </a:r>
            <a:r>
              <a:rPr lang="en-US" sz="2400" dirty="0">
                <a:solidFill>
                  <a:srgbClr val="C00000"/>
                </a:solidFill>
              </a:rPr>
              <a:t>(Historian. Prepares in narrative, brief, or outline form chronological 		  	 account or record of past or current events dealing with some phase 		  	 of human activity, either in terms of individuals, or social, ethnic, 		  	  	 political, or geographic groupings)</a:t>
            </a:r>
          </a:p>
          <a:p>
            <a:pPr marL="0" indent="0">
              <a:buNone/>
            </a:pPr>
            <a:r>
              <a:rPr lang="en-US" sz="2400" dirty="0">
                <a:solidFill>
                  <a:srgbClr val="C00000"/>
                </a:solidFill>
              </a:rPr>
              <a:t>	</a:t>
            </a:r>
            <a:r>
              <a:rPr lang="en-US" sz="2400" dirty="0" smtClean="0"/>
              <a:t>670 __ </a:t>
            </a:r>
            <a:r>
              <a:rPr lang="en-US" sz="2400" dirty="0">
                <a:solidFill>
                  <a:srgbClr val="002060"/>
                </a:solidFill>
              </a:rPr>
              <a:t>OCLC, Jan. 26, 2017 $</a:t>
            </a:r>
            <a:r>
              <a:rPr lang="en-US" sz="2400" dirty="0" smtClean="0">
                <a:solidFill>
                  <a:srgbClr val="002060"/>
                </a:solidFill>
              </a:rPr>
              <a:t>b </a:t>
            </a:r>
            <a:r>
              <a:rPr lang="en-US" sz="2400" dirty="0">
                <a:solidFill>
                  <a:srgbClr val="C00000"/>
                </a:solidFill>
              </a:rPr>
              <a:t>(4 titles with "sports poetry" in them; 22 titles with </a:t>
            </a:r>
            <a:r>
              <a:rPr lang="en-US" sz="2400" dirty="0" smtClean="0">
                <a:solidFill>
                  <a:srgbClr val="C00000"/>
                </a:solidFill>
              </a:rPr>
              <a:t>		"</a:t>
            </a:r>
            <a:r>
              <a:rPr lang="en-US" sz="2400" dirty="0">
                <a:solidFill>
                  <a:srgbClr val="C00000"/>
                </a:solidFill>
              </a:rPr>
              <a:t>sports </a:t>
            </a:r>
            <a:r>
              <a:rPr lang="en-US" sz="2400" dirty="0" smtClean="0">
                <a:solidFill>
                  <a:srgbClr val="C00000"/>
                </a:solidFill>
              </a:rPr>
              <a:t>poems"; </a:t>
            </a:r>
            <a:r>
              <a:rPr lang="en-US" sz="2400" dirty="0">
                <a:solidFill>
                  <a:srgbClr val="C00000"/>
                </a:solidFill>
              </a:rPr>
              <a:t>1 title with "sports </a:t>
            </a:r>
            <a:r>
              <a:rPr lang="en-US" sz="2400" dirty="0" smtClean="0">
                <a:solidFill>
                  <a:srgbClr val="C00000"/>
                </a:solidFill>
              </a:rPr>
              <a:t>verse"; </a:t>
            </a:r>
            <a:r>
              <a:rPr lang="en-US" sz="2400" dirty="0">
                <a:solidFill>
                  <a:srgbClr val="C00000"/>
                </a:solidFill>
              </a:rPr>
              <a:t>10 titles with </a:t>
            </a:r>
            <a:r>
              <a:rPr lang="en-US" sz="2400" dirty="0" smtClean="0">
                <a:solidFill>
                  <a:srgbClr val="C00000"/>
                </a:solidFill>
              </a:rPr>
              <a:t>"sporting verse"; 		1 </a:t>
            </a:r>
            <a:r>
              <a:rPr lang="en-US" sz="2400" dirty="0">
                <a:solidFill>
                  <a:srgbClr val="C00000"/>
                </a:solidFill>
              </a:rPr>
              <a:t>title with "sporting </a:t>
            </a:r>
            <a:r>
              <a:rPr lang="en-US" sz="2400" dirty="0" smtClean="0">
                <a:solidFill>
                  <a:srgbClr val="C00000"/>
                </a:solidFill>
              </a:rPr>
              <a:t>verses"; 3 </a:t>
            </a:r>
            <a:r>
              <a:rPr lang="en-US" sz="2400" dirty="0">
                <a:solidFill>
                  <a:srgbClr val="C00000"/>
                </a:solidFill>
              </a:rPr>
              <a:t>titles with </a:t>
            </a:r>
            <a:r>
              <a:rPr lang="en-US" sz="2400" dirty="0" smtClean="0">
                <a:solidFill>
                  <a:srgbClr val="C00000"/>
                </a:solidFill>
              </a:rPr>
              <a:t>"</a:t>
            </a:r>
            <a:r>
              <a:rPr lang="en-US" sz="2400" dirty="0">
                <a:solidFill>
                  <a:srgbClr val="C00000"/>
                </a:solidFill>
              </a:rPr>
              <a:t>sporting </a:t>
            </a:r>
            <a:r>
              <a:rPr lang="en-US" sz="2400" dirty="0" smtClean="0">
                <a:solidFill>
                  <a:srgbClr val="C00000"/>
                </a:solidFill>
              </a:rPr>
              <a:t>poems"; 4 </a:t>
            </a:r>
            <a:r>
              <a:rPr lang="en-US" sz="2400" dirty="0">
                <a:solidFill>
                  <a:srgbClr val="C00000"/>
                </a:solidFill>
              </a:rPr>
              <a:t>titles with </a:t>
            </a:r>
            <a:r>
              <a:rPr lang="en-US" sz="2400" dirty="0" smtClean="0">
                <a:solidFill>
                  <a:srgbClr val="C00000"/>
                </a:solidFill>
              </a:rPr>
              <a:t>			"</a:t>
            </a:r>
            <a:r>
              <a:rPr lang="en-US" sz="2400" dirty="0">
                <a:solidFill>
                  <a:srgbClr val="C00000"/>
                </a:solidFill>
              </a:rPr>
              <a:t>sporting </a:t>
            </a:r>
            <a:r>
              <a:rPr lang="en-US" sz="2400" dirty="0" smtClean="0">
                <a:solidFill>
                  <a:srgbClr val="C00000"/>
                </a:solidFill>
              </a:rPr>
              <a:t>poetry")</a:t>
            </a:r>
            <a:endParaRPr lang="en-US" sz="2400" dirty="0">
              <a:solidFill>
                <a:srgbClr val="C0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266</a:t>
            </a:fld>
            <a:endParaRPr lang="en-US"/>
          </a:p>
        </p:txBody>
      </p:sp>
    </p:spTree>
    <p:extLst>
      <p:ext uri="{BB962C8B-B14F-4D97-AF65-F5344CB8AC3E}">
        <p14:creationId xmlns:p14="http://schemas.microsoft.com/office/powerpoint/2010/main" val="51092874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Formulating and Proposing New </a:t>
            </a:r>
            <a:r>
              <a:rPr lang="en-US" dirty="0" smtClean="0"/>
              <a:t>LCGFT Terms</a:t>
            </a:r>
            <a:endParaRPr lang="en-US" dirty="0"/>
          </a:p>
        </p:txBody>
      </p:sp>
    </p:spTree>
    <p:extLst>
      <p:ext uri="{BB962C8B-B14F-4D97-AF65-F5344CB8AC3E}">
        <p14:creationId xmlns:p14="http://schemas.microsoft.com/office/powerpoint/2010/main" val="120492057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957"/>
            <a:ext cx="10515600" cy="861890"/>
          </a:xfrm>
        </p:spPr>
        <p:txBody>
          <a:bodyPr/>
          <a:lstStyle/>
          <a:p>
            <a:r>
              <a:rPr lang="en-US" dirty="0" smtClean="0"/>
              <a:t>Formulating LCGFT</a:t>
            </a:r>
            <a:endParaRPr lang="en-US" dirty="0"/>
          </a:p>
        </p:txBody>
      </p:sp>
      <p:sp>
        <p:nvSpPr>
          <p:cNvPr id="3" name="Content Placeholder 2"/>
          <p:cNvSpPr>
            <a:spLocks noGrp="1"/>
          </p:cNvSpPr>
          <p:nvPr>
            <p:ph idx="1"/>
          </p:nvPr>
        </p:nvSpPr>
        <p:spPr>
          <a:xfrm>
            <a:off x="838199" y="937848"/>
            <a:ext cx="11096502" cy="5920152"/>
          </a:xfrm>
        </p:spPr>
        <p:txBody>
          <a:bodyPr>
            <a:normAutofit/>
          </a:bodyPr>
          <a:lstStyle/>
          <a:p>
            <a:r>
              <a:rPr lang="en-US" dirty="0"/>
              <a:t>LCGFT Manual instruction sheets J 120-J </a:t>
            </a:r>
            <a:r>
              <a:rPr lang="en-US" dirty="0" smtClean="0"/>
              <a:t>195 have detailed info</a:t>
            </a:r>
          </a:p>
          <a:p>
            <a:pPr lvl="1"/>
            <a:r>
              <a:rPr lang="en-US" dirty="0" smtClean="0"/>
              <a:t>Key points:</a:t>
            </a:r>
          </a:p>
          <a:p>
            <a:pPr lvl="2"/>
            <a:r>
              <a:rPr lang="en-US" sz="2400" dirty="0" smtClean="0"/>
              <a:t>Use plural form for entities capable of being counted and singular form for concepts that cannot be enumerated</a:t>
            </a:r>
          </a:p>
          <a:p>
            <a:pPr marL="914400" lvl="2" indent="0">
              <a:buNone/>
            </a:pPr>
            <a:r>
              <a:rPr lang="en-US" sz="2400" dirty="0"/>
              <a:t>	</a:t>
            </a:r>
            <a:r>
              <a:rPr lang="en-US" sz="2400" b="1" dirty="0"/>
              <a:t>Chinese </a:t>
            </a:r>
            <a:r>
              <a:rPr lang="en-US" sz="2400" b="1" dirty="0" smtClean="0"/>
              <a:t>operas	</a:t>
            </a:r>
            <a:r>
              <a:rPr lang="en-US" sz="2400" b="1" dirty="0"/>
              <a:t>	</a:t>
            </a:r>
            <a:r>
              <a:rPr lang="en-US" sz="2400" b="1" dirty="0" smtClean="0"/>
              <a:t>Black </a:t>
            </a:r>
            <a:r>
              <a:rPr lang="en-US" sz="2400" b="1" dirty="0"/>
              <a:t>humor</a:t>
            </a:r>
            <a:endParaRPr lang="en-US" sz="2400" b="1" dirty="0" smtClean="0"/>
          </a:p>
          <a:p>
            <a:pPr marL="914400" lvl="2" indent="0">
              <a:buNone/>
            </a:pPr>
            <a:r>
              <a:rPr lang="en-US" sz="2400" b="1" dirty="0"/>
              <a:t>	</a:t>
            </a:r>
            <a:r>
              <a:rPr lang="en-US" sz="2400" b="1" dirty="0" smtClean="0"/>
              <a:t>Haiku			</a:t>
            </a:r>
            <a:r>
              <a:rPr lang="en-US" sz="2400" b="1" dirty="0"/>
              <a:t>	</a:t>
            </a:r>
            <a:r>
              <a:rPr lang="en-US" sz="2400" b="1" dirty="0" smtClean="0"/>
              <a:t>Courtroom art</a:t>
            </a:r>
          </a:p>
          <a:p>
            <a:pPr marL="914400" lvl="2" indent="0">
              <a:buNone/>
            </a:pPr>
            <a:r>
              <a:rPr lang="en-US" sz="2400" b="1" dirty="0"/>
              <a:t>	</a:t>
            </a:r>
            <a:r>
              <a:rPr lang="en-US" sz="2400" b="1" dirty="0" smtClean="0"/>
              <a:t>Kabuki plays			Folk literature</a:t>
            </a:r>
          </a:p>
          <a:p>
            <a:pPr marL="914400" lvl="2" indent="0">
              <a:buNone/>
            </a:pPr>
            <a:r>
              <a:rPr lang="en-US" sz="2400" b="1" dirty="0"/>
              <a:t>	Samurai </a:t>
            </a:r>
            <a:r>
              <a:rPr lang="en-US" sz="2400" b="1" dirty="0" smtClean="0"/>
              <a:t>films			</a:t>
            </a:r>
            <a:r>
              <a:rPr lang="en-US" sz="2400" b="1" dirty="0" err="1" smtClean="0"/>
              <a:t>Gagaku</a:t>
            </a:r>
            <a:endParaRPr lang="en-US" sz="2400" b="1" dirty="0" smtClean="0"/>
          </a:p>
          <a:p>
            <a:pPr lvl="2"/>
            <a:r>
              <a:rPr lang="en-US" sz="2400" dirty="0" smtClean="0"/>
              <a:t>Establish terms in English unless: </a:t>
            </a:r>
          </a:p>
          <a:p>
            <a:pPr marL="1828800" lvl="3" indent="-457200">
              <a:buAutoNum type="arabicParenR"/>
            </a:pPr>
            <a:r>
              <a:rPr lang="en-US" sz="2400" dirty="0" smtClean="0"/>
              <a:t>No English term for the concept exists and foreign terms are used to express the concept even in English-language </a:t>
            </a:r>
            <a:r>
              <a:rPr lang="en-US" sz="2400" dirty="0"/>
              <a:t>sources </a:t>
            </a:r>
            <a:endParaRPr lang="en-US" sz="2400" dirty="0" smtClean="0"/>
          </a:p>
          <a:p>
            <a:pPr marL="1371600" lvl="3" indent="0">
              <a:buNone/>
            </a:pPr>
            <a:r>
              <a:rPr lang="en-US" sz="2400" b="1" dirty="0"/>
              <a:t>	</a:t>
            </a:r>
            <a:r>
              <a:rPr lang="en-US" sz="2400" b="1" dirty="0" smtClean="0"/>
              <a:t>Festschriften      </a:t>
            </a:r>
            <a:r>
              <a:rPr lang="en-US" sz="2400" b="1" dirty="0" err="1" smtClean="0"/>
              <a:t>Saso</a:t>
            </a:r>
            <a:r>
              <a:rPr lang="en-US" sz="2400" b="1" dirty="0" err="1"/>
              <a:t>̆l</a:t>
            </a:r>
            <a:r>
              <a:rPr lang="en-US" sz="2400" b="1" dirty="0"/>
              <a:t> </a:t>
            </a:r>
            <a:r>
              <a:rPr lang="en-US" sz="2400" b="1" dirty="0" err="1" smtClean="0"/>
              <a:t>sijo</a:t>
            </a:r>
            <a:r>
              <a:rPr lang="en-US" sz="2400" dirty="0" smtClean="0"/>
              <a:t>      </a:t>
            </a:r>
            <a:r>
              <a:rPr lang="en-US" sz="2400" b="1" dirty="0" err="1" smtClean="0"/>
              <a:t>Sewamono</a:t>
            </a:r>
            <a:r>
              <a:rPr lang="en-US" sz="2400" dirty="0" smtClean="0"/>
              <a:t> </a:t>
            </a:r>
          </a:p>
          <a:p>
            <a:pPr marL="1371600" lvl="3" indent="0">
              <a:buNone/>
            </a:pPr>
            <a:r>
              <a:rPr lang="en-US" sz="2400" i="1" dirty="0" smtClean="0"/>
              <a:t>	or</a:t>
            </a:r>
          </a:p>
          <a:p>
            <a:pPr marL="1828800" lvl="3" indent="-457200">
              <a:buAutoNum type="arabicParenR" startAt="2"/>
            </a:pPr>
            <a:r>
              <a:rPr lang="en-US" sz="2400" dirty="0" smtClean="0"/>
              <a:t>No citation can be found in any English-language source and the concept</a:t>
            </a:r>
          </a:p>
          <a:p>
            <a:pPr marL="1371600" lvl="3" indent="0">
              <a:buNone/>
            </a:pPr>
            <a:r>
              <a:rPr lang="en-US" sz="2400" dirty="0"/>
              <a:t>	</a:t>
            </a:r>
            <a:r>
              <a:rPr lang="en-US" sz="2400" dirty="0" smtClean="0"/>
              <a:t>appears to be unique to the language of the work being cataloged</a:t>
            </a:r>
            <a:endParaRPr lang="en-US" sz="2400" dirty="0"/>
          </a:p>
          <a:p>
            <a:pPr lvl="1"/>
            <a:endParaRPr lang="en-US" dirty="0" smtClean="0"/>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268</a:t>
            </a:fld>
            <a:endParaRPr lang="en-US"/>
          </a:p>
        </p:txBody>
      </p:sp>
    </p:spTree>
    <p:extLst>
      <p:ext uri="{BB962C8B-B14F-4D97-AF65-F5344CB8AC3E}">
        <p14:creationId xmlns:p14="http://schemas.microsoft.com/office/powerpoint/2010/main" val="97420179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Formulating and Proposing New </a:t>
            </a:r>
            <a:r>
              <a:rPr lang="en-US" dirty="0" smtClean="0"/>
              <a:t>LCDGT Terms</a:t>
            </a:r>
            <a:endParaRPr lang="en-US" dirty="0"/>
          </a:p>
        </p:txBody>
      </p:sp>
    </p:spTree>
    <p:extLst>
      <p:ext uri="{BB962C8B-B14F-4D97-AF65-F5344CB8AC3E}">
        <p14:creationId xmlns:p14="http://schemas.microsoft.com/office/powerpoint/2010/main" val="4266289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318756"/>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626326" y="1317171"/>
            <a:ext cx="11316630" cy="5540829"/>
          </a:xfrm>
        </p:spPr>
        <p:txBody>
          <a:bodyPr>
            <a:normAutofit/>
          </a:bodyPr>
          <a:lstStyle/>
          <a:p>
            <a:r>
              <a:rPr lang="en-US" sz="3000" dirty="0" smtClean="0"/>
              <a:t>General principles</a:t>
            </a:r>
          </a:p>
          <a:p>
            <a:pPr lvl="1"/>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t>ethnicity</a:t>
            </a:r>
            <a:r>
              <a:rPr lang="en-US" sz="2500" dirty="0"/>
              <a:t>, nationality, or other characteristics of </a:t>
            </a:r>
            <a:r>
              <a:rPr lang="en-US" sz="2500" dirty="0" smtClean="0"/>
              <a:t>creators </a:t>
            </a:r>
            <a:endParaRPr lang="en-US" sz="2500" dirty="0"/>
          </a:p>
          <a:p>
            <a:pPr marL="1371600" lvl="3" indent="0">
              <a:buNone/>
            </a:pPr>
            <a:r>
              <a:rPr lang="en-US" sz="2300" dirty="0" smtClean="0"/>
              <a:t>Korean drama</a:t>
            </a:r>
            <a:r>
              <a:rPr lang="en-US" sz="2300" dirty="0"/>
              <a:t>; Uighur </a:t>
            </a:r>
            <a:r>
              <a:rPr lang="en-US" sz="2300" dirty="0" smtClean="0"/>
              <a:t>folk songs; Artists</a:t>
            </a:r>
            <a:r>
              <a:rPr lang="en-US" sz="2300" dirty="0"/>
              <a:t>' writings; Films by </a:t>
            </a:r>
            <a:r>
              <a:rPr lang="en-US" sz="2300" dirty="0" smtClean="0"/>
              <a:t>children; Music </a:t>
            </a:r>
            <a:r>
              <a:rPr lang="en-US" sz="2300" dirty="0"/>
              <a:t>by women </a:t>
            </a:r>
            <a:r>
              <a:rPr lang="en-US" sz="2300" dirty="0" smtClean="0"/>
              <a:t>composers; Shinto </a:t>
            </a:r>
            <a:r>
              <a:rPr lang="en-US" sz="2300" dirty="0"/>
              <a:t>poetry; Taoist music; Mexican American </a:t>
            </a:r>
            <a:r>
              <a:rPr lang="en-US" sz="2300" dirty="0" smtClean="0"/>
              <a:t>posters</a:t>
            </a:r>
          </a:p>
          <a:p>
            <a:pPr lvl="2"/>
            <a:r>
              <a:rPr lang="en-US" sz="2500" dirty="0" smtClean="0"/>
              <a:t>intended audience </a:t>
            </a:r>
          </a:p>
          <a:p>
            <a:pPr marL="1371600" lvl="3" indent="0">
              <a:buNone/>
            </a:pPr>
            <a:r>
              <a:rPr lang="en-US" sz="2300" dirty="0" smtClean="0"/>
              <a:t>Children’s stories; Young adult </a:t>
            </a:r>
            <a:r>
              <a:rPr lang="en-US" sz="2300" dirty="0"/>
              <a:t>drama; Music for the hearing impaired; </a:t>
            </a:r>
            <a:r>
              <a:rPr lang="en-US" sz="2300" dirty="0" smtClean="0"/>
              <a:t>Spanish language--Conversation </a:t>
            </a:r>
            <a:r>
              <a:rPr lang="en-US" sz="2300" dirty="0"/>
              <a:t>and phrase books (for </a:t>
            </a:r>
            <a:r>
              <a:rPr lang="en-US" sz="2300" dirty="0" smtClean="0"/>
              <a:t>police)</a:t>
            </a:r>
          </a:p>
          <a:p>
            <a:pPr lvl="2"/>
            <a:r>
              <a:rPr lang="en-US" sz="2500" dirty="0" smtClean="0"/>
              <a:t>time </a:t>
            </a:r>
            <a:r>
              <a:rPr lang="en-US" sz="2500" dirty="0"/>
              <a:t>period of </a:t>
            </a:r>
            <a:r>
              <a:rPr lang="en-US" sz="2500" dirty="0" smtClean="0"/>
              <a:t>creation</a:t>
            </a:r>
          </a:p>
          <a:p>
            <a:pPr marL="1371600" lvl="3" indent="0">
              <a:buNone/>
            </a:pPr>
            <a:r>
              <a:rPr lang="en-US" sz="2300" dirty="0" smtClean="0"/>
              <a:t>Medieval music; Han poetry; 19th century maps</a:t>
            </a:r>
          </a:p>
        </p:txBody>
      </p:sp>
      <p:sp>
        <p:nvSpPr>
          <p:cNvPr id="6" name="Slide Number Placeholder 5"/>
          <p:cNvSpPr>
            <a:spLocks noGrp="1"/>
          </p:cNvSpPr>
          <p:nvPr>
            <p:ph type="sldNum" sz="quarter" idx="12"/>
          </p:nvPr>
        </p:nvSpPr>
        <p:spPr/>
        <p:txBody>
          <a:bodyPr/>
          <a:lstStyle/>
          <a:p>
            <a:fld id="{A00A331D-2EB0-4CEE-8662-2FAB66802E28}" type="slidenum">
              <a:rPr lang="en-US" smtClean="0"/>
              <a:t>27</a:t>
            </a:fld>
            <a:endParaRPr lang="en-US"/>
          </a:p>
        </p:txBody>
      </p:sp>
    </p:spTree>
    <p:extLst>
      <p:ext uri="{BB962C8B-B14F-4D97-AF65-F5344CB8AC3E}">
        <p14:creationId xmlns:p14="http://schemas.microsoft.com/office/powerpoint/2010/main" val="365494248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06836"/>
          </a:xfrm>
        </p:spPr>
        <p:txBody>
          <a:bodyPr/>
          <a:lstStyle/>
          <a:p>
            <a:r>
              <a:rPr lang="en-US" dirty="0" smtClean="0"/>
              <a:t>Formulating LCDGT - L 420 When to Establish</a:t>
            </a:r>
            <a:endParaRPr lang="en-US" dirty="0"/>
          </a:p>
        </p:txBody>
      </p:sp>
      <p:sp>
        <p:nvSpPr>
          <p:cNvPr id="3" name="Content Placeholder 2"/>
          <p:cNvSpPr>
            <a:spLocks noGrp="1"/>
          </p:cNvSpPr>
          <p:nvPr>
            <p:ph idx="1"/>
          </p:nvPr>
        </p:nvSpPr>
        <p:spPr/>
        <p:txBody>
          <a:bodyPr>
            <a:normAutofit lnSpcReduction="10000"/>
          </a:bodyPr>
          <a:lstStyle/>
          <a:p>
            <a:r>
              <a:rPr lang="en-US" dirty="0"/>
              <a:t>LCDGT Manual instruction sheets L 420-L 476 have detailed </a:t>
            </a:r>
            <a:r>
              <a:rPr lang="en-US" dirty="0" smtClean="0"/>
              <a:t>info</a:t>
            </a:r>
          </a:p>
          <a:p>
            <a:r>
              <a:rPr lang="en-US" dirty="0" smtClean="0"/>
              <a:t>L 420 When to Establish a New Demographic Term</a:t>
            </a:r>
            <a:endParaRPr lang="en-US" dirty="0"/>
          </a:p>
          <a:p>
            <a:pPr lvl="1"/>
            <a:r>
              <a:rPr lang="en-US" sz="2600" dirty="0" smtClean="0"/>
              <a:t>Establish new term for “a discrete and identifiable group with which one or more creators or contributors self-identifies, and for explicit or implicit intended audiences … Establish the demographic group when it is first encountered”</a:t>
            </a:r>
          </a:p>
          <a:p>
            <a:pPr lvl="1"/>
            <a:r>
              <a:rPr lang="en-US" sz="2600" dirty="0" smtClean="0"/>
              <a:t>Terms generally reflect current American usage.  If there is no consensus on the accepted term to use, conduct authority research and then “make an intuitive judgment based on available evidence”</a:t>
            </a:r>
          </a:p>
          <a:p>
            <a:pPr lvl="1"/>
            <a:r>
              <a:rPr lang="en-US" sz="2600" dirty="0" smtClean="0"/>
              <a:t>Make UF references from any significantly different terms found for the group</a:t>
            </a:r>
            <a:endParaRPr lang="en-US" sz="2600" dirty="0"/>
          </a:p>
        </p:txBody>
      </p:sp>
      <p:sp>
        <p:nvSpPr>
          <p:cNvPr id="6" name="Slide Number Placeholder 5"/>
          <p:cNvSpPr>
            <a:spLocks noGrp="1"/>
          </p:cNvSpPr>
          <p:nvPr>
            <p:ph type="sldNum" sz="quarter" idx="12"/>
          </p:nvPr>
        </p:nvSpPr>
        <p:spPr/>
        <p:txBody>
          <a:bodyPr/>
          <a:lstStyle/>
          <a:p>
            <a:fld id="{A00A331D-2EB0-4CEE-8662-2FAB66802E28}" type="slidenum">
              <a:rPr lang="en-US" smtClean="0"/>
              <a:t>270</a:t>
            </a:fld>
            <a:endParaRPr lang="en-US"/>
          </a:p>
        </p:txBody>
      </p:sp>
    </p:spTree>
    <p:extLst>
      <p:ext uri="{BB962C8B-B14F-4D97-AF65-F5344CB8AC3E}">
        <p14:creationId xmlns:p14="http://schemas.microsoft.com/office/powerpoint/2010/main" val="487617296"/>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92522" cy="1325563"/>
          </a:xfrm>
        </p:spPr>
        <p:txBody>
          <a:bodyPr/>
          <a:lstStyle/>
          <a:p>
            <a:r>
              <a:rPr lang="en-US" dirty="0"/>
              <a:t>Formulating LCDGT– </a:t>
            </a:r>
            <a:r>
              <a:rPr lang="en-US" dirty="0" smtClean="0"/>
              <a:t>L 440  Authority Research</a:t>
            </a:r>
            <a:endParaRPr lang="en-US" dirty="0"/>
          </a:p>
        </p:txBody>
      </p:sp>
      <p:sp>
        <p:nvSpPr>
          <p:cNvPr id="3" name="Content Placeholder 2"/>
          <p:cNvSpPr>
            <a:spLocks noGrp="1"/>
          </p:cNvSpPr>
          <p:nvPr>
            <p:ph idx="1"/>
          </p:nvPr>
        </p:nvSpPr>
        <p:spPr/>
        <p:txBody>
          <a:bodyPr/>
          <a:lstStyle/>
          <a:p>
            <a:r>
              <a:rPr lang="en-US" dirty="0" smtClean="0"/>
              <a:t>Must conduct authority research to determine authorized term, variant terms (UFs), related terms (BTs and/or RTs), appropriate group category code(s), and scope note if one is provided</a:t>
            </a:r>
          </a:p>
          <a:p>
            <a:r>
              <a:rPr lang="en-US" dirty="0" smtClean="0"/>
              <a:t>Must always cite work being cataloged that prompted the need for the proposal</a:t>
            </a:r>
          </a:p>
          <a:p>
            <a:r>
              <a:rPr lang="en-US" dirty="0" smtClean="0"/>
              <a:t>Citing only the work cataloged is never sufficient.  Must look for info in other sources and cite those sources.  Even if nothing was found, you must show that you did do research</a:t>
            </a:r>
          </a:p>
          <a:p>
            <a:r>
              <a:rPr lang="en-US" dirty="0" smtClean="0"/>
              <a:t>Use multiple 670 fields for sources where info was found and a single 675 for sources where no info was found</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271</a:t>
            </a:fld>
            <a:endParaRPr lang="en-US"/>
          </a:p>
        </p:txBody>
      </p:sp>
    </p:spTree>
    <p:extLst>
      <p:ext uri="{BB962C8B-B14F-4D97-AF65-F5344CB8AC3E}">
        <p14:creationId xmlns:p14="http://schemas.microsoft.com/office/powerpoint/2010/main" val="423009684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92161" cy="1325563"/>
          </a:xfrm>
        </p:spPr>
        <p:txBody>
          <a:bodyPr/>
          <a:lstStyle/>
          <a:p>
            <a:r>
              <a:rPr lang="en-US" dirty="0"/>
              <a:t>Formulating LCDGT– </a:t>
            </a:r>
            <a:r>
              <a:rPr lang="en-US" dirty="0" smtClean="0"/>
              <a:t>L 440  Authority Research</a:t>
            </a:r>
            <a:endParaRPr lang="en-US" dirty="0"/>
          </a:p>
        </p:txBody>
      </p:sp>
      <p:sp>
        <p:nvSpPr>
          <p:cNvPr id="3" name="Content Placeholder 2"/>
          <p:cNvSpPr>
            <a:spLocks noGrp="1"/>
          </p:cNvSpPr>
          <p:nvPr>
            <p:ph idx="1"/>
          </p:nvPr>
        </p:nvSpPr>
        <p:spPr>
          <a:xfrm>
            <a:off x="838200" y="1825625"/>
            <a:ext cx="10515600" cy="4827724"/>
          </a:xfrm>
        </p:spPr>
        <p:txBody>
          <a:bodyPr>
            <a:normAutofit/>
          </a:bodyPr>
          <a:lstStyle/>
          <a:p>
            <a:r>
              <a:rPr lang="en-US" dirty="0" smtClean="0"/>
              <a:t>Patterns may be cited, but not in lieu of authoritative reference sources (e.g., you can cite </a:t>
            </a:r>
            <a:r>
              <a:rPr lang="en-US" b="1" dirty="0" smtClean="0"/>
              <a:t>Chess players </a:t>
            </a:r>
            <a:r>
              <a:rPr lang="en-US" dirty="0" smtClean="0"/>
              <a:t>as a pattern in a proposal for </a:t>
            </a:r>
            <a:r>
              <a:rPr lang="en-US" b="1" dirty="0" smtClean="0"/>
              <a:t>Checker players</a:t>
            </a:r>
            <a:r>
              <a:rPr lang="en-US" dirty="0" smtClean="0"/>
              <a:t>, but that is not sufficient)</a:t>
            </a:r>
          </a:p>
          <a:p>
            <a:r>
              <a:rPr lang="en-US" dirty="0" smtClean="0"/>
              <a:t>Sources to consult (print and/or online)</a:t>
            </a:r>
          </a:p>
          <a:p>
            <a:pPr lvl="1"/>
            <a:r>
              <a:rPr lang="en-US" dirty="0" smtClean="0"/>
              <a:t>General dictionaries, encyclopedias, and indexes (e.g., Reader’s Guide)</a:t>
            </a:r>
          </a:p>
          <a:p>
            <a:pPr lvl="1"/>
            <a:r>
              <a:rPr lang="en-US" dirty="0" smtClean="0"/>
              <a:t>Subject heading lists/thesauri (e.g., LCSH, </a:t>
            </a:r>
            <a:r>
              <a:rPr lang="en-US" dirty="0" err="1" smtClean="0"/>
              <a:t>MeSH</a:t>
            </a:r>
            <a:r>
              <a:rPr lang="en-US" dirty="0" smtClean="0"/>
              <a:t>, AAT, ERIC, </a:t>
            </a:r>
            <a:r>
              <a:rPr lang="en-US" dirty="0" err="1" smtClean="0"/>
              <a:t>Homosaurus</a:t>
            </a:r>
            <a:r>
              <a:rPr lang="en-US" dirty="0" smtClean="0"/>
              <a:t>)</a:t>
            </a:r>
          </a:p>
          <a:p>
            <a:pPr lvl="1"/>
            <a:r>
              <a:rPr lang="en-US" dirty="0" smtClean="0"/>
              <a:t>Reference sources for particular disciplines (e.g., subject/language dictionaries, encyclopedias, handbooks, etc.)</a:t>
            </a:r>
          </a:p>
          <a:p>
            <a:pPr lvl="1"/>
            <a:r>
              <a:rPr lang="en-US" dirty="0" smtClean="0"/>
              <a:t>Web sites, especially for organizations associated with the concept </a:t>
            </a:r>
            <a:r>
              <a:rPr lang="en-US" dirty="0"/>
              <a:t>being proposed (e.g., American Society for Environmental </a:t>
            </a:r>
            <a:r>
              <a:rPr lang="en-US" dirty="0" smtClean="0"/>
              <a:t>History for proposal to establish </a:t>
            </a:r>
            <a:r>
              <a:rPr lang="en-US" b="1" dirty="0" smtClean="0"/>
              <a:t>Environmental historians</a:t>
            </a:r>
            <a:r>
              <a:rPr lang="en-US" dirty="0" smtClean="0"/>
              <a:t>)</a:t>
            </a:r>
          </a:p>
          <a:p>
            <a:pPr lvl="1"/>
            <a:r>
              <a:rPr lang="en-US" dirty="0" smtClean="0"/>
              <a:t>OCLC, for other works that use the proposed term or variants</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272</a:t>
            </a:fld>
            <a:endParaRPr lang="en-US"/>
          </a:p>
        </p:txBody>
      </p:sp>
    </p:spTree>
    <p:extLst>
      <p:ext uri="{BB962C8B-B14F-4D97-AF65-F5344CB8AC3E}">
        <p14:creationId xmlns:p14="http://schemas.microsoft.com/office/powerpoint/2010/main" val="328088443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82092" cy="1325563"/>
          </a:xfrm>
        </p:spPr>
        <p:txBody>
          <a:bodyPr/>
          <a:lstStyle/>
          <a:p>
            <a:r>
              <a:rPr lang="en-US" dirty="0"/>
              <a:t>Formulating </a:t>
            </a:r>
            <a:r>
              <a:rPr lang="en-US" dirty="0" smtClean="0"/>
              <a:t>LCDGT – L 460  Form of Authorized Term</a:t>
            </a:r>
            <a:endParaRPr lang="en-US" dirty="0"/>
          </a:p>
        </p:txBody>
      </p:sp>
      <p:sp>
        <p:nvSpPr>
          <p:cNvPr id="3" name="Content Placeholder 2"/>
          <p:cNvSpPr>
            <a:spLocks noGrp="1"/>
          </p:cNvSpPr>
          <p:nvPr>
            <p:ph idx="1"/>
          </p:nvPr>
        </p:nvSpPr>
        <p:spPr>
          <a:xfrm>
            <a:off x="838199" y="2212838"/>
            <a:ext cx="10982093" cy="4326074"/>
          </a:xfrm>
        </p:spPr>
        <p:txBody>
          <a:bodyPr>
            <a:normAutofit/>
          </a:bodyPr>
          <a:lstStyle/>
          <a:p>
            <a:r>
              <a:rPr lang="en-US" dirty="0" smtClean="0"/>
              <a:t>Terms in direct order	</a:t>
            </a:r>
            <a:r>
              <a:rPr lang="en-US" b="1" dirty="0" smtClean="0"/>
              <a:t>Engineering students  </a:t>
            </a:r>
            <a:r>
              <a:rPr lang="en-US" i="1" dirty="0" smtClean="0"/>
              <a:t>not</a:t>
            </a:r>
            <a:r>
              <a:rPr lang="en-US" b="1" dirty="0" smtClean="0"/>
              <a:t>  </a:t>
            </a:r>
            <a:r>
              <a:rPr lang="en-US" dirty="0" smtClean="0"/>
              <a:t>Students, Engineering</a:t>
            </a:r>
          </a:p>
          <a:p>
            <a:r>
              <a:rPr lang="en-US" dirty="0" smtClean="0"/>
              <a:t>Terms in plural form	</a:t>
            </a:r>
            <a:r>
              <a:rPr lang="en-US" b="1" dirty="0" smtClean="0"/>
              <a:t>Californians</a:t>
            </a:r>
            <a:r>
              <a:rPr lang="en-US" dirty="0" smtClean="0"/>
              <a:t>  </a:t>
            </a:r>
            <a:r>
              <a:rPr lang="en-US" i="1" dirty="0" smtClean="0"/>
              <a:t>not  </a:t>
            </a:r>
            <a:r>
              <a:rPr lang="en-US" dirty="0" smtClean="0"/>
              <a:t>Californian</a:t>
            </a:r>
          </a:p>
          <a:p>
            <a:r>
              <a:rPr lang="en-US" dirty="0" smtClean="0"/>
              <a:t>Terms in English unless </a:t>
            </a:r>
            <a:endParaRPr lang="en-US" dirty="0"/>
          </a:p>
          <a:p>
            <a:pPr marL="457200" lvl="1" indent="0">
              <a:buNone/>
            </a:pPr>
            <a:r>
              <a:rPr lang="en-US" sz="2600" dirty="0" smtClean="0"/>
              <a:t>(1) no English term for the group and group is normally referred to in foreign terms even in English-language resources (e.g., </a:t>
            </a:r>
            <a:r>
              <a:rPr lang="en-US" sz="2600" b="1" dirty="0" smtClean="0"/>
              <a:t>Mahorais</a:t>
            </a:r>
            <a:r>
              <a:rPr lang="en-US" sz="2600" dirty="0" smtClean="0"/>
              <a:t>)</a:t>
            </a:r>
            <a:r>
              <a:rPr lang="en-US" sz="2600" b="1" dirty="0" smtClean="0"/>
              <a:t> </a:t>
            </a:r>
          </a:p>
          <a:p>
            <a:pPr marL="457200" lvl="1" indent="0">
              <a:buNone/>
            </a:pPr>
            <a:r>
              <a:rPr lang="en-US" sz="2600" dirty="0" smtClean="0"/>
              <a:t>or </a:t>
            </a:r>
          </a:p>
          <a:p>
            <a:pPr marL="457200" lvl="1" indent="0">
              <a:buNone/>
            </a:pPr>
            <a:r>
              <a:rPr lang="en-US" sz="2600" dirty="0" smtClean="0"/>
              <a:t>(2) no citation can be found in any English-language reference source and concept appears to be unique to the language of the resource being cataloged (e.g., </a:t>
            </a:r>
            <a:r>
              <a:rPr lang="en-US" sz="2800" b="1" dirty="0" smtClean="0"/>
              <a:t>Saint-</a:t>
            </a:r>
            <a:r>
              <a:rPr lang="en-US" sz="2800" b="1" dirty="0" err="1" smtClean="0"/>
              <a:t>Barths</a:t>
            </a:r>
            <a:r>
              <a:rPr lang="en-US" sz="2800" dirty="0" smtClean="0"/>
              <a:t>;</a:t>
            </a:r>
            <a:r>
              <a:rPr lang="en-US" sz="2800" b="1" dirty="0" smtClean="0"/>
              <a:t> </a:t>
            </a:r>
            <a:r>
              <a:rPr lang="en-US" sz="2800" b="1" dirty="0"/>
              <a:t>Saint-</a:t>
            </a:r>
            <a:r>
              <a:rPr lang="en-US" sz="2800" b="1" dirty="0" err="1"/>
              <a:t>Pierrais</a:t>
            </a:r>
            <a:r>
              <a:rPr lang="en-US" sz="2800" b="1" dirty="0"/>
              <a:t> et </a:t>
            </a:r>
            <a:r>
              <a:rPr lang="en-US" sz="2800" b="1" dirty="0" err="1"/>
              <a:t>Miquelonnais</a:t>
            </a:r>
            <a:r>
              <a:rPr lang="en-US" sz="2800" dirty="0" smtClean="0"/>
              <a:t>)</a:t>
            </a:r>
            <a:endParaRPr lang="en-US" sz="26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273</a:t>
            </a:fld>
            <a:endParaRPr lang="en-US"/>
          </a:p>
        </p:txBody>
      </p:sp>
    </p:spTree>
    <p:extLst>
      <p:ext uri="{BB962C8B-B14F-4D97-AF65-F5344CB8AC3E}">
        <p14:creationId xmlns:p14="http://schemas.microsoft.com/office/powerpoint/2010/main" val="404482681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5159"/>
            <a:ext cx="10837127" cy="854075"/>
          </a:xfrm>
        </p:spPr>
        <p:txBody>
          <a:bodyPr>
            <a:normAutofit fontScale="90000"/>
          </a:bodyPr>
          <a:lstStyle/>
          <a:p>
            <a:r>
              <a:rPr lang="en-US" dirty="0"/>
              <a:t>Formulating </a:t>
            </a:r>
            <a:r>
              <a:rPr lang="en-US" dirty="0" smtClean="0"/>
              <a:t>LCDGT – L 463  Parenthetical Qualifiers</a:t>
            </a:r>
            <a:endParaRPr lang="en-US" dirty="0"/>
          </a:p>
        </p:txBody>
      </p:sp>
      <p:sp>
        <p:nvSpPr>
          <p:cNvPr id="3" name="Content Placeholder 2"/>
          <p:cNvSpPr>
            <a:spLocks noGrp="1"/>
          </p:cNvSpPr>
          <p:nvPr>
            <p:ph idx="1"/>
          </p:nvPr>
        </p:nvSpPr>
        <p:spPr>
          <a:xfrm>
            <a:off x="838200" y="1079863"/>
            <a:ext cx="10515600" cy="5641611"/>
          </a:xfrm>
        </p:spPr>
        <p:txBody>
          <a:bodyPr>
            <a:normAutofit lnSpcReduction="10000"/>
          </a:bodyPr>
          <a:lstStyle/>
          <a:p>
            <a:r>
              <a:rPr lang="en-US" dirty="0" smtClean="0"/>
              <a:t>Parenthetical qualifiers used if word or phrase has more than one definition (except if term has commonly accepted meaning as well as other more obscure ones)</a:t>
            </a:r>
          </a:p>
          <a:p>
            <a:pPr marL="0" indent="0">
              <a:buNone/>
            </a:pPr>
            <a:r>
              <a:rPr lang="en-US" dirty="0"/>
              <a:t>	</a:t>
            </a:r>
            <a:r>
              <a:rPr lang="en-US" b="1" dirty="0"/>
              <a:t>Georgians (Republic of Georgia</a:t>
            </a:r>
            <a:r>
              <a:rPr lang="en-US" b="1" dirty="0" smtClean="0"/>
              <a:t>)</a:t>
            </a:r>
          </a:p>
          <a:p>
            <a:pPr marL="0" indent="0">
              <a:buNone/>
            </a:pPr>
            <a:r>
              <a:rPr lang="en-US" b="1" dirty="0"/>
              <a:t>	Georgians </a:t>
            </a:r>
            <a:r>
              <a:rPr lang="en-US" b="1" dirty="0" smtClean="0"/>
              <a:t>(State </a:t>
            </a:r>
            <a:r>
              <a:rPr lang="en-US" b="1" dirty="0"/>
              <a:t>of Georgia</a:t>
            </a:r>
            <a:r>
              <a:rPr lang="en-US" b="1" dirty="0" smtClean="0"/>
              <a:t>)</a:t>
            </a:r>
          </a:p>
          <a:p>
            <a:pPr marL="0" indent="0">
              <a:buNone/>
            </a:pPr>
            <a:r>
              <a:rPr lang="en-US" b="1" dirty="0"/>
              <a:t>	Hawaiians (Polynesian people</a:t>
            </a:r>
            <a:r>
              <a:rPr lang="en-US" b="1" dirty="0" smtClean="0"/>
              <a:t>)</a:t>
            </a:r>
          </a:p>
          <a:p>
            <a:pPr marL="0" indent="0">
              <a:buNone/>
            </a:pPr>
            <a:r>
              <a:rPr lang="en-US" i="1" dirty="0" smtClean="0"/>
              <a:t>but</a:t>
            </a:r>
            <a:r>
              <a:rPr lang="en-US" b="1" dirty="0" smtClean="0"/>
              <a:t>	Sisters    </a:t>
            </a:r>
            <a:r>
              <a:rPr lang="en-US" i="1" dirty="0" smtClean="0"/>
              <a:t>not</a:t>
            </a:r>
            <a:r>
              <a:rPr lang="en-US" b="1" dirty="0" smtClean="0"/>
              <a:t>  </a:t>
            </a:r>
            <a:r>
              <a:rPr lang="en-US" dirty="0" smtClean="0"/>
              <a:t>Sisters (Siblings)</a:t>
            </a:r>
          </a:p>
          <a:p>
            <a:r>
              <a:rPr lang="en-US" dirty="0" smtClean="0"/>
              <a:t>Prefer phrases using adjectival qualifier over a parenthetical qualifier</a:t>
            </a:r>
          </a:p>
          <a:p>
            <a:pPr marL="457200" lvl="1" indent="0">
              <a:buNone/>
            </a:pPr>
            <a:r>
              <a:rPr lang="en-US" b="1" dirty="0" smtClean="0"/>
              <a:t>	</a:t>
            </a:r>
            <a:r>
              <a:rPr lang="en-US" sz="2800" b="1" dirty="0" smtClean="0"/>
              <a:t>Lay </a:t>
            </a:r>
            <a:r>
              <a:rPr lang="en-US" sz="2800" b="1" dirty="0"/>
              <a:t>deacons   </a:t>
            </a:r>
            <a:r>
              <a:rPr lang="en-US" sz="2800" i="1" dirty="0"/>
              <a:t>not  </a:t>
            </a:r>
            <a:r>
              <a:rPr lang="en-US" sz="2800" dirty="0"/>
              <a:t>Deacons (Laity</a:t>
            </a:r>
            <a:r>
              <a:rPr lang="en-US" sz="2800" dirty="0" smtClean="0"/>
              <a:t>)</a:t>
            </a:r>
            <a:endParaRPr lang="en-US" dirty="0" smtClean="0"/>
          </a:p>
          <a:p>
            <a:r>
              <a:rPr lang="en-US" dirty="0" smtClean="0"/>
              <a:t>Some categories of terms are routinely qualified (e.g., political party members, ethnic groups that are not also </a:t>
            </a:r>
            <a:r>
              <a:rPr lang="en-US" dirty="0" err="1" smtClean="0"/>
              <a:t>demonyms</a:t>
            </a:r>
            <a:r>
              <a:rPr lang="en-US" dirty="0" smtClean="0"/>
              <a:t>)	</a:t>
            </a:r>
          </a:p>
          <a:p>
            <a:pPr marL="457200" lvl="1" indent="0">
              <a:buNone/>
            </a:pPr>
            <a:r>
              <a:rPr lang="en-US" dirty="0" smtClean="0"/>
              <a:t>	</a:t>
            </a:r>
            <a:r>
              <a:rPr lang="en-US" sz="2800" b="1" dirty="0" smtClean="0"/>
              <a:t>Democratic Party members (United States)</a:t>
            </a:r>
          </a:p>
          <a:p>
            <a:pPr marL="457200" lvl="1" indent="0">
              <a:buNone/>
            </a:pPr>
            <a:r>
              <a:rPr lang="en-US" sz="2800" b="1" dirty="0"/>
              <a:t>	Cherokee (North American people</a:t>
            </a:r>
            <a:r>
              <a:rPr lang="en-US" sz="2800" b="1" dirty="0" smtClean="0"/>
              <a:t>)</a:t>
            </a:r>
            <a:endParaRPr lang="en-US" sz="2800" b="1" dirty="0"/>
          </a:p>
        </p:txBody>
      </p:sp>
      <p:sp>
        <p:nvSpPr>
          <p:cNvPr id="6" name="Slide Number Placeholder 5"/>
          <p:cNvSpPr>
            <a:spLocks noGrp="1"/>
          </p:cNvSpPr>
          <p:nvPr>
            <p:ph type="sldNum" sz="quarter" idx="12"/>
          </p:nvPr>
        </p:nvSpPr>
        <p:spPr/>
        <p:txBody>
          <a:bodyPr/>
          <a:lstStyle/>
          <a:p>
            <a:fld id="{A00A331D-2EB0-4CEE-8662-2FAB66802E28}" type="slidenum">
              <a:rPr lang="en-US" smtClean="0"/>
              <a:t>274</a:t>
            </a:fld>
            <a:endParaRPr lang="en-US"/>
          </a:p>
        </p:txBody>
      </p:sp>
    </p:spTree>
    <p:extLst>
      <p:ext uri="{BB962C8B-B14F-4D97-AF65-F5344CB8AC3E}">
        <p14:creationId xmlns:p14="http://schemas.microsoft.com/office/powerpoint/2010/main" val="354320943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904034" cy="854075"/>
          </a:xfrm>
        </p:spPr>
        <p:txBody>
          <a:bodyPr>
            <a:normAutofit fontScale="90000"/>
          </a:bodyPr>
          <a:lstStyle/>
          <a:p>
            <a:r>
              <a:rPr lang="en-US" dirty="0"/>
              <a:t>Formulating </a:t>
            </a:r>
            <a:r>
              <a:rPr lang="en-US" dirty="0" smtClean="0"/>
              <a:t>LCDGT – L 465, L 468  Categories &amp; BTs</a:t>
            </a:r>
            <a:endParaRPr lang="en-US" dirty="0"/>
          </a:p>
        </p:txBody>
      </p:sp>
      <p:sp>
        <p:nvSpPr>
          <p:cNvPr id="3" name="Content Placeholder 2"/>
          <p:cNvSpPr>
            <a:spLocks noGrp="1"/>
          </p:cNvSpPr>
          <p:nvPr>
            <p:ph idx="1"/>
          </p:nvPr>
        </p:nvSpPr>
        <p:spPr>
          <a:xfrm>
            <a:off x="838199" y="1079863"/>
            <a:ext cx="11214463" cy="5641611"/>
          </a:xfrm>
        </p:spPr>
        <p:txBody>
          <a:bodyPr>
            <a:normAutofit/>
          </a:bodyPr>
          <a:lstStyle/>
          <a:p>
            <a:r>
              <a:rPr lang="en-US" dirty="0" smtClean="0"/>
              <a:t>Every term must be assigned to one or more categories of which it is a part. Use code for the category in MARC field 072</a:t>
            </a:r>
          </a:p>
          <a:p>
            <a:r>
              <a:rPr lang="en-US" dirty="0" smtClean="0"/>
              <a:t>BTs given when one group is by definition part of another</a:t>
            </a:r>
          </a:p>
          <a:p>
            <a:r>
              <a:rPr lang="en-US" dirty="0" smtClean="0"/>
              <a:t>BTs may be from different categories</a:t>
            </a:r>
          </a:p>
          <a:p>
            <a:pPr marL="457200" lvl="1" indent="0">
              <a:buNone/>
            </a:pPr>
            <a:r>
              <a:rPr lang="en-US" dirty="0"/>
              <a:t>150 </a:t>
            </a:r>
            <a:r>
              <a:rPr lang="en-US" dirty="0" smtClean="0"/>
              <a:t>__ $a Boys</a:t>
            </a:r>
            <a:endParaRPr lang="en-US" dirty="0"/>
          </a:p>
          <a:p>
            <a:pPr marL="457200" lvl="1" indent="0">
              <a:buNone/>
            </a:pPr>
            <a:r>
              <a:rPr lang="en-US" dirty="0"/>
              <a:t>550 </a:t>
            </a:r>
            <a:r>
              <a:rPr lang="en-US" dirty="0" smtClean="0"/>
              <a:t>__ </a:t>
            </a:r>
            <a:r>
              <a:rPr lang="en-US" dirty="0"/>
              <a:t>$w g $a Children</a:t>
            </a:r>
          </a:p>
          <a:p>
            <a:pPr marL="457200" lvl="1" indent="0">
              <a:buNone/>
            </a:pPr>
            <a:r>
              <a:rPr lang="en-US" dirty="0"/>
              <a:t>550 </a:t>
            </a:r>
            <a:r>
              <a:rPr lang="en-US" dirty="0" smtClean="0"/>
              <a:t>__ </a:t>
            </a:r>
            <a:r>
              <a:rPr lang="en-US" dirty="0"/>
              <a:t>$w g $a Males</a:t>
            </a:r>
          </a:p>
          <a:p>
            <a:r>
              <a:rPr lang="en-US" dirty="0" smtClean="0"/>
              <a:t>BTs not assigned when term is not intrinsically part of another established demographic group.  Can use inverted UFs to bring related terms together</a:t>
            </a:r>
          </a:p>
          <a:p>
            <a:pPr marL="457200" lvl="1" indent="0">
              <a:buNone/>
            </a:pPr>
            <a:r>
              <a:rPr lang="en-US" dirty="0" smtClean="0"/>
              <a:t>150 __ $a Law students		150 __ $a Nursing students		</a:t>
            </a:r>
          </a:p>
          <a:p>
            <a:pPr marL="457200" lvl="1" indent="0">
              <a:buNone/>
            </a:pPr>
            <a:r>
              <a:rPr lang="en-US" dirty="0" smtClean="0"/>
              <a:t>450 __ $a Students, Law		450 __ $a Students, Nursing</a:t>
            </a:r>
          </a:p>
          <a:p>
            <a:pPr marL="0" indent="0">
              <a:buNone/>
            </a:pPr>
            <a:r>
              <a:rPr lang="en-US" dirty="0" smtClean="0"/>
              <a:t>	</a:t>
            </a:r>
            <a:r>
              <a:rPr lang="en-US" i="1" dirty="0" smtClean="0"/>
              <a:t>No BT for </a:t>
            </a:r>
            <a:r>
              <a:rPr lang="en-US" b="1" i="1" dirty="0" smtClean="0"/>
              <a:t>Students</a:t>
            </a:r>
            <a:r>
              <a:rPr lang="en-US" i="1" dirty="0" smtClean="0"/>
              <a:t> because it refers to students at all levels and in all   	disciplines</a:t>
            </a:r>
            <a:endParaRPr lang="en-US" sz="2800" b="1" i="1" dirty="0"/>
          </a:p>
        </p:txBody>
      </p:sp>
      <p:sp>
        <p:nvSpPr>
          <p:cNvPr id="6" name="Slide Number Placeholder 5"/>
          <p:cNvSpPr>
            <a:spLocks noGrp="1"/>
          </p:cNvSpPr>
          <p:nvPr>
            <p:ph type="sldNum" sz="quarter" idx="12"/>
          </p:nvPr>
        </p:nvSpPr>
        <p:spPr/>
        <p:txBody>
          <a:bodyPr/>
          <a:lstStyle/>
          <a:p>
            <a:fld id="{A00A331D-2EB0-4CEE-8662-2FAB66802E28}" type="slidenum">
              <a:rPr lang="en-US" smtClean="0"/>
              <a:t>275</a:t>
            </a:fld>
            <a:endParaRPr lang="en-US"/>
          </a:p>
        </p:txBody>
      </p:sp>
    </p:spTree>
    <p:extLst>
      <p:ext uri="{BB962C8B-B14F-4D97-AF65-F5344CB8AC3E}">
        <p14:creationId xmlns:p14="http://schemas.microsoft.com/office/powerpoint/2010/main" val="264815216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a:t>Formulating </a:t>
            </a:r>
            <a:r>
              <a:rPr lang="en-US" dirty="0" smtClean="0"/>
              <a:t>LCDGT – L 468  BTs</a:t>
            </a:r>
            <a:endParaRPr lang="en-US" dirty="0"/>
          </a:p>
        </p:txBody>
      </p:sp>
      <p:sp>
        <p:nvSpPr>
          <p:cNvPr id="3" name="Content Placeholder 2"/>
          <p:cNvSpPr>
            <a:spLocks noGrp="1"/>
          </p:cNvSpPr>
          <p:nvPr>
            <p:ph idx="1"/>
          </p:nvPr>
        </p:nvSpPr>
        <p:spPr>
          <a:xfrm>
            <a:off x="838199" y="1079863"/>
            <a:ext cx="11214463" cy="5641611"/>
          </a:xfrm>
        </p:spPr>
        <p:txBody>
          <a:bodyPr>
            <a:normAutofit/>
          </a:bodyPr>
          <a:lstStyle/>
          <a:p>
            <a:r>
              <a:rPr lang="en-US" dirty="0" smtClean="0"/>
              <a:t>“Orphan” terms, i.e., terms with no BTs, are permitted and common. Many terms are not </a:t>
            </a:r>
            <a:r>
              <a:rPr lang="en-US" dirty="0"/>
              <a:t>intrinsically part of another </a:t>
            </a:r>
            <a:r>
              <a:rPr lang="en-US" dirty="0" smtClean="0"/>
              <a:t>established </a:t>
            </a:r>
            <a:r>
              <a:rPr lang="en-US" dirty="0"/>
              <a:t>demographic </a:t>
            </a:r>
            <a:r>
              <a:rPr lang="en-US" dirty="0" smtClean="0"/>
              <a:t>group</a:t>
            </a:r>
          </a:p>
          <a:p>
            <a:pPr marL="0" indent="0">
              <a:buNone/>
            </a:pPr>
            <a:endParaRPr lang="en-US" dirty="0"/>
          </a:p>
          <a:p>
            <a:pPr marL="0" indent="0">
              <a:buNone/>
            </a:pPr>
            <a:r>
              <a:rPr lang="en-US" dirty="0" smtClean="0"/>
              <a:t>	</a:t>
            </a:r>
            <a:r>
              <a:rPr lang="en-US" dirty="0"/>
              <a:t> </a:t>
            </a:r>
            <a:r>
              <a:rPr lang="en-US" dirty="0" smtClean="0"/>
              <a:t>	</a:t>
            </a:r>
          </a:p>
          <a:p>
            <a:endParaRPr lang="en-US" dirty="0"/>
          </a:p>
          <a:p>
            <a:r>
              <a:rPr lang="en-US" dirty="0" smtClean="0"/>
              <a:t> “</a:t>
            </a:r>
            <a:r>
              <a:rPr lang="en-US" dirty="0"/>
              <a:t>Generally, do not attempt to establish broader terms only to fill hierarchical gaps</a:t>
            </a:r>
            <a:r>
              <a:rPr lang="en-US" dirty="0" smtClean="0"/>
              <a:t>”</a:t>
            </a:r>
          </a:p>
          <a:p>
            <a:pPr marL="0" indent="0">
              <a:buNone/>
            </a:pPr>
            <a:r>
              <a:rPr lang="en-US" dirty="0"/>
              <a:t>	</a:t>
            </a:r>
          </a:p>
          <a:p>
            <a:pPr marL="0" indent="0">
              <a:buNone/>
            </a:pPr>
            <a:endParaRPr lang="en-US" dirty="0" smtClean="0"/>
          </a:p>
          <a:p>
            <a:pPr marL="457200" lvl="1" indent="0">
              <a:buNone/>
            </a:pPr>
            <a:r>
              <a:rPr lang="en-US" dirty="0"/>
              <a:t>	</a:t>
            </a:r>
          </a:p>
          <a:p>
            <a:pPr marL="0" indent="0">
              <a:buNone/>
            </a:pPr>
            <a:endParaRPr lang="en-US" dirty="0" smtClean="0"/>
          </a:p>
        </p:txBody>
      </p:sp>
      <p:pic>
        <p:nvPicPr>
          <p:cNvPr id="5" name="Picture 4"/>
          <p:cNvPicPr>
            <a:picLocks noChangeAspect="1"/>
          </p:cNvPicPr>
          <p:nvPr/>
        </p:nvPicPr>
        <p:blipFill>
          <a:blip r:embed="rId3"/>
          <a:stretch>
            <a:fillRect/>
          </a:stretch>
        </p:blipFill>
        <p:spPr>
          <a:xfrm>
            <a:off x="1385212" y="2208846"/>
            <a:ext cx="3526346" cy="1049750"/>
          </a:xfrm>
          <a:prstGeom prst="rect">
            <a:avLst/>
          </a:prstGeom>
        </p:spPr>
      </p:pic>
      <p:pic>
        <p:nvPicPr>
          <p:cNvPr id="7" name="Picture 6"/>
          <p:cNvPicPr>
            <a:picLocks noChangeAspect="1"/>
          </p:cNvPicPr>
          <p:nvPr/>
        </p:nvPicPr>
        <p:blipFill>
          <a:blip r:embed="rId4"/>
          <a:stretch>
            <a:fillRect/>
          </a:stretch>
        </p:blipFill>
        <p:spPr>
          <a:xfrm>
            <a:off x="5425013" y="2167584"/>
            <a:ext cx="2435828" cy="856107"/>
          </a:xfrm>
          <a:prstGeom prst="rect">
            <a:avLst/>
          </a:prstGeom>
        </p:spPr>
      </p:pic>
      <p:pic>
        <p:nvPicPr>
          <p:cNvPr id="9" name="Picture 8"/>
          <p:cNvPicPr>
            <a:picLocks noChangeAspect="1"/>
          </p:cNvPicPr>
          <p:nvPr/>
        </p:nvPicPr>
        <p:blipFill>
          <a:blip r:embed="rId5"/>
          <a:stretch>
            <a:fillRect/>
          </a:stretch>
        </p:blipFill>
        <p:spPr>
          <a:xfrm>
            <a:off x="8307116" y="2084832"/>
            <a:ext cx="1345311" cy="519779"/>
          </a:xfrm>
          <a:prstGeom prst="rect">
            <a:avLst/>
          </a:prstGeom>
        </p:spPr>
      </p:pic>
      <p:pic>
        <p:nvPicPr>
          <p:cNvPr id="11" name="Picture 10"/>
          <p:cNvPicPr>
            <a:picLocks noChangeAspect="1"/>
          </p:cNvPicPr>
          <p:nvPr/>
        </p:nvPicPr>
        <p:blipFill>
          <a:blip r:embed="rId6"/>
          <a:stretch>
            <a:fillRect/>
          </a:stretch>
        </p:blipFill>
        <p:spPr>
          <a:xfrm>
            <a:off x="1385209" y="4492892"/>
            <a:ext cx="3414236" cy="825532"/>
          </a:xfrm>
          <a:prstGeom prst="rect">
            <a:avLst/>
          </a:prstGeom>
        </p:spPr>
      </p:pic>
      <p:pic>
        <p:nvPicPr>
          <p:cNvPr id="13" name="Picture 12"/>
          <p:cNvPicPr>
            <a:picLocks noChangeAspect="1"/>
          </p:cNvPicPr>
          <p:nvPr/>
        </p:nvPicPr>
        <p:blipFill>
          <a:blip r:embed="rId7"/>
          <a:stretch>
            <a:fillRect/>
          </a:stretch>
        </p:blipFill>
        <p:spPr>
          <a:xfrm>
            <a:off x="5993198" y="4492891"/>
            <a:ext cx="4331399" cy="757238"/>
          </a:xfrm>
          <a:prstGeom prst="rect">
            <a:avLst/>
          </a:prstGeom>
        </p:spPr>
      </p:pic>
      <p:sp>
        <p:nvSpPr>
          <p:cNvPr id="14" name="TextBox 13"/>
          <p:cNvSpPr txBox="1"/>
          <p:nvPr/>
        </p:nvSpPr>
        <p:spPr>
          <a:xfrm>
            <a:off x="1895708" y="5456311"/>
            <a:ext cx="8720254" cy="369332"/>
          </a:xfrm>
          <a:prstGeom prst="rect">
            <a:avLst/>
          </a:prstGeom>
          <a:noFill/>
        </p:spPr>
        <p:txBody>
          <a:bodyPr wrap="square" rtlCol="0">
            <a:spAutoFit/>
          </a:bodyPr>
          <a:lstStyle/>
          <a:p>
            <a:r>
              <a:rPr lang="en-US" i="1" dirty="0" smtClean="0">
                <a:solidFill>
                  <a:srgbClr val="008080"/>
                </a:solidFill>
                <a:latin typeface="Constantia" panose="02030602050306030303" pitchFamily="18" charset="0"/>
              </a:rPr>
              <a:t>LCDGT</a:t>
            </a:r>
            <a:r>
              <a:rPr lang="en-US" dirty="0" smtClean="0">
                <a:solidFill>
                  <a:srgbClr val="008080"/>
                </a:solidFill>
                <a:latin typeface="Constantia" panose="02030602050306030303" pitchFamily="18" charset="0"/>
              </a:rPr>
              <a:t>					    </a:t>
            </a:r>
            <a:r>
              <a:rPr lang="en-US" i="1" dirty="0" smtClean="0">
                <a:solidFill>
                  <a:srgbClr val="008080"/>
                </a:solidFill>
                <a:latin typeface="Constantia" panose="02030602050306030303" pitchFamily="18" charset="0"/>
              </a:rPr>
              <a:t>LCSH</a:t>
            </a:r>
            <a:endParaRPr lang="en-US" i="1" dirty="0">
              <a:solidFill>
                <a:srgbClr val="008080"/>
              </a:solidFill>
              <a:latin typeface="Constantia" panose="02030602050306030303" pitchFamily="18" charset="0"/>
            </a:endParaRPr>
          </a:p>
        </p:txBody>
      </p:sp>
      <p:sp>
        <p:nvSpPr>
          <p:cNvPr id="8" name="Slide Number Placeholder 7"/>
          <p:cNvSpPr>
            <a:spLocks noGrp="1"/>
          </p:cNvSpPr>
          <p:nvPr>
            <p:ph type="sldNum" sz="quarter" idx="12"/>
          </p:nvPr>
        </p:nvSpPr>
        <p:spPr/>
        <p:txBody>
          <a:bodyPr/>
          <a:lstStyle/>
          <a:p>
            <a:fld id="{A00A331D-2EB0-4CEE-8662-2FAB66802E28}" type="slidenum">
              <a:rPr lang="en-US" smtClean="0"/>
              <a:t>276</a:t>
            </a:fld>
            <a:endParaRPr lang="en-US"/>
          </a:p>
        </p:txBody>
      </p:sp>
    </p:spTree>
    <p:extLst>
      <p:ext uri="{BB962C8B-B14F-4D97-AF65-F5344CB8AC3E}">
        <p14:creationId xmlns:p14="http://schemas.microsoft.com/office/powerpoint/2010/main" val="267532124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a:t>Formulating </a:t>
            </a:r>
            <a:r>
              <a:rPr lang="en-US" dirty="0" smtClean="0"/>
              <a:t>LCDGT – L 470  RTs</a:t>
            </a:r>
            <a:endParaRPr lang="en-US" dirty="0"/>
          </a:p>
        </p:txBody>
      </p:sp>
      <p:sp>
        <p:nvSpPr>
          <p:cNvPr id="3" name="Content Placeholder 2"/>
          <p:cNvSpPr>
            <a:spLocks noGrp="1"/>
          </p:cNvSpPr>
          <p:nvPr>
            <p:ph idx="1"/>
          </p:nvPr>
        </p:nvSpPr>
        <p:spPr>
          <a:xfrm>
            <a:off x="838199" y="1079863"/>
            <a:ext cx="11214463" cy="5641611"/>
          </a:xfrm>
        </p:spPr>
        <p:txBody>
          <a:bodyPr>
            <a:normAutofit fontScale="92500" lnSpcReduction="10000"/>
          </a:bodyPr>
          <a:lstStyle/>
          <a:p>
            <a:pPr>
              <a:spcAft>
                <a:spcPts val="1800"/>
              </a:spcAft>
            </a:pPr>
            <a:r>
              <a:rPr lang="en-US" dirty="0" smtClean="0"/>
              <a:t>RTs link </a:t>
            </a:r>
            <a:r>
              <a:rPr lang="en-US" dirty="0"/>
              <a:t>two terms that are neither broader nor narrower </a:t>
            </a:r>
            <a:r>
              <a:rPr lang="en-US" dirty="0" smtClean="0"/>
              <a:t>than </a:t>
            </a:r>
            <a:r>
              <a:rPr lang="en-US" dirty="0"/>
              <a:t>each </a:t>
            </a:r>
            <a:r>
              <a:rPr lang="en-US" dirty="0" smtClean="0"/>
              <a:t>other; one </a:t>
            </a:r>
            <a:r>
              <a:rPr lang="en-US" dirty="0"/>
              <a:t>of the </a:t>
            </a:r>
            <a:r>
              <a:rPr lang="en-US" dirty="0" smtClean="0"/>
              <a:t>terms should </a:t>
            </a:r>
            <a:r>
              <a:rPr lang="en-US" dirty="0"/>
              <a:t>be strongly implied whenever the other is </a:t>
            </a:r>
            <a:r>
              <a:rPr lang="en-US" dirty="0" smtClean="0"/>
              <a:t>considered; </a:t>
            </a:r>
            <a:r>
              <a:rPr lang="en-US" dirty="0"/>
              <a:t>meanings that overlap </a:t>
            </a:r>
            <a:r>
              <a:rPr lang="en-US" dirty="0" smtClean="0"/>
              <a:t>to </a:t>
            </a:r>
            <a:r>
              <a:rPr lang="en-US" dirty="0"/>
              <a:t>some extent, or </a:t>
            </a:r>
            <a:r>
              <a:rPr lang="en-US" dirty="0" smtClean="0"/>
              <a:t>the </a:t>
            </a:r>
            <a:r>
              <a:rPr lang="en-US" dirty="0"/>
              <a:t>terms are used somewhat </a:t>
            </a:r>
            <a:r>
              <a:rPr lang="en-US" dirty="0" smtClean="0"/>
              <a:t>interchangeably</a:t>
            </a:r>
          </a:p>
          <a:p>
            <a:pPr marL="0" indent="0">
              <a:buNone/>
            </a:pPr>
            <a:r>
              <a:rPr lang="en-US" b="1" dirty="0" smtClean="0"/>
              <a:t>	African </a:t>
            </a:r>
            <a:r>
              <a:rPr lang="en-US" b="1" dirty="0"/>
              <a:t>Americans</a:t>
            </a:r>
          </a:p>
          <a:p>
            <a:pPr marL="914400" lvl="2" indent="0">
              <a:spcAft>
                <a:spcPts val="1200"/>
              </a:spcAft>
              <a:buNone/>
            </a:pPr>
            <a:r>
              <a:rPr lang="en-US" sz="2800" dirty="0"/>
              <a:t>  RT </a:t>
            </a:r>
            <a:r>
              <a:rPr lang="en-US" sz="2800" dirty="0" smtClean="0"/>
              <a:t>Blacks</a:t>
            </a:r>
            <a:endParaRPr lang="en-US" dirty="0"/>
          </a:p>
          <a:p>
            <a:pPr marL="0" indent="0">
              <a:buNone/>
            </a:pPr>
            <a:r>
              <a:rPr lang="en-US" dirty="0"/>
              <a:t>	</a:t>
            </a:r>
            <a:r>
              <a:rPr lang="en-US" b="1" dirty="0"/>
              <a:t>Blacks</a:t>
            </a:r>
          </a:p>
          <a:p>
            <a:pPr marL="0" indent="0">
              <a:spcAft>
                <a:spcPts val="1200"/>
              </a:spcAft>
              <a:buNone/>
            </a:pPr>
            <a:r>
              <a:rPr lang="en-US" dirty="0"/>
              <a:t>	  RT African Americans</a:t>
            </a:r>
            <a:endParaRPr lang="en-US" dirty="0" smtClean="0"/>
          </a:p>
          <a:p>
            <a:pPr>
              <a:spcAft>
                <a:spcPts val="1800"/>
              </a:spcAft>
            </a:pPr>
            <a:r>
              <a:rPr lang="en-US" dirty="0"/>
              <a:t>RT references not made if terms begin with the same word or word stem or if have a common broader term at any level of hierarchy</a:t>
            </a:r>
          </a:p>
          <a:p>
            <a:pPr>
              <a:spcAft>
                <a:spcPts val="1800"/>
              </a:spcAft>
            </a:pPr>
            <a:r>
              <a:rPr lang="en-US" dirty="0" smtClean="0"/>
              <a:t>Scope notes contrasting the terms are made if the above rule does not permit RTs</a:t>
            </a:r>
          </a:p>
        </p:txBody>
      </p:sp>
      <p:sp>
        <p:nvSpPr>
          <p:cNvPr id="6" name="Slide Number Placeholder 5"/>
          <p:cNvSpPr>
            <a:spLocks noGrp="1"/>
          </p:cNvSpPr>
          <p:nvPr>
            <p:ph type="sldNum" sz="quarter" idx="12"/>
          </p:nvPr>
        </p:nvSpPr>
        <p:spPr/>
        <p:txBody>
          <a:bodyPr/>
          <a:lstStyle/>
          <a:p>
            <a:fld id="{A00A331D-2EB0-4CEE-8662-2FAB66802E28}" type="slidenum">
              <a:rPr lang="en-US" smtClean="0"/>
              <a:t>277</a:t>
            </a:fld>
            <a:endParaRPr lang="en-US"/>
          </a:p>
        </p:txBody>
      </p:sp>
    </p:spTree>
    <p:extLst>
      <p:ext uri="{BB962C8B-B14F-4D97-AF65-F5344CB8AC3E}">
        <p14:creationId xmlns:p14="http://schemas.microsoft.com/office/powerpoint/2010/main" val="3294625706"/>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5159"/>
            <a:ext cx="11260873" cy="854075"/>
          </a:xfrm>
        </p:spPr>
        <p:txBody>
          <a:bodyPr>
            <a:normAutofit fontScale="90000"/>
          </a:bodyPr>
          <a:lstStyle/>
          <a:p>
            <a:r>
              <a:rPr lang="en-US" dirty="0"/>
              <a:t>Formulating </a:t>
            </a:r>
            <a:r>
              <a:rPr lang="en-US" dirty="0" smtClean="0"/>
              <a:t>LCDGT – L 473, L 476   UFs &amp; Scope Notes</a:t>
            </a:r>
            <a:endParaRPr lang="en-US" dirty="0"/>
          </a:p>
        </p:txBody>
      </p:sp>
      <p:sp>
        <p:nvSpPr>
          <p:cNvPr id="3" name="Content Placeholder 2"/>
          <p:cNvSpPr>
            <a:spLocks noGrp="1"/>
          </p:cNvSpPr>
          <p:nvPr>
            <p:ph idx="1"/>
          </p:nvPr>
        </p:nvSpPr>
        <p:spPr>
          <a:xfrm>
            <a:off x="838199" y="1079863"/>
            <a:ext cx="11082455" cy="5641611"/>
          </a:xfrm>
        </p:spPr>
        <p:txBody>
          <a:bodyPr>
            <a:normAutofit/>
          </a:bodyPr>
          <a:lstStyle/>
          <a:p>
            <a:pPr>
              <a:lnSpc>
                <a:spcPct val="100000"/>
              </a:lnSpc>
              <a:spcBef>
                <a:spcPts val="600"/>
              </a:spcBef>
            </a:pPr>
            <a:r>
              <a:rPr lang="en-US" dirty="0" smtClean="0"/>
              <a:t>L 473: “Used For” (UF) references</a:t>
            </a:r>
            <a:endParaRPr lang="en-US" dirty="0"/>
          </a:p>
          <a:p>
            <a:pPr lvl="1">
              <a:lnSpc>
                <a:spcPct val="100000"/>
              </a:lnSpc>
              <a:spcBef>
                <a:spcPts val="600"/>
              </a:spcBef>
            </a:pPr>
            <a:r>
              <a:rPr lang="en-US" sz="2800" dirty="0" smtClean="0"/>
              <a:t>General rule: after deciding what the authorized term will be, make UFs for other </a:t>
            </a:r>
            <a:r>
              <a:rPr lang="en-US" sz="2800" dirty="0"/>
              <a:t>equivalent words and phrases found </a:t>
            </a:r>
            <a:r>
              <a:rPr lang="en-US" sz="2800" dirty="0" smtClean="0"/>
              <a:t>while conducting </a:t>
            </a:r>
            <a:r>
              <a:rPr lang="en-US" sz="2800" dirty="0"/>
              <a:t>authority </a:t>
            </a:r>
            <a:r>
              <a:rPr lang="en-US" sz="2800" dirty="0" smtClean="0"/>
              <a:t>research</a:t>
            </a:r>
          </a:p>
          <a:p>
            <a:pPr lvl="1">
              <a:lnSpc>
                <a:spcPct val="100000"/>
              </a:lnSpc>
              <a:spcBef>
                <a:spcPts val="600"/>
              </a:spcBef>
            </a:pPr>
            <a:r>
              <a:rPr lang="en-US" sz="2800" dirty="0" smtClean="0"/>
              <a:t>Numerous guidelines, e.g., when to make UFs for inverted references, phrase equivalents, abbreviations, variant spellings, foreign language words or phrases, pejorative terms, etc.</a:t>
            </a:r>
          </a:p>
          <a:p>
            <a:pPr>
              <a:lnSpc>
                <a:spcPct val="100000"/>
              </a:lnSpc>
              <a:spcBef>
                <a:spcPts val="600"/>
              </a:spcBef>
            </a:pPr>
            <a:r>
              <a:rPr lang="en-US" dirty="0" smtClean="0"/>
              <a:t>L 476 gives guidance on when to include a scope note and how to word them</a:t>
            </a:r>
          </a:p>
          <a:p>
            <a:pPr marL="0" indent="0">
              <a:buNone/>
            </a:pPr>
            <a:endParaRPr lang="en-US" dirty="0"/>
          </a:p>
          <a:p>
            <a:pPr>
              <a:spcAft>
                <a:spcPts val="1800"/>
              </a:spcAft>
            </a:pPr>
            <a:endParaRPr lang="en-US" dirty="0" smtClean="0"/>
          </a:p>
        </p:txBody>
      </p:sp>
      <p:pic>
        <p:nvPicPr>
          <p:cNvPr id="5" name="Picture 4"/>
          <p:cNvPicPr>
            <a:picLocks noChangeAspect="1"/>
          </p:cNvPicPr>
          <p:nvPr/>
        </p:nvPicPr>
        <p:blipFill>
          <a:blip r:embed="rId3"/>
          <a:stretch>
            <a:fillRect/>
          </a:stretch>
        </p:blipFill>
        <p:spPr>
          <a:xfrm>
            <a:off x="2899029" y="4908105"/>
            <a:ext cx="5711571" cy="1813369"/>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278</a:t>
            </a:fld>
            <a:endParaRPr lang="en-US"/>
          </a:p>
        </p:txBody>
      </p:sp>
    </p:spTree>
    <p:extLst>
      <p:ext uri="{BB962C8B-B14F-4D97-AF65-F5344CB8AC3E}">
        <p14:creationId xmlns:p14="http://schemas.microsoft.com/office/powerpoint/2010/main" val="150243183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Specific Guidelines for Certain Categories</a:t>
            </a:r>
          </a:p>
        </p:txBody>
      </p:sp>
      <p:sp>
        <p:nvSpPr>
          <p:cNvPr id="3" name="Subtitle 2"/>
          <p:cNvSpPr>
            <a:spLocks noGrp="1"/>
          </p:cNvSpPr>
          <p:nvPr>
            <p:ph type="subTitle" idx="1"/>
          </p:nvPr>
        </p:nvSpPr>
        <p:spPr/>
        <p:txBody>
          <a:bodyPr>
            <a:normAutofit/>
          </a:bodyPr>
          <a:lstStyle/>
          <a:p>
            <a:r>
              <a:rPr lang="en-US" sz="3500" dirty="0" smtClean="0"/>
              <a:t>L 510-L 560</a:t>
            </a:r>
            <a:endParaRPr lang="en-US" sz="3500" dirty="0"/>
          </a:p>
        </p:txBody>
      </p:sp>
    </p:spTree>
    <p:extLst>
      <p:ext uri="{BB962C8B-B14F-4D97-AF65-F5344CB8AC3E}">
        <p14:creationId xmlns:p14="http://schemas.microsoft.com/office/powerpoint/2010/main" val="1813501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318756"/>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626326" y="1317171"/>
            <a:ext cx="11316630" cy="5540829"/>
          </a:xfrm>
        </p:spPr>
        <p:txBody>
          <a:bodyPr>
            <a:normAutofit/>
          </a:bodyPr>
          <a:lstStyle/>
          <a:p>
            <a:r>
              <a:rPr lang="en-US" sz="3000" dirty="0" smtClean="0"/>
              <a:t>General principles</a:t>
            </a:r>
          </a:p>
          <a:p>
            <a:pPr lvl="1"/>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t>language</a:t>
            </a:r>
          </a:p>
          <a:p>
            <a:pPr marL="1371600" lvl="3" indent="0">
              <a:buNone/>
            </a:pPr>
            <a:r>
              <a:rPr lang="en-US" sz="2300" dirty="0" smtClean="0"/>
              <a:t>French fiction; Tagalog drama; Urdu wit and humor; Arabic films</a:t>
            </a:r>
          </a:p>
          <a:p>
            <a:pPr lvl="2"/>
            <a:r>
              <a:rPr lang="en-US" sz="2500" dirty="0" smtClean="0"/>
              <a:t>place of creation</a:t>
            </a:r>
          </a:p>
          <a:p>
            <a:pPr marL="1371600" lvl="3" indent="0">
              <a:buNone/>
            </a:pPr>
            <a:r>
              <a:rPr lang="en-US" sz="2300" dirty="0" smtClean="0"/>
              <a:t>East </a:t>
            </a:r>
            <a:r>
              <a:rPr lang="en-US" sz="2300" dirty="0"/>
              <a:t>Asian periodicals; Southern African newspapers; Inland Empire </a:t>
            </a:r>
            <a:r>
              <a:rPr lang="en-US" sz="2300" dirty="0" smtClean="0"/>
              <a:t>poetry</a:t>
            </a:r>
          </a:p>
          <a:p>
            <a:pPr lvl="2"/>
            <a:r>
              <a:rPr lang="en-US" sz="2500" dirty="0" smtClean="0"/>
              <a:t>country of production</a:t>
            </a:r>
          </a:p>
          <a:p>
            <a:pPr marL="1371600" lvl="3" indent="0">
              <a:buNone/>
            </a:pPr>
            <a:r>
              <a:rPr lang="en-US" sz="2300" dirty="0" smtClean="0"/>
              <a:t>Canadian films; Mexican television programs</a:t>
            </a:r>
          </a:p>
          <a:p>
            <a:pPr lvl="2"/>
            <a:r>
              <a:rPr lang="en-US" sz="2500" dirty="0" smtClean="0"/>
              <a:t>geographic location</a:t>
            </a:r>
          </a:p>
          <a:p>
            <a:pPr marL="1371600" lvl="3" indent="0">
              <a:buNone/>
            </a:pPr>
            <a:r>
              <a:rPr lang="en-US" sz="2300" dirty="0" smtClean="0"/>
              <a:t>fiction </a:t>
            </a:r>
            <a:r>
              <a:rPr lang="en-US" sz="2300" dirty="0"/>
              <a:t>set in </a:t>
            </a:r>
            <a:r>
              <a:rPr lang="en-US" sz="2300" dirty="0" smtClean="0"/>
              <a:t>Berlin; films set in Los Angeles</a:t>
            </a:r>
          </a:p>
        </p:txBody>
      </p:sp>
      <p:sp>
        <p:nvSpPr>
          <p:cNvPr id="6" name="Slide Number Placeholder 5"/>
          <p:cNvSpPr>
            <a:spLocks noGrp="1"/>
          </p:cNvSpPr>
          <p:nvPr>
            <p:ph type="sldNum" sz="quarter" idx="12"/>
          </p:nvPr>
        </p:nvSpPr>
        <p:spPr/>
        <p:txBody>
          <a:bodyPr/>
          <a:lstStyle/>
          <a:p>
            <a:fld id="{A00A331D-2EB0-4CEE-8662-2FAB66802E28}" type="slidenum">
              <a:rPr lang="en-US" smtClean="0"/>
              <a:t>28</a:t>
            </a:fld>
            <a:endParaRPr lang="en-US"/>
          </a:p>
        </p:txBody>
      </p:sp>
    </p:spTree>
    <p:extLst>
      <p:ext uri="{BB962C8B-B14F-4D97-AF65-F5344CB8AC3E}">
        <p14:creationId xmlns:p14="http://schemas.microsoft.com/office/powerpoint/2010/main" val="354223595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smtClean="0"/>
              <a:t>Ethnic/Cultural Category – L 520</a:t>
            </a:r>
            <a:endParaRPr lang="en-US" dirty="0"/>
          </a:p>
        </p:txBody>
      </p:sp>
      <p:sp>
        <p:nvSpPr>
          <p:cNvPr id="3" name="Content Placeholder 2"/>
          <p:cNvSpPr>
            <a:spLocks noGrp="1"/>
          </p:cNvSpPr>
          <p:nvPr>
            <p:ph idx="1"/>
          </p:nvPr>
        </p:nvSpPr>
        <p:spPr>
          <a:xfrm>
            <a:off x="838199" y="1079863"/>
            <a:ext cx="11214463" cy="5641611"/>
          </a:xfrm>
        </p:spPr>
        <p:txBody>
          <a:bodyPr>
            <a:normAutofit/>
          </a:bodyPr>
          <a:lstStyle/>
          <a:p>
            <a:r>
              <a:rPr lang="en-US" sz="2800" dirty="0" smtClean="0"/>
              <a:t>Use plural form if known.  If two plural forms exist, one of which is also the singular form, choose that one.</a:t>
            </a:r>
          </a:p>
          <a:p>
            <a:pPr marL="0" indent="0">
              <a:buNone/>
            </a:pPr>
            <a:r>
              <a:rPr lang="en-US" dirty="0"/>
              <a:t>	</a:t>
            </a:r>
            <a:r>
              <a:rPr lang="en-US" dirty="0" smtClean="0"/>
              <a:t>150 __ Thai</a:t>
            </a:r>
          </a:p>
          <a:p>
            <a:pPr marL="0" indent="0">
              <a:buNone/>
            </a:pPr>
            <a:r>
              <a:rPr lang="en-US" sz="2800" dirty="0"/>
              <a:t>	</a:t>
            </a:r>
            <a:r>
              <a:rPr lang="en-US" sz="2800" dirty="0" smtClean="0"/>
              <a:t>450 __ Thais</a:t>
            </a:r>
          </a:p>
          <a:p>
            <a:pPr marL="0" indent="0">
              <a:buNone/>
            </a:pPr>
            <a:r>
              <a:rPr lang="en-US" dirty="0"/>
              <a:t>	670 </a:t>
            </a:r>
            <a:r>
              <a:rPr lang="en-US" dirty="0" smtClean="0"/>
              <a:t>__ The </a:t>
            </a:r>
            <a:r>
              <a:rPr lang="en-US" dirty="0"/>
              <a:t>world </a:t>
            </a:r>
            <a:r>
              <a:rPr lang="en-US" dirty="0" err="1"/>
              <a:t>factbook</a:t>
            </a:r>
            <a:r>
              <a:rPr lang="en-US" dirty="0"/>
              <a:t>, via WWW, Jan. 8, 2016 $b (Thailand. </a:t>
            </a:r>
            <a:r>
              <a:rPr lang="en-US" dirty="0" smtClean="0"/>
              <a:t>			  Location</a:t>
            </a:r>
            <a:r>
              <a:rPr lang="en-US" dirty="0"/>
              <a:t>: Southeastern Asia. Nationality: noun: Thai (singular </a:t>
            </a:r>
            <a:r>
              <a:rPr lang="en-US" dirty="0" smtClean="0"/>
              <a:t>			  and </a:t>
            </a:r>
            <a:r>
              <a:rPr lang="en-US" dirty="0"/>
              <a:t>plural); adjective: Thai</a:t>
            </a:r>
            <a:r>
              <a:rPr lang="en-US" dirty="0" smtClean="0"/>
              <a:t>)</a:t>
            </a:r>
          </a:p>
          <a:p>
            <a:pPr marL="0" indent="0">
              <a:buNone/>
            </a:pPr>
            <a:r>
              <a:rPr lang="en-US" sz="2800" dirty="0"/>
              <a:t>	</a:t>
            </a:r>
            <a:r>
              <a:rPr lang="en-US" sz="2800" dirty="0" smtClean="0"/>
              <a:t>670 __ </a:t>
            </a:r>
            <a:r>
              <a:rPr lang="en-US" dirty="0" smtClean="0"/>
              <a:t>Merriam-Webster </a:t>
            </a:r>
            <a:r>
              <a:rPr lang="en-US" dirty="0"/>
              <a:t>dictionary online, Jan. 8, 2016 $b (Thai, </a:t>
            </a:r>
            <a:r>
              <a:rPr lang="en-US" dirty="0" smtClean="0"/>
              <a:t>			  plural </a:t>
            </a:r>
            <a:r>
              <a:rPr lang="en-US" dirty="0"/>
              <a:t>Thai or Thais: a native or inhabitant of Thailand)</a:t>
            </a:r>
            <a:endParaRPr lang="en-US" sz="2800" dirty="0"/>
          </a:p>
        </p:txBody>
      </p:sp>
      <p:sp>
        <p:nvSpPr>
          <p:cNvPr id="6" name="Slide Number Placeholder 5"/>
          <p:cNvSpPr>
            <a:spLocks noGrp="1"/>
          </p:cNvSpPr>
          <p:nvPr>
            <p:ph type="sldNum" sz="quarter" idx="12"/>
          </p:nvPr>
        </p:nvSpPr>
        <p:spPr/>
        <p:txBody>
          <a:bodyPr/>
          <a:lstStyle/>
          <a:p>
            <a:fld id="{A00A331D-2EB0-4CEE-8662-2FAB66802E28}" type="slidenum">
              <a:rPr lang="en-US" smtClean="0"/>
              <a:t>280</a:t>
            </a:fld>
            <a:endParaRPr lang="en-US"/>
          </a:p>
        </p:txBody>
      </p:sp>
    </p:spTree>
    <p:extLst>
      <p:ext uri="{BB962C8B-B14F-4D97-AF65-F5344CB8AC3E}">
        <p14:creationId xmlns:p14="http://schemas.microsoft.com/office/powerpoint/2010/main" val="314758713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smtClean="0"/>
              <a:t>Ethnic/Cultural Category – L 520</a:t>
            </a:r>
            <a:endParaRPr lang="en-US" dirty="0"/>
          </a:p>
        </p:txBody>
      </p:sp>
      <p:sp>
        <p:nvSpPr>
          <p:cNvPr id="3" name="Content Placeholder 2"/>
          <p:cNvSpPr>
            <a:spLocks noGrp="1"/>
          </p:cNvSpPr>
          <p:nvPr>
            <p:ph idx="1"/>
          </p:nvPr>
        </p:nvSpPr>
        <p:spPr>
          <a:xfrm>
            <a:off x="838199" y="1079863"/>
            <a:ext cx="11214463" cy="5641611"/>
          </a:xfrm>
        </p:spPr>
        <p:txBody>
          <a:bodyPr>
            <a:normAutofit/>
          </a:bodyPr>
          <a:lstStyle/>
          <a:p>
            <a:r>
              <a:rPr lang="en-US" sz="2800" dirty="0" smtClean="0"/>
              <a:t>Qualify ethnic groups that are closely identified with a single continent or region and that are not also </a:t>
            </a:r>
            <a:r>
              <a:rPr lang="en-US" sz="2800" dirty="0" err="1" smtClean="0"/>
              <a:t>demonyms</a:t>
            </a:r>
            <a:r>
              <a:rPr lang="en-US" sz="2800" dirty="0" smtClean="0"/>
              <a:t> by the adjective for the continent or region, followed by the word </a:t>
            </a:r>
            <a:r>
              <a:rPr lang="en-US" sz="2800" i="1" dirty="0" smtClean="0"/>
              <a:t>people</a:t>
            </a:r>
          </a:p>
          <a:p>
            <a:pPr marL="0" indent="0">
              <a:buNone/>
            </a:pPr>
            <a:r>
              <a:rPr lang="en-US" i="1" dirty="0"/>
              <a:t>	</a:t>
            </a:r>
            <a:r>
              <a:rPr lang="en-US" b="1" dirty="0" smtClean="0"/>
              <a:t>Hmong (Asian people)</a:t>
            </a:r>
          </a:p>
          <a:p>
            <a:pPr marL="0" indent="0">
              <a:buNone/>
            </a:pPr>
            <a:r>
              <a:rPr lang="en-US" b="1" dirty="0" smtClean="0"/>
              <a:t>	Basques </a:t>
            </a:r>
            <a:r>
              <a:rPr lang="en-US" b="1" dirty="0"/>
              <a:t>(European people) </a:t>
            </a:r>
            <a:endParaRPr lang="en-US" b="1" dirty="0" smtClean="0"/>
          </a:p>
          <a:p>
            <a:pPr marL="0" indent="0">
              <a:buNone/>
            </a:pPr>
            <a:r>
              <a:rPr lang="en-US" sz="2800" b="1" i="1" dirty="0"/>
              <a:t>	</a:t>
            </a:r>
            <a:r>
              <a:rPr lang="en-US" b="1" dirty="0"/>
              <a:t>Lakota (North American people</a:t>
            </a:r>
            <a:r>
              <a:rPr lang="en-US" b="1" dirty="0" smtClean="0"/>
              <a:t>)</a:t>
            </a:r>
          </a:p>
          <a:p>
            <a:pPr marL="0" indent="0">
              <a:buNone/>
            </a:pPr>
            <a:r>
              <a:rPr lang="en-US" sz="2800" b="1" dirty="0"/>
              <a:t>	</a:t>
            </a:r>
            <a:r>
              <a:rPr lang="en-US" b="1" dirty="0"/>
              <a:t>Bengali (South Asian people)</a:t>
            </a:r>
            <a:endParaRPr lang="en-US" sz="2800" b="1" dirty="0" smtClean="0"/>
          </a:p>
          <a:p>
            <a:r>
              <a:rPr lang="en-US" dirty="0" smtClean="0"/>
              <a:t>In case of conflict within a continent or region, qualify by the adjective for the country or countries in which the group resides or by some other appropriate qualifier</a:t>
            </a:r>
            <a:endParaRPr lang="en-US" dirty="0"/>
          </a:p>
          <a:p>
            <a:pPr marL="0" indent="0">
              <a:buNone/>
            </a:pPr>
            <a:r>
              <a:rPr lang="en-US" sz="2400" dirty="0" smtClean="0"/>
              <a:t>	</a:t>
            </a:r>
            <a:r>
              <a:rPr lang="en-US" b="1" dirty="0" err="1" smtClean="0"/>
              <a:t>Lamba</a:t>
            </a:r>
            <a:r>
              <a:rPr lang="en-US" b="1" dirty="0" smtClean="0"/>
              <a:t> </a:t>
            </a:r>
            <a:r>
              <a:rPr lang="en-US" b="1" dirty="0"/>
              <a:t>(Congolese (Democratic Republic) and Zambian people) </a:t>
            </a:r>
            <a:endParaRPr lang="en-US" b="1"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281</a:t>
            </a:fld>
            <a:endParaRPr lang="en-US"/>
          </a:p>
        </p:txBody>
      </p:sp>
    </p:spTree>
    <p:extLst>
      <p:ext uri="{BB962C8B-B14F-4D97-AF65-F5344CB8AC3E}">
        <p14:creationId xmlns:p14="http://schemas.microsoft.com/office/powerpoint/2010/main" val="318778459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smtClean="0"/>
              <a:t>Ethnic/Cultural Category – L 520</a:t>
            </a:r>
            <a:endParaRPr lang="en-US" dirty="0"/>
          </a:p>
        </p:txBody>
      </p:sp>
      <p:sp>
        <p:nvSpPr>
          <p:cNvPr id="3" name="Content Placeholder 2"/>
          <p:cNvSpPr>
            <a:spLocks noGrp="1"/>
          </p:cNvSpPr>
          <p:nvPr>
            <p:ph idx="1"/>
          </p:nvPr>
        </p:nvSpPr>
        <p:spPr>
          <a:xfrm>
            <a:off x="838199" y="1079863"/>
            <a:ext cx="11214463" cy="5641611"/>
          </a:xfrm>
        </p:spPr>
        <p:txBody>
          <a:bodyPr>
            <a:normAutofit/>
          </a:bodyPr>
          <a:lstStyle/>
          <a:p>
            <a:r>
              <a:rPr lang="en-US" dirty="0" smtClean="0"/>
              <a:t>If authorized term is in English, may make UFs for the name of the group in the official language(s) of the country in which the group resides</a:t>
            </a:r>
          </a:p>
          <a:p>
            <a:pPr marL="0" indent="0">
              <a:buNone/>
            </a:pPr>
            <a:r>
              <a:rPr lang="en-US" dirty="0" smtClean="0"/>
              <a:t>	150 __ Japanese </a:t>
            </a:r>
            <a:r>
              <a:rPr lang="en-US" dirty="0"/>
              <a:t>Canadians</a:t>
            </a:r>
          </a:p>
          <a:p>
            <a:pPr marL="0" indent="0">
              <a:buNone/>
            </a:pPr>
            <a:r>
              <a:rPr lang="en-US" dirty="0"/>
              <a:t>	450 </a:t>
            </a:r>
            <a:r>
              <a:rPr lang="en-US" dirty="0" smtClean="0"/>
              <a:t>__ </a:t>
            </a:r>
            <a:r>
              <a:rPr lang="en-US" dirty="0" err="1"/>
              <a:t>Canadiens</a:t>
            </a:r>
            <a:r>
              <a:rPr lang="en-US" dirty="0"/>
              <a:t> </a:t>
            </a:r>
            <a:r>
              <a:rPr lang="en-US" dirty="0" err="1"/>
              <a:t>d'origine</a:t>
            </a:r>
            <a:r>
              <a:rPr lang="en-US" dirty="0"/>
              <a:t> </a:t>
            </a:r>
            <a:r>
              <a:rPr lang="en-US" dirty="0" err="1" smtClean="0"/>
              <a:t>japonaise</a:t>
            </a:r>
            <a:endParaRPr lang="en-US" dirty="0" smtClean="0"/>
          </a:p>
          <a:p>
            <a:r>
              <a:rPr lang="en-US" dirty="0" smtClean="0"/>
              <a:t>For phrases where final portion of the phrase is a </a:t>
            </a:r>
            <a:r>
              <a:rPr lang="en-US" dirty="0" err="1" smtClean="0"/>
              <a:t>demonym</a:t>
            </a:r>
            <a:r>
              <a:rPr lang="en-US" dirty="0" smtClean="0"/>
              <a:t> for a country, make an inverted UF reference from the final portion of the authorized term</a:t>
            </a:r>
            <a:endParaRPr lang="en-US" dirty="0"/>
          </a:p>
          <a:p>
            <a:pPr marL="914400" lvl="2" indent="0">
              <a:buNone/>
            </a:pPr>
            <a:r>
              <a:rPr lang="en-US" sz="2800" dirty="0" smtClean="0"/>
              <a:t>150 __ Japanese Canadians</a:t>
            </a:r>
          </a:p>
          <a:p>
            <a:pPr marL="914400" lvl="2" indent="0">
              <a:buNone/>
            </a:pPr>
            <a:r>
              <a:rPr lang="en-US" sz="2800" dirty="0" smtClean="0"/>
              <a:t>450 __ Canadians, Japanese</a:t>
            </a:r>
          </a:p>
          <a:p>
            <a:pPr marL="914400" lvl="2" indent="0">
              <a:buNone/>
            </a:pPr>
            <a:r>
              <a:rPr lang="en-US" sz="2800" dirty="0" smtClean="0"/>
              <a:t>450 __ </a:t>
            </a:r>
            <a:r>
              <a:rPr lang="en-US" sz="2800" dirty="0" err="1" smtClean="0"/>
              <a:t>Canadiens</a:t>
            </a:r>
            <a:r>
              <a:rPr lang="en-US" sz="2800" dirty="0" smtClean="0"/>
              <a:t> </a:t>
            </a:r>
            <a:r>
              <a:rPr lang="en-US" sz="2800" dirty="0" err="1" smtClean="0"/>
              <a:t>d’origine</a:t>
            </a:r>
            <a:r>
              <a:rPr lang="en-US" sz="2800" dirty="0" smtClean="0"/>
              <a:t> </a:t>
            </a:r>
            <a:r>
              <a:rPr lang="en-US" sz="2800" dirty="0" err="1" smtClean="0"/>
              <a:t>japonaise</a:t>
            </a:r>
            <a:endParaRPr lang="en-US" sz="2800" dirty="0" smtClean="0"/>
          </a:p>
          <a:p>
            <a:pPr marL="914400" lvl="2" indent="0">
              <a:buNone/>
            </a:pPr>
            <a:r>
              <a:rPr lang="en-US" sz="2800" dirty="0" smtClean="0"/>
              <a:t>450 __ </a:t>
            </a:r>
            <a:r>
              <a:rPr lang="en-US" sz="2800" dirty="0" err="1" smtClean="0"/>
              <a:t>Japonaise</a:t>
            </a:r>
            <a:r>
              <a:rPr lang="en-US" sz="2800" dirty="0" smtClean="0"/>
              <a:t>, </a:t>
            </a:r>
            <a:r>
              <a:rPr lang="en-US" sz="2800" dirty="0" err="1" smtClean="0"/>
              <a:t>Canadiens</a:t>
            </a:r>
            <a:r>
              <a:rPr lang="en-US" sz="2800" dirty="0" smtClean="0"/>
              <a:t> </a:t>
            </a:r>
            <a:r>
              <a:rPr lang="en-US" sz="2800" dirty="0" err="1" smtClean="0"/>
              <a:t>d’origine</a:t>
            </a:r>
            <a:endParaRPr lang="en-US" sz="28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282</a:t>
            </a:fld>
            <a:endParaRPr lang="en-US"/>
          </a:p>
        </p:txBody>
      </p:sp>
    </p:spTree>
    <p:extLst>
      <p:ext uri="{BB962C8B-B14F-4D97-AF65-F5344CB8AC3E}">
        <p14:creationId xmlns:p14="http://schemas.microsoft.com/office/powerpoint/2010/main" val="1999781198"/>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smtClean="0"/>
              <a:t>Ethnic/Cultural Category – L 520</a:t>
            </a:r>
            <a:endParaRPr lang="en-US" dirty="0"/>
          </a:p>
        </p:txBody>
      </p:sp>
      <p:sp>
        <p:nvSpPr>
          <p:cNvPr id="3" name="Content Placeholder 2"/>
          <p:cNvSpPr>
            <a:spLocks noGrp="1"/>
          </p:cNvSpPr>
          <p:nvPr>
            <p:ph idx="1"/>
          </p:nvPr>
        </p:nvSpPr>
        <p:spPr>
          <a:xfrm>
            <a:off x="838199" y="1079863"/>
            <a:ext cx="11214463" cy="5641611"/>
          </a:xfrm>
        </p:spPr>
        <p:txBody>
          <a:bodyPr>
            <a:normAutofit/>
          </a:bodyPr>
          <a:lstStyle/>
          <a:p>
            <a:pPr>
              <a:spcAft>
                <a:spcPts val="600"/>
              </a:spcAft>
            </a:pPr>
            <a:r>
              <a:rPr lang="en-US" dirty="0" smtClean="0"/>
              <a:t>Qualify UFs according to same principles for qualifying the authorized term</a:t>
            </a:r>
          </a:p>
          <a:p>
            <a:pPr marL="457200" lvl="1" indent="0">
              <a:buNone/>
            </a:pPr>
            <a:r>
              <a:rPr lang="en-US" dirty="0" smtClean="0"/>
              <a:t>	</a:t>
            </a:r>
            <a:r>
              <a:rPr lang="en-US" sz="2800" dirty="0" smtClean="0"/>
              <a:t>150 __ </a:t>
            </a:r>
            <a:r>
              <a:rPr lang="en-US" sz="2800" dirty="0" err="1" smtClean="0"/>
              <a:t>Haida</a:t>
            </a:r>
            <a:r>
              <a:rPr lang="en-US" sz="2800" dirty="0" smtClean="0"/>
              <a:t> </a:t>
            </a:r>
            <a:r>
              <a:rPr lang="en-US" sz="2800" dirty="0"/>
              <a:t>(North American people</a:t>
            </a:r>
            <a:r>
              <a:rPr lang="en-US" sz="2800" dirty="0" smtClean="0"/>
              <a:t>)</a:t>
            </a:r>
          </a:p>
          <a:p>
            <a:pPr marL="457200" lvl="1" indent="0">
              <a:buNone/>
            </a:pPr>
            <a:r>
              <a:rPr lang="en-US" sz="2800" dirty="0" smtClean="0"/>
              <a:t>	450 __ </a:t>
            </a:r>
            <a:r>
              <a:rPr lang="en-US" sz="2800" dirty="0" err="1" smtClean="0"/>
              <a:t>Haidah</a:t>
            </a:r>
            <a:r>
              <a:rPr lang="en-US" sz="2800" dirty="0" smtClean="0"/>
              <a:t> </a:t>
            </a:r>
            <a:r>
              <a:rPr lang="en-US" sz="2800" dirty="0"/>
              <a:t>(North American people)</a:t>
            </a:r>
            <a:endParaRPr lang="en-US" sz="2800" dirty="0" smtClean="0"/>
          </a:p>
          <a:p>
            <a:pPr marL="457200" lvl="1" indent="0">
              <a:buNone/>
            </a:pPr>
            <a:r>
              <a:rPr lang="en-US" sz="2800" dirty="0"/>
              <a:t>	</a:t>
            </a:r>
            <a:r>
              <a:rPr lang="en-US" sz="2800" dirty="0" smtClean="0"/>
              <a:t>450 __ </a:t>
            </a:r>
            <a:r>
              <a:rPr lang="en-US" sz="2800" dirty="0" err="1" smtClean="0"/>
              <a:t>Hydah</a:t>
            </a:r>
            <a:r>
              <a:rPr lang="en-US" sz="2800" dirty="0" smtClean="0"/>
              <a:t> </a:t>
            </a:r>
            <a:r>
              <a:rPr lang="en-US" sz="2800" dirty="0"/>
              <a:t>(North American people)</a:t>
            </a:r>
            <a:endParaRPr lang="en-US" sz="2800" dirty="0" smtClean="0"/>
          </a:p>
          <a:p>
            <a:pPr marL="457200" lvl="1" indent="0">
              <a:spcAft>
                <a:spcPts val="600"/>
              </a:spcAft>
              <a:buNone/>
            </a:pPr>
            <a:r>
              <a:rPr lang="en-US" sz="2800" dirty="0"/>
              <a:t>	</a:t>
            </a:r>
            <a:r>
              <a:rPr lang="en-US" sz="2800" dirty="0" smtClean="0"/>
              <a:t>450 __ </a:t>
            </a:r>
            <a:r>
              <a:rPr lang="en-US" sz="2800" dirty="0" err="1"/>
              <a:t>Kaigini</a:t>
            </a:r>
            <a:r>
              <a:rPr lang="en-US" sz="2800" dirty="0"/>
              <a:t> (North American people</a:t>
            </a:r>
            <a:r>
              <a:rPr lang="en-US" sz="2800" dirty="0" smtClean="0"/>
              <a:t>)</a:t>
            </a:r>
          </a:p>
          <a:p>
            <a:r>
              <a:rPr lang="en-US" dirty="0" smtClean="0"/>
              <a:t>Do not make a BT unless the collective grouping has been established by exception</a:t>
            </a:r>
            <a:endParaRPr lang="en-US" sz="28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283</a:t>
            </a:fld>
            <a:endParaRPr lang="en-US"/>
          </a:p>
        </p:txBody>
      </p:sp>
    </p:spTree>
    <p:extLst>
      <p:ext uri="{BB962C8B-B14F-4D97-AF65-F5344CB8AC3E}">
        <p14:creationId xmlns:p14="http://schemas.microsoft.com/office/powerpoint/2010/main" val="1550159835"/>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smtClean="0"/>
              <a:t>Language Category – L 530</a:t>
            </a:r>
            <a:endParaRPr lang="en-US" dirty="0"/>
          </a:p>
        </p:txBody>
      </p:sp>
      <p:sp>
        <p:nvSpPr>
          <p:cNvPr id="3" name="Content Placeholder 2"/>
          <p:cNvSpPr>
            <a:spLocks noGrp="1"/>
          </p:cNvSpPr>
          <p:nvPr>
            <p:ph idx="1"/>
          </p:nvPr>
        </p:nvSpPr>
        <p:spPr>
          <a:xfrm>
            <a:off x="838199" y="1079863"/>
            <a:ext cx="11214463" cy="5778137"/>
          </a:xfrm>
        </p:spPr>
        <p:txBody>
          <a:bodyPr>
            <a:normAutofit fontScale="92500" lnSpcReduction="10000"/>
          </a:bodyPr>
          <a:lstStyle/>
          <a:p>
            <a:r>
              <a:rPr lang="en-US" dirty="0" smtClean="0"/>
              <a:t>Establish terms in the form </a:t>
            </a:r>
            <a:r>
              <a:rPr lang="en-US" b="1" dirty="0" smtClean="0"/>
              <a:t>[name of language] speakers</a:t>
            </a:r>
            <a:r>
              <a:rPr lang="en-US" dirty="0" smtClean="0"/>
              <a:t> or </a:t>
            </a:r>
            <a:r>
              <a:rPr lang="en-US" b="1" dirty="0" smtClean="0"/>
              <a:t>[name of sign language] users</a:t>
            </a:r>
            <a:endParaRPr lang="en-US" dirty="0" smtClean="0"/>
          </a:p>
          <a:p>
            <a:pPr>
              <a:spcAft>
                <a:spcPts val="600"/>
              </a:spcAft>
            </a:pPr>
            <a:r>
              <a:rPr lang="en-US" dirty="0" smtClean="0"/>
              <a:t>Conflicts are resolved with qualifiers. Two categories:</a:t>
            </a:r>
          </a:p>
          <a:p>
            <a:pPr marL="0" indent="0">
              <a:buNone/>
            </a:pPr>
            <a:r>
              <a:rPr lang="en-US" dirty="0"/>
              <a:t> </a:t>
            </a:r>
            <a:r>
              <a:rPr lang="en-US" dirty="0" smtClean="0"/>
              <a:t> </a:t>
            </a:r>
            <a:r>
              <a:rPr lang="en-US" sz="2600" dirty="0" smtClean="0"/>
              <a:t>1) </a:t>
            </a:r>
            <a:r>
              <a:rPr lang="en-US" sz="2600" i="1" dirty="0"/>
              <a:t>Multiple languages with the same name, spoken in different countries</a:t>
            </a:r>
            <a:r>
              <a:rPr lang="en-US" sz="2600" dirty="0" smtClean="0"/>
              <a:t>: adjective for</a:t>
            </a:r>
          </a:p>
          <a:p>
            <a:pPr marL="0" indent="0">
              <a:buNone/>
            </a:pPr>
            <a:r>
              <a:rPr lang="en-US" sz="2600" dirty="0" smtClean="0"/>
              <a:t>       the </a:t>
            </a:r>
            <a:r>
              <a:rPr lang="en-US" sz="2600" dirty="0"/>
              <a:t>country or countries or for the continent or region in which </a:t>
            </a:r>
            <a:r>
              <a:rPr lang="en-US" sz="2600" dirty="0" smtClean="0"/>
              <a:t>the language is</a:t>
            </a:r>
          </a:p>
          <a:p>
            <a:pPr marL="0" indent="0">
              <a:buNone/>
            </a:pPr>
            <a:r>
              <a:rPr lang="en-US" sz="2600" dirty="0"/>
              <a:t>  </a:t>
            </a:r>
            <a:r>
              <a:rPr lang="en-US" sz="2600" dirty="0" smtClean="0"/>
              <a:t>     spoken, followed by the word </a:t>
            </a:r>
            <a:r>
              <a:rPr lang="en-US" sz="2600" i="1" dirty="0"/>
              <a:t>language</a:t>
            </a:r>
          </a:p>
          <a:p>
            <a:pPr marL="0" indent="0">
              <a:buNone/>
            </a:pPr>
            <a:r>
              <a:rPr lang="en-US" sz="2400" dirty="0" smtClean="0"/>
              <a:t>	       … </a:t>
            </a:r>
            <a:r>
              <a:rPr lang="en-US" sz="2400" dirty="0"/>
              <a:t>speakers (Angolan and Congolese (Democratic Republic) language)</a:t>
            </a:r>
          </a:p>
          <a:p>
            <a:pPr marL="457200" lvl="1" indent="0">
              <a:buNone/>
            </a:pPr>
            <a:r>
              <a:rPr lang="en-US" dirty="0"/>
              <a:t>	       </a:t>
            </a:r>
            <a:r>
              <a:rPr lang="en-US" dirty="0" smtClean="0"/>
              <a:t>… </a:t>
            </a:r>
            <a:r>
              <a:rPr lang="en-US" dirty="0"/>
              <a:t>speakers (Congolese (Brazzaville) language)</a:t>
            </a:r>
          </a:p>
          <a:p>
            <a:pPr marL="457200" lvl="1" indent="0">
              <a:buNone/>
            </a:pPr>
            <a:r>
              <a:rPr lang="en-US" dirty="0"/>
              <a:t>	       </a:t>
            </a:r>
            <a:r>
              <a:rPr lang="en-US" dirty="0" smtClean="0"/>
              <a:t>… </a:t>
            </a:r>
            <a:r>
              <a:rPr lang="en-US" dirty="0"/>
              <a:t>speakers (North African language)</a:t>
            </a:r>
          </a:p>
          <a:p>
            <a:pPr marL="457200" lvl="1" indent="0">
              <a:spcAft>
                <a:spcPts val="600"/>
              </a:spcAft>
              <a:buNone/>
            </a:pPr>
            <a:r>
              <a:rPr lang="en-US" dirty="0"/>
              <a:t>	       </a:t>
            </a:r>
            <a:r>
              <a:rPr lang="en-US" dirty="0" smtClean="0"/>
              <a:t>… </a:t>
            </a:r>
            <a:r>
              <a:rPr lang="en-US" dirty="0"/>
              <a:t>speakers (Polynesian language)</a:t>
            </a:r>
          </a:p>
          <a:p>
            <a:pPr marL="0" indent="0">
              <a:buNone/>
            </a:pPr>
            <a:r>
              <a:rPr lang="en-US" sz="2400" dirty="0" smtClean="0"/>
              <a:t>  </a:t>
            </a:r>
            <a:r>
              <a:rPr lang="en-US" sz="2600" dirty="0" smtClean="0"/>
              <a:t>2) </a:t>
            </a:r>
            <a:r>
              <a:rPr lang="en-US" sz="2600" i="1" dirty="0"/>
              <a:t>Multiple languages with the same name, spoken in the same country: </a:t>
            </a:r>
            <a:r>
              <a:rPr lang="en-US" sz="2600" dirty="0"/>
              <a:t>adjective </a:t>
            </a:r>
            <a:r>
              <a:rPr lang="en-US" sz="2600" dirty="0" smtClean="0"/>
              <a:t>for</a:t>
            </a:r>
          </a:p>
          <a:p>
            <a:pPr marL="0" indent="0">
              <a:buNone/>
            </a:pPr>
            <a:r>
              <a:rPr lang="en-US" sz="2600" dirty="0"/>
              <a:t> </a:t>
            </a:r>
            <a:r>
              <a:rPr lang="en-US" sz="2600" dirty="0" smtClean="0"/>
              <a:t>      </a:t>
            </a:r>
            <a:r>
              <a:rPr lang="en-US" sz="2600" dirty="0"/>
              <a:t>the country followed by the word </a:t>
            </a:r>
            <a:r>
              <a:rPr lang="en-US" sz="2600" i="1" dirty="0" smtClean="0"/>
              <a:t>language</a:t>
            </a:r>
            <a:r>
              <a:rPr lang="en-US" sz="2600" dirty="0" smtClean="0"/>
              <a:t>, </a:t>
            </a:r>
            <a:r>
              <a:rPr lang="en-US" sz="2600" dirty="0"/>
              <a:t>a space-colon-space, then the name </a:t>
            </a:r>
            <a:r>
              <a:rPr lang="en-US" sz="2600" dirty="0" smtClean="0"/>
              <a:t>of</a:t>
            </a:r>
          </a:p>
          <a:p>
            <a:pPr marL="0" indent="0">
              <a:buNone/>
            </a:pPr>
            <a:r>
              <a:rPr lang="en-US" sz="2600" dirty="0" smtClean="0"/>
              <a:t>       the </a:t>
            </a:r>
            <a:r>
              <a:rPr lang="en-US" sz="2600" dirty="0"/>
              <a:t>highest-level jurisdiction that disambiguates it (e.g., a province</a:t>
            </a:r>
            <a:r>
              <a:rPr lang="en-US" sz="2600" dirty="0" smtClean="0"/>
              <a:t>)</a:t>
            </a:r>
          </a:p>
          <a:p>
            <a:pPr marL="0" indent="0">
              <a:buNone/>
            </a:pPr>
            <a:r>
              <a:rPr lang="en-US" sz="2600" dirty="0"/>
              <a:t>	 </a:t>
            </a:r>
            <a:r>
              <a:rPr lang="en-US" sz="2600" dirty="0" smtClean="0"/>
              <a:t>      </a:t>
            </a:r>
            <a:r>
              <a:rPr lang="en-US" sz="2400" dirty="0" smtClean="0"/>
              <a:t>… speakers (Papua New Guinean language : Eastern Highlands Province)</a:t>
            </a:r>
            <a:endParaRPr lang="en-US" sz="2400" i="1"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284</a:t>
            </a:fld>
            <a:endParaRPr lang="en-US"/>
          </a:p>
        </p:txBody>
      </p:sp>
    </p:spTree>
    <p:extLst>
      <p:ext uri="{BB962C8B-B14F-4D97-AF65-F5344CB8AC3E}">
        <p14:creationId xmlns:p14="http://schemas.microsoft.com/office/powerpoint/2010/main" val="2339189152"/>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59"/>
            <a:ext cx="10515600" cy="854075"/>
          </a:xfrm>
        </p:spPr>
        <p:txBody>
          <a:bodyPr/>
          <a:lstStyle/>
          <a:p>
            <a:r>
              <a:rPr lang="en-US" dirty="0" smtClean="0"/>
              <a:t>Language Category – L 530</a:t>
            </a:r>
            <a:endParaRPr lang="en-US" dirty="0"/>
          </a:p>
        </p:txBody>
      </p:sp>
      <p:sp>
        <p:nvSpPr>
          <p:cNvPr id="3" name="Content Placeholder 2"/>
          <p:cNvSpPr>
            <a:spLocks noGrp="1"/>
          </p:cNvSpPr>
          <p:nvPr>
            <p:ph idx="1"/>
          </p:nvPr>
        </p:nvSpPr>
        <p:spPr>
          <a:xfrm>
            <a:off x="838199" y="1079863"/>
            <a:ext cx="11214463" cy="5778137"/>
          </a:xfrm>
        </p:spPr>
        <p:txBody>
          <a:bodyPr>
            <a:normAutofit/>
          </a:bodyPr>
          <a:lstStyle/>
          <a:p>
            <a:pPr>
              <a:spcAft>
                <a:spcPts val="600"/>
              </a:spcAft>
            </a:pPr>
            <a:r>
              <a:rPr lang="en-US" dirty="0" smtClean="0"/>
              <a:t>Provide UFs for variant names found in English-language reference sources and </a:t>
            </a:r>
            <a:r>
              <a:rPr lang="en-US" i="1" dirty="0" smtClean="0"/>
              <a:t>optionally</a:t>
            </a:r>
            <a:r>
              <a:rPr lang="en-US" dirty="0" smtClean="0"/>
              <a:t>, for the name of the language in the official language(s) of the country in which the language is spoken</a:t>
            </a:r>
          </a:p>
          <a:p>
            <a:pPr marL="0" indent="0">
              <a:buNone/>
            </a:pPr>
            <a:r>
              <a:rPr lang="en-US" i="1" dirty="0"/>
              <a:t>	</a:t>
            </a:r>
            <a:r>
              <a:rPr lang="en-US" dirty="0" smtClean="0"/>
              <a:t>150 __ Spanish speakers</a:t>
            </a:r>
          </a:p>
          <a:p>
            <a:pPr marL="0" indent="0">
              <a:buNone/>
            </a:pPr>
            <a:r>
              <a:rPr lang="en-US" dirty="0"/>
              <a:t>	</a:t>
            </a:r>
            <a:r>
              <a:rPr lang="en-US" dirty="0" smtClean="0"/>
              <a:t>450 __</a:t>
            </a:r>
            <a:r>
              <a:rPr lang="en-US" i="1" dirty="0" smtClean="0"/>
              <a:t> </a:t>
            </a:r>
            <a:r>
              <a:rPr lang="en-US" dirty="0"/>
              <a:t>Castellano </a:t>
            </a:r>
            <a:r>
              <a:rPr lang="en-US" dirty="0" smtClean="0"/>
              <a:t>speakers</a:t>
            </a:r>
          </a:p>
          <a:p>
            <a:pPr marL="0" indent="0">
              <a:buNone/>
            </a:pPr>
            <a:r>
              <a:rPr lang="en-US" i="1" dirty="0"/>
              <a:t>	</a:t>
            </a:r>
            <a:r>
              <a:rPr lang="en-US" dirty="0"/>
              <a:t>450 __ Castilian </a:t>
            </a:r>
            <a:r>
              <a:rPr lang="en-US" dirty="0" smtClean="0"/>
              <a:t>speakers</a:t>
            </a:r>
          </a:p>
          <a:p>
            <a:pPr marL="0" indent="0">
              <a:buNone/>
            </a:pPr>
            <a:r>
              <a:rPr lang="en-US" i="1" dirty="0"/>
              <a:t>	</a:t>
            </a:r>
            <a:r>
              <a:rPr lang="en-US" dirty="0" smtClean="0"/>
              <a:t>450 __ </a:t>
            </a:r>
            <a:r>
              <a:rPr lang="en-US" dirty="0" err="1"/>
              <a:t>Español</a:t>
            </a:r>
            <a:r>
              <a:rPr lang="en-US" dirty="0"/>
              <a:t> speakers</a:t>
            </a:r>
            <a:endParaRPr lang="en-US" dirty="0" smtClean="0"/>
          </a:p>
          <a:p>
            <a:endParaRPr lang="en-US" dirty="0" smtClean="0"/>
          </a:p>
          <a:p>
            <a:pPr marL="0" indent="0">
              <a:buNone/>
            </a:pPr>
            <a:endParaRPr lang="en-US" dirty="0" smtClean="0"/>
          </a:p>
          <a:p>
            <a:r>
              <a:rPr lang="en-US" dirty="0" smtClean="0"/>
              <a:t>Do not make a BT unless the collective grouping has been established by exception</a:t>
            </a:r>
            <a:endParaRPr lang="en-US" sz="2800" dirty="0" smtClean="0"/>
          </a:p>
        </p:txBody>
      </p:sp>
      <p:pic>
        <p:nvPicPr>
          <p:cNvPr id="10" name="Picture 9"/>
          <p:cNvPicPr>
            <a:picLocks noChangeAspect="1"/>
          </p:cNvPicPr>
          <p:nvPr/>
        </p:nvPicPr>
        <p:blipFill>
          <a:blip r:embed="rId3"/>
          <a:stretch>
            <a:fillRect/>
          </a:stretch>
        </p:blipFill>
        <p:spPr>
          <a:xfrm>
            <a:off x="7240393" y="3988298"/>
            <a:ext cx="3351562" cy="1215866"/>
          </a:xfrm>
          <a:prstGeom prst="rect">
            <a:avLst/>
          </a:prstGeom>
        </p:spPr>
      </p:pic>
      <p:pic>
        <p:nvPicPr>
          <p:cNvPr id="11" name="Picture 10"/>
          <p:cNvPicPr>
            <a:picLocks noChangeAspect="1"/>
          </p:cNvPicPr>
          <p:nvPr/>
        </p:nvPicPr>
        <p:blipFill>
          <a:blip r:embed="rId4"/>
          <a:stretch>
            <a:fillRect/>
          </a:stretch>
        </p:blipFill>
        <p:spPr>
          <a:xfrm>
            <a:off x="6652260" y="2542902"/>
            <a:ext cx="3329940" cy="778193"/>
          </a:xfrm>
          <a:prstGeom prst="rect">
            <a:avLst/>
          </a:prstGeom>
        </p:spPr>
      </p:pic>
      <p:pic>
        <p:nvPicPr>
          <p:cNvPr id="12" name="Picture 11"/>
          <p:cNvPicPr>
            <a:picLocks noChangeAspect="1"/>
          </p:cNvPicPr>
          <p:nvPr/>
        </p:nvPicPr>
        <p:blipFill>
          <a:blip r:embed="rId5"/>
          <a:stretch>
            <a:fillRect/>
          </a:stretch>
        </p:blipFill>
        <p:spPr>
          <a:xfrm>
            <a:off x="7240394" y="3457620"/>
            <a:ext cx="1257300" cy="40005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285</a:t>
            </a:fld>
            <a:endParaRPr lang="en-US"/>
          </a:p>
        </p:txBody>
      </p:sp>
    </p:spTree>
    <p:extLst>
      <p:ext uri="{BB962C8B-B14F-4D97-AF65-F5344CB8AC3E}">
        <p14:creationId xmlns:p14="http://schemas.microsoft.com/office/powerpoint/2010/main" val="573236462"/>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129994"/>
            <a:ext cx="10515600" cy="854075"/>
          </a:xfrm>
        </p:spPr>
        <p:txBody>
          <a:bodyPr/>
          <a:lstStyle/>
          <a:p>
            <a:r>
              <a:rPr lang="en-US" dirty="0" smtClean="0"/>
              <a:t>National/Regional Category – L 540</a:t>
            </a:r>
            <a:endParaRPr lang="en-US" dirty="0"/>
          </a:p>
        </p:txBody>
      </p:sp>
      <p:sp>
        <p:nvSpPr>
          <p:cNvPr id="3" name="Content Placeholder 2"/>
          <p:cNvSpPr>
            <a:spLocks noGrp="1"/>
          </p:cNvSpPr>
          <p:nvPr>
            <p:ph idx="1"/>
          </p:nvPr>
        </p:nvSpPr>
        <p:spPr>
          <a:xfrm>
            <a:off x="679269" y="1079863"/>
            <a:ext cx="11373393" cy="5641611"/>
          </a:xfrm>
        </p:spPr>
        <p:txBody>
          <a:bodyPr>
            <a:normAutofit/>
          </a:bodyPr>
          <a:lstStyle/>
          <a:p>
            <a:r>
              <a:rPr lang="en-US" sz="2800" dirty="0" smtClean="0"/>
              <a:t>Currently in scope for inclusion: people from these kinds of places:</a:t>
            </a:r>
          </a:p>
          <a:p>
            <a:pPr lvl="1"/>
            <a:r>
              <a:rPr lang="en-US" dirty="0" smtClean="0"/>
              <a:t>Continents	</a:t>
            </a:r>
            <a:r>
              <a:rPr lang="en-US" b="1" dirty="0" smtClean="0">
                <a:solidFill>
                  <a:srgbClr val="FF0000"/>
                </a:solidFill>
              </a:rPr>
              <a:t>Europeans	South Americans</a:t>
            </a:r>
            <a:endParaRPr lang="en-US" b="1" dirty="0">
              <a:solidFill>
                <a:srgbClr val="FF0000"/>
              </a:solidFill>
            </a:endParaRPr>
          </a:p>
          <a:p>
            <a:pPr lvl="1"/>
            <a:r>
              <a:rPr lang="en-US" dirty="0"/>
              <a:t>Supra-national </a:t>
            </a:r>
            <a:r>
              <a:rPr lang="en-US" dirty="0" smtClean="0"/>
              <a:t>regions	   </a:t>
            </a:r>
            <a:r>
              <a:rPr lang="en-US" b="1" dirty="0" smtClean="0">
                <a:solidFill>
                  <a:schemeClr val="accent1">
                    <a:lumMod val="75000"/>
                  </a:schemeClr>
                </a:solidFill>
              </a:rPr>
              <a:t>Eastern Europeans      Pacific </a:t>
            </a:r>
            <a:r>
              <a:rPr lang="en-US" b="1" dirty="0" err="1">
                <a:solidFill>
                  <a:schemeClr val="accent1">
                    <a:lumMod val="75000"/>
                  </a:schemeClr>
                </a:solidFill>
              </a:rPr>
              <a:t>Northwesterners</a:t>
            </a:r>
            <a:r>
              <a:rPr lang="en-US" b="1" dirty="0" smtClean="0">
                <a:solidFill>
                  <a:schemeClr val="accent1">
                    <a:lumMod val="75000"/>
                  </a:schemeClr>
                </a:solidFill>
              </a:rPr>
              <a:t>     </a:t>
            </a:r>
          </a:p>
          <a:p>
            <a:pPr marL="457200" lvl="1" indent="0">
              <a:buNone/>
            </a:pPr>
            <a:r>
              <a:rPr lang="en-US" b="1" dirty="0">
                <a:solidFill>
                  <a:schemeClr val="accent1">
                    <a:lumMod val="75000"/>
                  </a:schemeClr>
                </a:solidFill>
              </a:rPr>
              <a:t>	</a:t>
            </a:r>
            <a:r>
              <a:rPr lang="en-US" b="1" dirty="0" smtClean="0">
                <a:solidFill>
                  <a:schemeClr val="accent1">
                    <a:lumMod val="75000"/>
                  </a:schemeClr>
                </a:solidFill>
              </a:rPr>
              <a:t>	Southeast Asians       Sub-Saharan Africans</a:t>
            </a:r>
            <a:r>
              <a:rPr lang="en-US" dirty="0" smtClean="0"/>
              <a:t>	</a:t>
            </a:r>
            <a:endParaRPr lang="en-US" dirty="0"/>
          </a:p>
          <a:p>
            <a:pPr lvl="1"/>
            <a:r>
              <a:rPr lang="en-US" dirty="0" smtClean="0"/>
              <a:t>Countries	</a:t>
            </a:r>
            <a:r>
              <a:rPr lang="en-US" b="1" dirty="0" smtClean="0">
                <a:solidFill>
                  <a:srgbClr val="00B050"/>
                </a:solidFill>
              </a:rPr>
              <a:t>Chinese          French	      Mexicans      Zambians</a:t>
            </a:r>
            <a:endParaRPr lang="en-US" b="1" dirty="0">
              <a:solidFill>
                <a:srgbClr val="00B050"/>
              </a:solidFill>
            </a:endParaRPr>
          </a:p>
          <a:p>
            <a:pPr lvl="1"/>
            <a:r>
              <a:rPr lang="en-US" dirty="0"/>
              <a:t>Sub-national </a:t>
            </a:r>
            <a:r>
              <a:rPr lang="en-US" dirty="0" smtClean="0"/>
              <a:t>regions	</a:t>
            </a:r>
            <a:r>
              <a:rPr lang="en-US" b="1" dirty="0" err="1" smtClean="0">
                <a:solidFill>
                  <a:schemeClr val="accent4">
                    <a:lumMod val="50000"/>
                  </a:schemeClr>
                </a:solidFill>
              </a:rPr>
              <a:t>Maritimers</a:t>
            </a:r>
            <a:r>
              <a:rPr lang="en-US" b="1" dirty="0" smtClean="0">
                <a:solidFill>
                  <a:schemeClr val="accent4">
                    <a:lumMod val="50000"/>
                  </a:schemeClr>
                </a:solidFill>
              </a:rPr>
              <a:t>	Southerners (United States)	  Walloons</a:t>
            </a:r>
            <a:r>
              <a:rPr lang="en-US" dirty="0" smtClean="0"/>
              <a:t>	</a:t>
            </a:r>
            <a:endParaRPr lang="en-US" dirty="0"/>
          </a:p>
          <a:p>
            <a:pPr lvl="1"/>
            <a:r>
              <a:rPr lang="en-US" dirty="0"/>
              <a:t>First-level administrative subdivisions of </a:t>
            </a:r>
            <a:r>
              <a:rPr lang="en-US" dirty="0" smtClean="0"/>
              <a:t>countries	</a:t>
            </a:r>
            <a:r>
              <a:rPr lang="en-US" b="1" dirty="0" smtClean="0">
                <a:solidFill>
                  <a:schemeClr val="tx2"/>
                </a:solidFill>
              </a:rPr>
              <a:t>Bretons</a:t>
            </a:r>
            <a:r>
              <a:rPr lang="en-US" b="1" dirty="0">
                <a:solidFill>
                  <a:schemeClr val="tx2"/>
                </a:solidFill>
              </a:rPr>
              <a:t> </a:t>
            </a:r>
            <a:r>
              <a:rPr lang="en-US" b="1" dirty="0" smtClean="0">
                <a:solidFill>
                  <a:schemeClr val="tx2"/>
                </a:solidFill>
              </a:rPr>
              <a:t>     Idahoans</a:t>
            </a:r>
          </a:p>
          <a:p>
            <a:pPr marL="457200" lvl="1" indent="0">
              <a:buNone/>
            </a:pPr>
            <a:r>
              <a:rPr lang="en-US" b="1" dirty="0">
                <a:solidFill>
                  <a:schemeClr val="tx2"/>
                </a:solidFill>
              </a:rPr>
              <a:t>	 </a:t>
            </a:r>
            <a:r>
              <a:rPr lang="en-US" b="1" dirty="0" smtClean="0">
                <a:solidFill>
                  <a:schemeClr val="tx2"/>
                </a:solidFill>
              </a:rPr>
              <a:t>   </a:t>
            </a:r>
            <a:r>
              <a:rPr lang="en-US" b="1" dirty="0" err="1" smtClean="0">
                <a:solidFill>
                  <a:schemeClr val="tx2"/>
                </a:solidFill>
              </a:rPr>
              <a:t>Oaxacans</a:t>
            </a:r>
            <a:r>
              <a:rPr lang="en-US" b="1" dirty="0" smtClean="0">
                <a:solidFill>
                  <a:schemeClr val="tx2"/>
                </a:solidFill>
              </a:rPr>
              <a:t>        Sicilians       Yorkshiremen</a:t>
            </a:r>
            <a:endParaRPr lang="en-US" b="1" dirty="0">
              <a:solidFill>
                <a:schemeClr val="tx2"/>
              </a:solidFill>
            </a:endParaRPr>
          </a:p>
          <a:p>
            <a:r>
              <a:rPr lang="en-US" dirty="0" smtClean="0"/>
              <a:t>Currently out of scope: regions, jurisdictions, and local places within first-level administrative subdivisions:</a:t>
            </a:r>
          </a:p>
          <a:p>
            <a:pPr marL="457200" lvl="1" indent="0">
              <a:buNone/>
            </a:pPr>
            <a:r>
              <a:rPr lang="en-US" sz="2400" b="1" dirty="0"/>
              <a:t>	</a:t>
            </a:r>
            <a:r>
              <a:rPr lang="en-US" sz="2400" b="1" strike="sngStrike" dirty="0" smtClean="0">
                <a:solidFill>
                  <a:schemeClr val="accent2"/>
                </a:solidFill>
              </a:rPr>
              <a:t>Southern Californians</a:t>
            </a:r>
            <a:r>
              <a:rPr lang="en-US" sz="2400" b="1" dirty="0" smtClean="0">
                <a:solidFill>
                  <a:schemeClr val="accent2"/>
                </a:solidFill>
              </a:rPr>
              <a:t>		</a:t>
            </a:r>
            <a:r>
              <a:rPr lang="en-US" sz="2400" b="1" strike="sngStrike" dirty="0" err="1" smtClean="0">
                <a:solidFill>
                  <a:schemeClr val="accent2"/>
                </a:solidFill>
              </a:rPr>
              <a:t>Riversiders</a:t>
            </a:r>
            <a:r>
              <a:rPr lang="en-US" sz="2400" b="1" dirty="0" smtClean="0">
                <a:solidFill>
                  <a:schemeClr val="accent2"/>
                </a:solidFill>
              </a:rPr>
              <a:t>	     </a:t>
            </a:r>
            <a:r>
              <a:rPr lang="en-US" sz="2400" b="1" strike="sngStrike" dirty="0" smtClean="0">
                <a:solidFill>
                  <a:schemeClr val="accent2"/>
                </a:solidFill>
              </a:rPr>
              <a:t>Napa Valley residents</a:t>
            </a:r>
          </a:p>
          <a:p>
            <a:pPr marL="457200" lvl="1" indent="0">
              <a:buNone/>
            </a:pPr>
            <a:r>
              <a:rPr lang="en-US" b="1" dirty="0">
                <a:solidFill>
                  <a:schemeClr val="accent2"/>
                </a:solidFill>
              </a:rPr>
              <a:t>	</a:t>
            </a:r>
            <a:r>
              <a:rPr lang="en-US" b="1" strike="sngStrike" dirty="0" smtClean="0">
                <a:solidFill>
                  <a:schemeClr val="accent2"/>
                </a:solidFill>
              </a:rPr>
              <a:t>Catalina Islanders</a:t>
            </a:r>
            <a:r>
              <a:rPr lang="en-US" b="1" dirty="0" smtClean="0">
                <a:solidFill>
                  <a:schemeClr val="accent2"/>
                </a:solidFill>
              </a:rPr>
              <a:t>             </a:t>
            </a:r>
            <a:r>
              <a:rPr lang="en-US" b="1" strike="sngStrike" dirty="0" smtClean="0">
                <a:solidFill>
                  <a:schemeClr val="accent2"/>
                </a:solidFill>
              </a:rPr>
              <a:t>San Diego County residents</a:t>
            </a:r>
            <a:r>
              <a:rPr lang="en-US" b="1" dirty="0" smtClean="0">
                <a:solidFill>
                  <a:schemeClr val="accent2"/>
                </a:solidFill>
              </a:rPr>
              <a:t>            </a:t>
            </a:r>
            <a:r>
              <a:rPr lang="en-US" b="1" strike="sngStrike" dirty="0" err="1" smtClean="0">
                <a:solidFill>
                  <a:schemeClr val="accent2"/>
                </a:solidFill>
              </a:rPr>
              <a:t>Angelenos</a:t>
            </a:r>
            <a:r>
              <a:rPr lang="en-US" b="1" dirty="0" smtClean="0"/>
              <a:t>	 </a:t>
            </a:r>
            <a:endParaRPr lang="en-US" sz="2400" b="1"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286</a:t>
            </a:fld>
            <a:endParaRPr lang="en-US"/>
          </a:p>
        </p:txBody>
      </p:sp>
    </p:spTree>
    <p:extLst>
      <p:ext uri="{BB962C8B-B14F-4D97-AF65-F5344CB8AC3E}">
        <p14:creationId xmlns:p14="http://schemas.microsoft.com/office/powerpoint/2010/main" val="3748718999"/>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129994"/>
            <a:ext cx="10515600" cy="854075"/>
          </a:xfrm>
        </p:spPr>
        <p:txBody>
          <a:bodyPr/>
          <a:lstStyle/>
          <a:p>
            <a:r>
              <a:rPr lang="en-US" dirty="0" smtClean="0"/>
              <a:t>National/Regional Category – L 540</a:t>
            </a:r>
            <a:endParaRPr lang="en-US" dirty="0"/>
          </a:p>
        </p:txBody>
      </p:sp>
      <p:sp>
        <p:nvSpPr>
          <p:cNvPr id="3" name="Content Placeholder 2"/>
          <p:cNvSpPr>
            <a:spLocks noGrp="1"/>
          </p:cNvSpPr>
          <p:nvPr>
            <p:ph idx="1"/>
          </p:nvPr>
        </p:nvSpPr>
        <p:spPr>
          <a:xfrm>
            <a:off x="679269" y="1079862"/>
            <a:ext cx="11373393" cy="5778137"/>
          </a:xfrm>
        </p:spPr>
        <p:txBody>
          <a:bodyPr>
            <a:normAutofit/>
          </a:bodyPr>
          <a:lstStyle/>
          <a:p>
            <a:r>
              <a:rPr lang="en-US" dirty="0" smtClean="0"/>
              <a:t>Establish terms in English using </a:t>
            </a:r>
            <a:r>
              <a:rPr lang="en-US" dirty="0" err="1" smtClean="0"/>
              <a:t>demonyms</a:t>
            </a:r>
            <a:r>
              <a:rPr lang="en-US" dirty="0" smtClean="0"/>
              <a:t> found in English-language reference sources.  If English-language </a:t>
            </a:r>
            <a:r>
              <a:rPr lang="en-US" dirty="0" err="1" smtClean="0"/>
              <a:t>demonym</a:t>
            </a:r>
            <a:r>
              <a:rPr lang="en-US" dirty="0" smtClean="0"/>
              <a:t> cannot be found or is not widely used, establish term in form </a:t>
            </a:r>
            <a:r>
              <a:rPr lang="en-US" b="1" dirty="0" smtClean="0"/>
              <a:t>[name of place] residents</a:t>
            </a:r>
          </a:p>
          <a:p>
            <a:r>
              <a:rPr lang="en-US" dirty="0" smtClean="0"/>
              <a:t>If country has more than one official language and one of them is English, establish the term in English and make UFs from other official language forms</a:t>
            </a:r>
          </a:p>
          <a:p>
            <a:r>
              <a:rPr lang="en-US" dirty="0" smtClean="0"/>
              <a:t>Follow chart in L 540 for how to qualify in case of conflicts</a:t>
            </a:r>
          </a:p>
          <a:p>
            <a:r>
              <a:rPr lang="en-US" dirty="0" smtClean="0"/>
              <a:t>Do not </a:t>
            </a:r>
            <a:r>
              <a:rPr lang="en-US" dirty="0"/>
              <a:t>consider </a:t>
            </a:r>
            <a:r>
              <a:rPr lang="en-US" dirty="0" err="1"/>
              <a:t>demonyms</a:t>
            </a:r>
            <a:r>
              <a:rPr lang="en-US" dirty="0"/>
              <a:t> for local places below the </a:t>
            </a:r>
            <a:r>
              <a:rPr lang="en-US" dirty="0" smtClean="0"/>
              <a:t>first-level administrative </a:t>
            </a:r>
            <a:r>
              <a:rPr lang="en-US" dirty="0"/>
              <a:t>subdivision </a:t>
            </a:r>
            <a:r>
              <a:rPr lang="en-US" dirty="0" smtClean="0"/>
              <a:t>when </a:t>
            </a:r>
            <a:r>
              <a:rPr lang="en-US" dirty="0"/>
              <a:t>testing for </a:t>
            </a:r>
            <a:r>
              <a:rPr lang="en-US" dirty="0" smtClean="0"/>
              <a:t>conflict</a:t>
            </a:r>
          </a:p>
        </p:txBody>
      </p:sp>
      <p:sp>
        <p:nvSpPr>
          <p:cNvPr id="6" name="Slide Number Placeholder 5"/>
          <p:cNvSpPr>
            <a:spLocks noGrp="1"/>
          </p:cNvSpPr>
          <p:nvPr>
            <p:ph type="sldNum" sz="quarter" idx="12"/>
          </p:nvPr>
        </p:nvSpPr>
        <p:spPr/>
        <p:txBody>
          <a:bodyPr/>
          <a:lstStyle/>
          <a:p>
            <a:fld id="{A00A331D-2EB0-4CEE-8662-2FAB66802E28}" type="slidenum">
              <a:rPr lang="en-US" smtClean="0"/>
              <a:t>287</a:t>
            </a:fld>
            <a:endParaRPr lang="en-US"/>
          </a:p>
        </p:txBody>
      </p:sp>
    </p:spTree>
    <p:extLst>
      <p:ext uri="{BB962C8B-B14F-4D97-AF65-F5344CB8AC3E}">
        <p14:creationId xmlns:p14="http://schemas.microsoft.com/office/powerpoint/2010/main" val="37398381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129994"/>
            <a:ext cx="10515600" cy="854075"/>
          </a:xfrm>
        </p:spPr>
        <p:txBody>
          <a:bodyPr/>
          <a:lstStyle/>
          <a:p>
            <a:r>
              <a:rPr lang="en-US" dirty="0" smtClean="0"/>
              <a:t>National/Regional Category – L 540</a:t>
            </a:r>
            <a:endParaRPr lang="en-US" dirty="0"/>
          </a:p>
        </p:txBody>
      </p:sp>
      <p:sp>
        <p:nvSpPr>
          <p:cNvPr id="3" name="Content Placeholder 2"/>
          <p:cNvSpPr>
            <a:spLocks noGrp="1"/>
          </p:cNvSpPr>
          <p:nvPr>
            <p:ph idx="1"/>
          </p:nvPr>
        </p:nvSpPr>
        <p:spPr>
          <a:xfrm>
            <a:off x="679269" y="1079863"/>
            <a:ext cx="11373393" cy="5641611"/>
          </a:xfrm>
        </p:spPr>
        <p:txBody>
          <a:bodyPr>
            <a:normAutofit fontScale="92500" lnSpcReduction="10000"/>
          </a:bodyPr>
          <a:lstStyle/>
          <a:p>
            <a:pPr>
              <a:spcAft>
                <a:spcPts val="600"/>
              </a:spcAft>
            </a:pPr>
            <a:r>
              <a:rPr lang="en-US" dirty="0" smtClean="0"/>
              <a:t>Make UFs </a:t>
            </a:r>
            <a:r>
              <a:rPr lang="en-US" dirty="0"/>
              <a:t>for variant </a:t>
            </a:r>
            <a:r>
              <a:rPr lang="en-US" dirty="0" err="1"/>
              <a:t>demonyms</a:t>
            </a:r>
            <a:r>
              <a:rPr lang="en-US" dirty="0"/>
              <a:t>. For jurisdictional name changes, include UFs for </a:t>
            </a:r>
            <a:r>
              <a:rPr lang="en-US" dirty="0" err="1"/>
              <a:t>demonyms</a:t>
            </a:r>
            <a:r>
              <a:rPr lang="en-US" dirty="0"/>
              <a:t> based on the earlier name(s) of the jurisdiction.  Optionally, make UFs for foreign-language </a:t>
            </a:r>
            <a:r>
              <a:rPr lang="en-US" dirty="0" err="1"/>
              <a:t>demonyms</a:t>
            </a:r>
            <a:r>
              <a:rPr lang="en-US" dirty="0"/>
              <a:t> in the language(s) of the country</a:t>
            </a:r>
          </a:p>
          <a:p>
            <a:pPr marL="0" indent="0">
              <a:buNone/>
            </a:pPr>
            <a:r>
              <a:rPr lang="en-US" sz="2800" dirty="0" smtClean="0"/>
              <a:t>	150 __ Sri Lankans		150 __ Swiss</a:t>
            </a:r>
          </a:p>
          <a:p>
            <a:pPr marL="0" indent="0">
              <a:buNone/>
            </a:pPr>
            <a:r>
              <a:rPr lang="en-US" dirty="0"/>
              <a:t>	</a:t>
            </a:r>
            <a:r>
              <a:rPr lang="en-US" dirty="0" smtClean="0"/>
              <a:t>450 __ Ceylonese		450 __ </a:t>
            </a:r>
            <a:r>
              <a:rPr lang="en-US" dirty="0" err="1" smtClean="0"/>
              <a:t>Schweizer</a:t>
            </a:r>
            <a:endParaRPr lang="en-US" dirty="0" smtClean="0"/>
          </a:p>
          <a:p>
            <a:pPr marL="0" indent="0">
              <a:buNone/>
            </a:pPr>
            <a:r>
              <a:rPr lang="en-US" sz="2800" dirty="0"/>
              <a:t>	</a:t>
            </a:r>
            <a:r>
              <a:rPr lang="en-US" sz="2800" dirty="0" smtClean="0"/>
              <a:t>				450 __ </a:t>
            </a:r>
            <a:r>
              <a:rPr lang="en-US" sz="2800" dirty="0" err="1" smtClean="0"/>
              <a:t>Suisses</a:t>
            </a:r>
            <a:endParaRPr lang="en-US" sz="2800" dirty="0" smtClean="0"/>
          </a:p>
          <a:p>
            <a:pPr marL="0" indent="0">
              <a:buNone/>
            </a:pPr>
            <a:r>
              <a:rPr lang="en-US" dirty="0"/>
              <a:t>	</a:t>
            </a:r>
            <a:r>
              <a:rPr lang="en-US" dirty="0" smtClean="0"/>
              <a:t>				450 __ </a:t>
            </a:r>
            <a:r>
              <a:rPr lang="en-US" dirty="0" err="1" smtClean="0"/>
              <a:t>Svizzeri</a:t>
            </a:r>
            <a:endParaRPr lang="en-US" sz="2800" dirty="0" smtClean="0"/>
          </a:p>
          <a:p>
            <a:r>
              <a:rPr lang="en-US" sz="2800" dirty="0" smtClean="0"/>
              <a:t>Follow chart in L 540 for making BTs</a:t>
            </a:r>
          </a:p>
          <a:p>
            <a:pPr>
              <a:spcAft>
                <a:spcPts val="600"/>
              </a:spcAft>
            </a:pPr>
            <a:r>
              <a:rPr lang="en-US" dirty="0" smtClean="0"/>
              <a:t>Note exception for making BTs for territories that are on a continent other than the continent of their controlling jurisdiction</a:t>
            </a:r>
          </a:p>
          <a:p>
            <a:pPr marL="0" indent="0">
              <a:buNone/>
            </a:pPr>
            <a:r>
              <a:rPr lang="en-US" dirty="0" smtClean="0"/>
              <a:t>	150 __ Guadeloupians</a:t>
            </a:r>
          </a:p>
          <a:p>
            <a:pPr marL="0" indent="0">
              <a:buNone/>
            </a:pPr>
            <a:r>
              <a:rPr lang="en-US" sz="2000" b="1" dirty="0"/>
              <a:t>	</a:t>
            </a:r>
            <a:r>
              <a:rPr lang="en-US" dirty="0" smtClean="0"/>
              <a:t>550 __ $w g $a French</a:t>
            </a:r>
          </a:p>
          <a:p>
            <a:pPr marL="0" indent="0">
              <a:buNone/>
            </a:pPr>
            <a:r>
              <a:rPr lang="en-US" dirty="0"/>
              <a:t>	</a:t>
            </a:r>
            <a:r>
              <a:rPr lang="en-US" dirty="0" smtClean="0"/>
              <a:t>550 __ $w g $a West Indians</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288</a:t>
            </a:fld>
            <a:endParaRPr lang="en-US"/>
          </a:p>
        </p:txBody>
      </p:sp>
    </p:spTree>
    <p:extLst>
      <p:ext uri="{BB962C8B-B14F-4D97-AF65-F5344CB8AC3E}">
        <p14:creationId xmlns:p14="http://schemas.microsoft.com/office/powerpoint/2010/main" val="3568895041"/>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295701"/>
            <a:ext cx="10515600" cy="386687"/>
          </a:xfrm>
        </p:spPr>
        <p:txBody>
          <a:bodyPr>
            <a:normAutofit fontScale="90000"/>
          </a:bodyPr>
          <a:lstStyle/>
          <a:p>
            <a:r>
              <a:rPr lang="en-US" dirty="0" smtClean="0"/>
              <a:t>Occupation/Field of Activity Category – L 545</a:t>
            </a:r>
            <a:endParaRPr lang="en-US" dirty="0"/>
          </a:p>
        </p:txBody>
      </p:sp>
      <p:sp>
        <p:nvSpPr>
          <p:cNvPr id="3" name="Content Placeholder 2"/>
          <p:cNvSpPr>
            <a:spLocks noGrp="1"/>
          </p:cNvSpPr>
          <p:nvPr>
            <p:ph idx="1"/>
          </p:nvPr>
        </p:nvSpPr>
        <p:spPr>
          <a:xfrm>
            <a:off x="679269" y="955343"/>
            <a:ext cx="11373393" cy="5766132"/>
          </a:xfrm>
        </p:spPr>
        <p:txBody>
          <a:bodyPr>
            <a:normAutofit fontScale="92500" lnSpcReduction="10000"/>
          </a:bodyPr>
          <a:lstStyle/>
          <a:p>
            <a:r>
              <a:rPr lang="en-US" dirty="0" smtClean="0"/>
              <a:t>Use phrases rather than qualified terms</a:t>
            </a:r>
          </a:p>
          <a:p>
            <a:pPr marL="0" indent="0">
              <a:buNone/>
            </a:pPr>
            <a:r>
              <a:rPr lang="en-US" dirty="0"/>
              <a:t>	</a:t>
            </a:r>
            <a:r>
              <a:rPr lang="en-US" dirty="0" smtClean="0"/>
              <a:t>Criminal defense lawyers  </a:t>
            </a:r>
            <a:r>
              <a:rPr lang="en-US" i="1" dirty="0" smtClean="0"/>
              <a:t>not</a:t>
            </a:r>
            <a:r>
              <a:rPr lang="en-US" dirty="0" smtClean="0"/>
              <a:t>  Lawyers (Criminal defense)</a:t>
            </a:r>
          </a:p>
          <a:p>
            <a:r>
              <a:rPr lang="en-US" dirty="0" smtClean="0"/>
              <a:t>Terms for employees of specific corporate bodies are not eligible</a:t>
            </a:r>
          </a:p>
          <a:p>
            <a:pPr marL="0" indent="0">
              <a:buNone/>
            </a:pPr>
            <a:r>
              <a:rPr lang="en-US" b="1" dirty="0" smtClean="0"/>
              <a:t>	</a:t>
            </a:r>
            <a:r>
              <a:rPr lang="en-US" strike="sngStrike" dirty="0" smtClean="0"/>
              <a:t>University of Southern California employees</a:t>
            </a:r>
            <a:endParaRPr lang="en-US" dirty="0" smtClean="0"/>
          </a:p>
          <a:p>
            <a:pPr marL="0" indent="0">
              <a:buNone/>
            </a:pPr>
            <a:r>
              <a:rPr lang="en-US" dirty="0" smtClean="0"/>
              <a:t>	</a:t>
            </a:r>
            <a:r>
              <a:rPr lang="en-US" strike="sngStrike" dirty="0" smtClean="0"/>
              <a:t>Wells Fargo Bank employees</a:t>
            </a:r>
            <a:r>
              <a:rPr lang="en-US" dirty="0" smtClean="0"/>
              <a:t>     </a:t>
            </a:r>
            <a:r>
              <a:rPr lang="en-US" i="1" dirty="0" smtClean="0"/>
              <a:t>but </a:t>
            </a:r>
            <a:r>
              <a:rPr lang="en-US" dirty="0" smtClean="0"/>
              <a:t> Bank employees</a:t>
            </a:r>
          </a:p>
          <a:p>
            <a:r>
              <a:rPr lang="en-US" dirty="0" smtClean="0"/>
              <a:t>Do not make a BT to indicate the gender, religion, or sexual orientation of the group</a:t>
            </a:r>
          </a:p>
          <a:p>
            <a:pPr marL="0" indent="0">
              <a:buNone/>
            </a:pPr>
            <a:r>
              <a:rPr lang="en-US" dirty="0" smtClean="0"/>
              <a:t>	150 __ Nuns</a:t>
            </a:r>
          </a:p>
          <a:p>
            <a:pPr marL="0" indent="0">
              <a:buNone/>
            </a:pPr>
            <a:r>
              <a:rPr lang="en-US" dirty="0" smtClean="0"/>
              <a:t>	</a:t>
            </a:r>
            <a:r>
              <a:rPr lang="en-US" strike="sngStrike" dirty="0" smtClean="0"/>
              <a:t>550 __ $w g $a Buddhists</a:t>
            </a:r>
          </a:p>
          <a:p>
            <a:pPr marL="0" indent="0">
              <a:buNone/>
            </a:pPr>
            <a:r>
              <a:rPr lang="en-US" dirty="0"/>
              <a:t>	</a:t>
            </a:r>
            <a:r>
              <a:rPr lang="en-US" strike="sngStrike" dirty="0" smtClean="0"/>
              <a:t>550 __ $w g $a Catholics</a:t>
            </a:r>
            <a:endParaRPr lang="en-US" dirty="0" smtClean="0"/>
          </a:p>
          <a:p>
            <a:pPr marL="0" indent="0">
              <a:buNone/>
            </a:pPr>
            <a:r>
              <a:rPr lang="en-US" dirty="0" smtClean="0"/>
              <a:t>	</a:t>
            </a:r>
            <a:r>
              <a:rPr lang="en-US" strike="sngStrike" dirty="0" smtClean="0"/>
              <a:t>550 __ $w g $a Women</a:t>
            </a:r>
          </a:p>
          <a:p>
            <a:r>
              <a:rPr lang="en-US" dirty="0" smtClean="0"/>
              <a:t>Do not assign terms in this category also to the gender, religion, or sexual orientation categories (“</a:t>
            </a:r>
            <a:r>
              <a:rPr lang="en-US" dirty="0" err="1" smtClean="0"/>
              <a:t>occ</a:t>
            </a:r>
            <a:r>
              <a:rPr lang="en-US" dirty="0" smtClean="0"/>
              <a:t>” should be only 072 code)</a:t>
            </a:r>
          </a:p>
          <a:p>
            <a:pPr marL="457200" lvl="1"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289</a:t>
            </a:fld>
            <a:endParaRPr lang="en-US"/>
          </a:p>
        </p:txBody>
      </p:sp>
    </p:spTree>
    <p:extLst>
      <p:ext uri="{BB962C8B-B14F-4D97-AF65-F5344CB8AC3E}">
        <p14:creationId xmlns:p14="http://schemas.microsoft.com/office/powerpoint/2010/main" val="2771646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r>
              <a:rPr lang="en-US" sz="3000" dirty="0" smtClean="0"/>
              <a:t>General principles</a:t>
            </a:r>
          </a:p>
          <a:p>
            <a:pPr lvl="1"/>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400" dirty="0" smtClean="0"/>
              <a:t>popularity of the work</a:t>
            </a:r>
          </a:p>
          <a:p>
            <a:pPr marL="1371600" lvl="3" indent="0">
              <a:buNone/>
            </a:pPr>
            <a:r>
              <a:rPr lang="en-US" sz="2200" dirty="0" smtClean="0"/>
              <a:t>blockbusters; flops</a:t>
            </a:r>
          </a:p>
          <a:p>
            <a:pPr lvl="2"/>
            <a:r>
              <a:rPr lang="en-US" sz="2400" dirty="0" smtClean="0"/>
              <a:t>medium </a:t>
            </a:r>
            <a:r>
              <a:rPr lang="en-US" sz="2400" dirty="0"/>
              <a:t>of </a:t>
            </a:r>
            <a:r>
              <a:rPr lang="en-US" sz="2400" dirty="0" smtClean="0"/>
              <a:t>performance</a:t>
            </a:r>
          </a:p>
          <a:p>
            <a:pPr marL="1371600" lvl="3" indent="0">
              <a:buNone/>
            </a:pPr>
            <a:r>
              <a:rPr lang="en-US" sz="2200" dirty="0" smtClean="0"/>
              <a:t>Trumpet </a:t>
            </a:r>
            <a:r>
              <a:rPr lang="en-US" sz="2200" dirty="0"/>
              <a:t>music; Choruses (Mixed voices); Bassoon, oboe, violin, cello with orchestra</a:t>
            </a:r>
            <a:endParaRPr lang="en-US" sz="2200" dirty="0" smtClean="0"/>
          </a:p>
          <a:p>
            <a:pPr lvl="2"/>
            <a:r>
              <a:rPr lang="en-US" sz="2400" dirty="0" smtClean="0"/>
              <a:t>terms </a:t>
            </a:r>
            <a:r>
              <a:rPr lang="en-US" sz="2400" dirty="0"/>
              <a:t>that by their nature require a value judgment on the part of catalogers and </a:t>
            </a:r>
            <a:r>
              <a:rPr lang="en-US" sz="2400" dirty="0" smtClean="0"/>
              <a:t>users</a:t>
            </a:r>
          </a:p>
          <a:p>
            <a:pPr marL="1371600" lvl="3" indent="0">
              <a:buNone/>
            </a:pPr>
            <a:r>
              <a:rPr lang="en-US" sz="2200" dirty="0" smtClean="0"/>
              <a:t>racist films</a:t>
            </a:r>
          </a:p>
        </p:txBody>
      </p:sp>
      <p:sp>
        <p:nvSpPr>
          <p:cNvPr id="6" name="Slide Number Placeholder 5"/>
          <p:cNvSpPr>
            <a:spLocks noGrp="1"/>
          </p:cNvSpPr>
          <p:nvPr>
            <p:ph type="sldNum" sz="quarter" idx="12"/>
          </p:nvPr>
        </p:nvSpPr>
        <p:spPr/>
        <p:txBody>
          <a:bodyPr/>
          <a:lstStyle/>
          <a:p>
            <a:fld id="{A00A331D-2EB0-4CEE-8662-2FAB66802E28}" type="slidenum">
              <a:rPr lang="en-US" smtClean="0"/>
              <a:t>29</a:t>
            </a:fld>
            <a:endParaRPr lang="en-US"/>
          </a:p>
        </p:txBody>
      </p:sp>
    </p:spTree>
    <p:extLst>
      <p:ext uri="{BB962C8B-B14F-4D97-AF65-F5344CB8AC3E}">
        <p14:creationId xmlns:p14="http://schemas.microsoft.com/office/powerpoint/2010/main" val="282166153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129994"/>
            <a:ext cx="10515600" cy="854075"/>
          </a:xfrm>
        </p:spPr>
        <p:txBody>
          <a:bodyPr/>
          <a:lstStyle/>
          <a:p>
            <a:r>
              <a:rPr lang="en-US" dirty="0" smtClean="0"/>
              <a:t>Religion Category – L 550</a:t>
            </a:r>
            <a:endParaRPr lang="en-US" dirty="0"/>
          </a:p>
        </p:txBody>
      </p:sp>
      <p:sp>
        <p:nvSpPr>
          <p:cNvPr id="3" name="Content Placeholder 2"/>
          <p:cNvSpPr>
            <a:spLocks noGrp="1"/>
          </p:cNvSpPr>
          <p:nvPr>
            <p:ph idx="1"/>
          </p:nvPr>
        </p:nvSpPr>
        <p:spPr>
          <a:xfrm>
            <a:off x="679269" y="1079863"/>
            <a:ext cx="11373393" cy="5641611"/>
          </a:xfrm>
        </p:spPr>
        <p:txBody>
          <a:bodyPr>
            <a:normAutofit lnSpcReduction="10000"/>
          </a:bodyPr>
          <a:lstStyle/>
          <a:p>
            <a:r>
              <a:rPr lang="en-US" dirty="0" smtClean="0"/>
              <a:t>Eligible terms: religion, denomination, sect, etc.</a:t>
            </a:r>
          </a:p>
          <a:p>
            <a:pPr marL="0" indent="0">
              <a:buNone/>
            </a:pPr>
            <a:r>
              <a:rPr lang="en-US" dirty="0"/>
              <a:t>	</a:t>
            </a:r>
            <a:r>
              <a:rPr lang="en-US" b="1" dirty="0" smtClean="0"/>
              <a:t>Buddhists</a:t>
            </a:r>
          </a:p>
          <a:p>
            <a:pPr marL="0" indent="0">
              <a:buNone/>
            </a:pPr>
            <a:r>
              <a:rPr lang="en-US" b="1" dirty="0"/>
              <a:t>	Russian Orthodox Church </a:t>
            </a:r>
            <a:r>
              <a:rPr lang="en-US" b="1" dirty="0" smtClean="0"/>
              <a:t>members</a:t>
            </a:r>
          </a:p>
          <a:p>
            <a:pPr marL="0" indent="0">
              <a:buNone/>
            </a:pPr>
            <a:r>
              <a:rPr lang="en-US" b="1" dirty="0"/>
              <a:t>	</a:t>
            </a:r>
            <a:r>
              <a:rPr lang="en-US" b="1" dirty="0" smtClean="0"/>
              <a:t>Shiites</a:t>
            </a:r>
          </a:p>
          <a:p>
            <a:pPr marL="0" indent="0">
              <a:buNone/>
            </a:pPr>
            <a:r>
              <a:rPr lang="en-US" b="1" dirty="0"/>
              <a:t>	Mahayanists</a:t>
            </a:r>
            <a:endParaRPr lang="en-US" b="1" dirty="0" smtClean="0"/>
          </a:p>
          <a:p>
            <a:r>
              <a:rPr lang="en-US" dirty="0" smtClean="0"/>
              <a:t>Individual congregations not eligible</a:t>
            </a:r>
          </a:p>
          <a:p>
            <a:pPr marL="0" indent="0">
              <a:buNone/>
            </a:pPr>
            <a:r>
              <a:rPr lang="en-US" dirty="0"/>
              <a:t>	</a:t>
            </a:r>
            <a:r>
              <a:rPr lang="en-US" strike="sngStrike" dirty="0" smtClean="0"/>
              <a:t>Saint Nicholas Russian Orthodox Cathedral members</a:t>
            </a:r>
          </a:p>
          <a:p>
            <a:pPr marL="0" indent="0">
              <a:buNone/>
            </a:pPr>
            <a:r>
              <a:rPr lang="en-US" dirty="0"/>
              <a:t>	</a:t>
            </a:r>
            <a:r>
              <a:rPr lang="en-US" strike="sngStrike" dirty="0"/>
              <a:t>Temple De Hirsch Sinai </a:t>
            </a:r>
            <a:r>
              <a:rPr lang="en-US" strike="sngStrike" dirty="0" smtClean="0"/>
              <a:t>members</a:t>
            </a:r>
          </a:p>
          <a:p>
            <a:r>
              <a:rPr lang="en-US" dirty="0" smtClean="0"/>
              <a:t>Religious orders are included in the </a:t>
            </a:r>
            <a:r>
              <a:rPr lang="en-US" i="1" dirty="0" smtClean="0"/>
              <a:t>social</a:t>
            </a:r>
            <a:r>
              <a:rPr lang="en-US" dirty="0" smtClean="0"/>
              <a:t> category (e.g., </a:t>
            </a:r>
            <a:r>
              <a:rPr lang="en-US" b="1" dirty="0" smtClean="0"/>
              <a:t>Benedictines</a:t>
            </a:r>
            <a:r>
              <a:rPr lang="en-US" dirty="0" smtClean="0"/>
              <a:t>; </a:t>
            </a:r>
            <a:r>
              <a:rPr lang="en-US" b="1" dirty="0" smtClean="0"/>
              <a:t>Jesuits</a:t>
            </a:r>
            <a:r>
              <a:rPr lang="en-US" dirty="0" smtClean="0"/>
              <a:t>)</a:t>
            </a:r>
          </a:p>
          <a:p>
            <a:r>
              <a:rPr lang="en-US" dirty="0" smtClean="0"/>
              <a:t>No BTs for members of religions. For members of denomination, sect, etc., make BT for the religion of which they are part</a:t>
            </a:r>
          </a:p>
          <a:p>
            <a:pPr marL="457200" lvl="1"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290</a:t>
            </a:fld>
            <a:endParaRPr lang="en-US"/>
          </a:p>
        </p:txBody>
      </p:sp>
    </p:spTree>
    <p:extLst>
      <p:ext uri="{BB962C8B-B14F-4D97-AF65-F5344CB8AC3E}">
        <p14:creationId xmlns:p14="http://schemas.microsoft.com/office/powerpoint/2010/main" val="3121011236"/>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129994"/>
            <a:ext cx="10515600" cy="854075"/>
          </a:xfrm>
        </p:spPr>
        <p:txBody>
          <a:bodyPr/>
          <a:lstStyle/>
          <a:p>
            <a:r>
              <a:rPr lang="en-US" dirty="0" smtClean="0"/>
              <a:t>Social Category – L 560</a:t>
            </a:r>
            <a:endParaRPr lang="en-US" dirty="0"/>
          </a:p>
        </p:txBody>
      </p:sp>
      <p:sp>
        <p:nvSpPr>
          <p:cNvPr id="3" name="Content Placeholder 2"/>
          <p:cNvSpPr>
            <a:spLocks noGrp="1"/>
          </p:cNvSpPr>
          <p:nvPr>
            <p:ph idx="1"/>
          </p:nvPr>
        </p:nvSpPr>
        <p:spPr>
          <a:xfrm>
            <a:off x="679269" y="1079863"/>
            <a:ext cx="11373393" cy="5641611"/>
          </a:xfrm>
        </p:spPr>
        <p:txBody>
          <a:bodyPr>
            <a:normAutofit/>
          </a:bodyPr>
          <a:lstStyle/>
          <a:p>
            <a:r>
              <a:rPr lang="en-US" dirty="0" smtClean="0"/>
              <a:t>Identifiable </a:t>
            </a:r>
            <a:r>
              <a:rPr lang="en-US" dirty="0"/>
              <a:t>social groups that cannot </a:t>
            </a:r>
            <a:r>
              <a:rPr lang="en-US" dirty="0" smtClean="0"/>
              <a:t>be included </a:t>
            </a:r>
            <a:r>
              <a:rPr lang="en-US" dirty="0"/>
              <a:t>in the other </a:t>
            </a:r>
            <a:r>
              <a:rPr lang="en-US" dirty="0" smtClean="0"/>
              <a:t>categories</a:t>
            </a:r>
          </a:p>
          <a:p>
            <a:r>
              <a:rPr lang="en-US" dirty="0" smtClean="0"/>
              <a:t>Included in this category rather than others:</a:t>
            </a:r>
          </a:p>
          <a:p>
            <a:pPr lvl="1"/>
            <a:r>
              <a:rPr lang="en-US" dirty="0"/>
              <a:t>Members of religious orders</a:t>
            </a:r>
          </a:p>
          <a:p>
            <a:pPr lvl="1"/>
            <a:r>
              <a:rPr lang="en-US" dirty="0"/>
              <a:t>Members of worldwide scouting movement organizations</a:t>
            </a:r>
          </a:p>
          <a:p>
            <a:pPr lvl="1"/>
            <a:r>
              <a:rPr lang="en-US" dirty="0"/>
              <a:t>Members of political </a:t>
            </a:r>
            <a:r>
              <a:rPr lang="en-US" dirty="0" smtClean="0"/>
              <a:t>parties</a:t>
            </a:r>
          </a:p>
          <a:p>
            <a:r>
              <a:rPr lang="en-US" dirty="0" smtClean="0"/>
              <a:t>Not included in Social Category:</a:t>
            </a:r>
          </a:p>
          <a:p>
            <a:pPr lvl="1"/>
            <a:r>
              <a:rPr lang="en-US" dirty="0"/>
              <a:t>Members of other kinds of organizations (e.g., professional associations): not eligible for inclusion in LCDGT   </a:t>
            </a:r>
            <a:r>
              <a:rPr lang="en-US" sz="2000" b="1" strike="sngStrike" dirty="0"/>
              <a:t>California Library Association members</a:t>
            </a:r>
          </a:p>
          <a:p>
            <a:pPr lvl="1"/>
            <a:r>
              <a:rPr lang="en-US" dirty="0"/>
              <a:t>Members of religions, religious denominations, sects, etc.: see Religion Category</a:t>
            </a:r>
          </a:p>
          <a:p>
            <a:pPr marL="914400" lvl="2" indent="0">
              <a:buNone/>
            </a:pPr>
            <a:r>
              <a:rPr lang="en-US" b="1" dirty="0"/>
              <a:t>Church of Scotland members</a:t>
            </a:r>
          </a:p>
          <a:p>
            <a:pPr marL="914400" lvl="2" indent="0">
              <a:buNone/>
            </a:pPr>
            <a:r>
              <a:rPr lang="en-US" b="1" dirty="0"/>
              <a:t>Russian Orthodox Church </a:t>
            </a:r>
            <a:r>
              <a:rPr lang="en-US" b="1" dirty="0" smtClean="0"/>
              <a:t>members</a:t>
            </a:r>
            <a:endParaRPr lang="en-US" dirty="0" smtClean="0"/>
          </a:p>
          <a:p>
            <a:r>
              <a:rPr lang="en-US" dirty="0" smtClean="0"/>
              <a:t>See detailed instructions in L 560 for formulating terms for members of political parties</a:t>
            </a:r>
          </a:p>
          <a:p>
            <a:pPr marL="457200" lvl="1"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291</a:t>
            </a:fld>
            <a:endParaRPr lang="en-US"/>
          </a:p>
        </p:txBody>
      </p:sp>
    </p:spTree>
    <p:extLst>
      <p:ext uri="{BB962C8B-B14F-4D97-AF65-F5344CB8AC3E}">
        <p14:creationId xmlns:p14="http://schemas.microsoft.com/office/powerpoint/2010/main" val="319909235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923" y="0"/>
            <a:ext cx="11460194" cy="6832473"/>
          </a:xfrm>
          <a:prstGeom prst="rect">
            <a:avLst/>
          </a:prstGeom>
        </p:spPr>
      </p:pic>
      <p:sp>
        <p:nvSpPr>
          <p:cNvPr id="4" name="Oval 3"/>
          <p:cNvSpPr/>
          <p:nvPr/>
        </p:nvSpPr>
        <p:spPr>
          <a:xfrm>
            <a:off x="3454400" y="4583151"/>
            <a:ext cx="5532582" cy="16622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54400" y="2776654"/>
            <a:ext cx="5532582" cy="17618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292</a:t>
            </a:fld>
            <a:endParaRPr lang="en-US"/>
          </a:p>
        </p:txBody>
      </p:sp>
    </p:spTree>
    <p:extLst>
      <p:ext uri="{BB962C8B-B14F-4D97-AF65-F5344CB8AC3E}">
        <p14:creationId xmlns:p14="http://schemas.microsoft.com/office/powerpoint/2010/main" val="336941396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10012" y="1907535"/>
            <a:ext cx="3749964" cy="923330"/>
          </a:xfrm>
          <a:prstGeom prst="rect">
            <a:avLst/>
          </a:prstGeom>
          <a:noFill/>
          <a:ln w="25400">
            <a:solidFill>
              <a:schemeClr val="tx2"/>
            </a:solidFill>
          </a:ln>
        </p:spPr>
        <p:txBody>
          <a:bodyPr wrap="square" rtlCol="0">
            <a:spAutoFit/>
          </a:bodyPr>
          <a:lstStyle/>
          <a:p>
            <a:r>
              <a:rPr lang="en-US" dirty="0" smtClean="0"/>
              <a:t>Terms in </a:t>
            </a:r>
            <a:r>
              <a:rPr lang="en-US" b="1" dirty="0" smtClean="0"/>
              <a:t>black</a:t>
            </a:r>
            <a:r>
              <a:rPr lang="en-US" dirty="0" smtClean="0"/>
              <a:t> are established</a:t>
            </a:r>
          </a:p>
          <a:p>
            <a:r>
              <a:rPr lang="en-US" dirty="0" smtClean="0"/>
              <a:t>Terms in </a:t>
            </a:r>
            <a:r>
              <a:rPr lang="en-US" b="1" dirty="0" smtClean="0">
                <a:solidFill>
                  <a:srgbClr val="00B050"/>
                </a:solidFill>
              </a:rPr>
              <a:t>green</a:t>
            </a:r>
            <a:r>
              <a:rPr lang="en-US" dirty="0" smtClean="0"/>
              <a:t> are new proposals.  </a:t>
            </a:r>
          </a:p>
          <a:p>
            <a:r>
              <a:rPr lang="en-US" dirty="0" smtClean="0"/>
              <a:t>Terms in </a:t>
            </a:r>
            <a:r>
              <a:rPr lang="en-US" b="1" dirty="0" smtClean="0">
                <a:solidFill>
                  <a:schemeClr val="accent2">
                    <a:lumMod val="75000"/>
                  </a:schemeClr>
                </a:solidFill>
              </a:rPr>
              <a:t>brown</a:t>
            </a:r>
            <a:r>
              <a:rPr lang="en-US" dirty="0" smtClean="0"/>
              <a:t> are change proposals. </a:t>
            </a:r>
            <a:endParaRPr lang="en-US" dirty="0"/>
          </a:p>
        </p:txBody>
      </p:sp>
      <p:pic>
        <p:nvPicPr>
          <p:cNvPr id="5" name="Picture 4"/>
          <p:cNvPicPr>
            <a:picLocks noChangeAspect="1"/>
          </p:cNvPicPr>
          <p:nvPr/>
        </p:nvPicPr>
        <p:blipFill>
          <a:blip r:embed="rId3"/>
          <a:stretch>
            <a:fillRect/>
          </a:stretch>
        </p:blipFill>
        <p:spPr>
          <a:xfrm>
            <a:off x="1786170" y="76200"/>
            <a:ext cx="3267075" cy="67818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293</a:t>
            </a:fld>
            <a:endParaRPr lang="en-US"/>
          </a:p>
        </p:txBody>
      </p:sp>
    </p:spTree>
    <p:extLst>
      <p:ext uri="{BB962C8B-B14F-4D97-AF65-F5344CB8AC3E}">
        <p14:creationId xmlns:p14="http://schemas.microsoft.com/office/powerpoint/2010/main" val="980485177"/>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6390" y="460088"/>
            <a:ext cx="11907012" cy="595350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294</a:t>
            </a:fld>
            <a:endParaRPr lang="en-US"/>
          </a:p>
        </p:txBody>
      </p:sp>
    </p:spTree>
    <p:extLst>
      <p:ext uri="{BB962C8B-B14F-4D97-AF65-F5344CB8AC3E}">
        <p14:creationId xmlns:p14="http://schemas.microsoft.com/office/powerpoint/2010/main" val="58708176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57" y="228600"/>
            <a:ext cx="10515600" cy="1325563"/>
          </a:xfrm>
        </p:spPr>
        <p:txBody>
          <a:bodyPr/>
          <a:lstStyle/>
          <a:p>
            <a:r>
              <a:rPr lang="en-US" dirty="0" smtClean="0"/>
              <a:t>SACO Exercise 1 - LCGFT</a:t>
            </a:r>
            <a:endParaRPr lang="en-US" dirty="0"/>
          </a:p>
        </p:txBody>
      </p:sp>
      <p:sp>
        <p:nvSpPr>
          <p:cNvPr id="3" name="Content Placeholder 2"/>
          <p:cNvSpPr>
            <a:spLocks noGrp="1"/>
          </p:cNvSpPr>
          <p:nvPr>
            <p:ph idx="1"/>
          </p:nvPr>
        </p:nvSpPr>
        <p:spPr>
          <a:xfrm>
            <a:off x="512957" y="1554163"/>
            <a:ext cx="11597268" cy="5167312"/>
          </a:xfrm>
        </p:spPr>
        <p:txBody>
          <a:bodyPr>
            <a:normAutofit/>
          </a:bodyPr>
          <a:lstStyle/>
          <a:p>
            <a:pPr marL="0" indent="0">
              <a:spcAft>
                <a:spcPts val="600"/>
              </a:spcAft>
              <a:buNone/>
            </a:pPr>
            <a:r>
              <a:rPr lang="en-US" dirty="0" smtClean="0"/>
              <a:t>Based on the information provided in the following slides, you will create a SACO proposal.</a:t>
            </a:r>
          </a:p>
          <a:p>
            <a:pPr marL="0" indent="0">
              <a:spcAft>
                <a:spcPts val="1600"/>
              </a:spcAft>
              <a:buNone/>
            </a:pPr>
            <a:r>
              <a:rPr lang="en-US" dirty="0" smtClean="0"/>
              <a:t>You are cataloging an English translation </a:t>
            </a:r>
            <a:r>
              <a:rPr lang="en-US" dirty="0"/>
              <a:t>of </a:t>
            </a:r>
            <a:r>
              <a:rPr lang="en-US" dirty="0" smtClean="0"/>
              <a:t>Machiavelli’s play, </a:t>
            </a:r>
            <a:r>
              <a:rPr lang="en-US" i="1" dirty="0" smtClean="0"/>
              <a:t>La </a:t>
            </a:r>
            <a:r>
              <a:rPr lang="en-US" i="1" dirty="0" err="1" smtClean="0"/>
              <a:t>mandragola</a:t>
            </a:r>
            <a:r>
              <a:rPr lang="en-US" dirty="0" smtClean="0"/>
              <a:t>:</a:t>
            </a:r>
          </a:p>
          <a:p>
            <a:pPr marL="0" indent="0">
              <a:spcBef>
                <a:spcPts val="0"/>
              </a:spcBef>
              <a:buNone/>
            </a:pPr>
            <a:r>
              <a:rPr lang="en-US" dirty="0" smtClean="0"/>
              <a:t>100 1_  Machiavelli</a:t>
            </a:r>
            <a:r>
              <a:rPr lang="en-US" dirty="0"/>
              <a:t>, </a:t>
            </a:r>
            <a:r>
              <a:rPr lang="en-US" dirty="0" err="1" smtClean="0"/>
              <a:t>Niccolo</a:t>
            </a:r>
            <a:r>
              <a:rPr lang="en-US" dirty="0"/>
              <a:t>̀, $d </a:t>
            </a:r>
            <a:r>
              <a:rPr lang="en-US" dirty="0" smtClean="0"/>
              <a:t>1469-1527, $e author.</a:t>
            </a:r>
          </a:p>
          <a:p>
            <a:pPr marL="0" indent="0">
              <a:spcBef>
                <a:spcPts val="0"/>
              </a:spcBef>
              <a:buNone/>
            </a:pPr>
            <a:r>
              <a:rPr lang="en-US" dirty="0" smtClean="0"/>
              <a:t>240 10  </a:t>
            </a:r>
            <a:r>
              <a:rPr lang="en-US" dirty="0" err="1" smtClean="0"/>
              <a:t>Mandragola</a:t>
            </a:r>
            <a:r>
              <a:rPr lang="en-US" dirty="0" smtClean="0"/>
              <a:t>. $l English $s (Shawn)</a:t>
            </a:r>
            <a:endParaRPr lang="en-US" dirty="0"/>
          </a:p>
          <a:p>
            <a:pPr marL="0" indent="0">
              <a:spcBef>
                <a:spcPts val="0"/>
              </a:spcBef>
              <a:buNone/>
            </a:pPr>
            <a:r>
              <a:rPr lang="en-US" dirty="0" smtClean="0"/>
              <a:t>245 14  The </a:t>
            </a:r>
            <a:r>
              <a:rPr lang="en-US" dirty="0"/>
              <a:t>mandrake / by </a:t>
            </a:r>
            <a:r>
              <a:rPr lang="en-US" dirty="0" err="1" smtClean="0"/>
              <a:t>Niccolo</a:t>
            </a:r>
            <a:r>
              <a:rPr lang="en-US" dirty="0" smtClean="0"/>
              <a:t>̀ Machiavelli ; translated by Wallace Shawn.</a:t>
            </a:r>
          </a:p>
          <a:p>
            <a:pPr marL="0" indent="0">
              <a:spcBef>
                <a:spcPts val="0"/>
              </a:spcBef>
              <a:spcAft>
                <a:spcPts val="1200"/>
              </a:spcAft>
              <a:buNone/>
            </a:pPr>
            <a:r>
              <a:rPr lang="en-US" dirty="0" smtClean="0"/>
              <a:t>264 _1  New York, N.Y. : $b Dramatists Play Service, Inc., $c [1978]</a:t>
            </a:r>
            <a:endParaRPr lang="en-US" dirty="0"/>
          </a:p>
          <a:p>
            <a:pPr marL="0" indent="0">
              <a:spcAft>
                <a:spcPts val="600"/>
              </a:spcAft>
              <a:buNone/>
            </a:pPr>
            <a:r>
              <a:rPr lang="en-US" dirty="0" smtClean="0"/>
              <a:t>There’s no mention of it in the text of your book, but you were an Italian major (lucky!) and you know that this play is an example of </a:t>
            </a:r>
            <a:r>
              <a:rPr lang="en-US" i="1" dirty="0" smtClean="0"/>
              <a:t>commedia </a:t>
            </a:r>
            <a:r>
              <a:rPr lang="en-US" i="1" dirty="0" err="1" smtClean="0"/>
              <a:t>erudita</a:t>
            </a:r>
            <a:r>
              <a:rPr lang="en-US" dirty="0" smtClean="0"/>
              <a:t>.  You first search LCGFT to see if this genre/form is already established.</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295</a:t>
            </a:fld>
            <a:endParaRPr lang="en-US"/>
          </a:p>
        </p:txBody>
      </p:sp>
    </p:spTree>
    <p:extLst>
      <p:ext uri="{BB962C8B-B14F-4D97-AF65-F5344CB8AC3E}">
        <p14:creationId xmlns:p14="http://schemas.microsoft.com/office/powerpoint/2010/main" val="86770262"/>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3111" y="271462"/>
            <a:ext cx="3048000" cy="6267450"/>
          </a:xfrm>
          <a:prstGeom prst="rect">
            <a:avLst/>
          </a:prstGeom>
        </p:spPr>
      </p:pic>
      <p:pic>
        <p:nvPicPr>
          <p:cNvPr id="6" name="Picture 5"/>
          <p:cNvPicPr>
            <a:picLocks noChangeAspect="1"/>
          </p:cNvPicPr>
          <p:nvPr/>
        </p:nvPicPr>
        <p:blipFill>
          <a:blip r:embed="rId4"/>
          <a:stretch>
            <a:fillRect/>
          </a:stretch>
        </p:blipFill>
        <p:spPr>
          <a:xfrm>
            <a:off x="5667375" y="23812"/>
            <a:ext cx="5886450" cy="6762750"/>
          </a:xfrm>
          <a:prstGeom prst="rect">
            <a:avLst/>
          </a:prstGeom>
        </p:spPr>
      </p:pic>
      <p:sp>
        <p:nvSpPr>
          <p:cNvPr id="5" name="TextBox 4"/>
          <p:cNvSpPr txBox="1"/>
          <p:nvPr/>
        </p:nvSpPr>
        <p:spPr>
          <a:xfrm>
            <a:off x="223025" y="271462"/>
            <a:ext cx="780586" cy="1200329"/>
          </a:xfrm>
          <a:prstGeom prst="rect">
            <a:avLst/>
          </a:prstGeom>
          <a:noFill/>
          <a:ln w="25400">
            <a:solidFill>
              <a:schemeClr val="tx1"/>
            </a:solidFill>
          </a:ln>
        </p:spPr>
        <p:txBody>
          <a:bodyPr wrap="square" rtlCol="0">
            <a:spAutoFit/>
          </a:bodyPr>
          <a:lstStyle/>
          <a:p>
            <a:r>
              <a:rPr lang="en-US" b="1" dirty="0" smtClean="0"/>
              <a:t>LCGFT in Class Web</a:t>
            </a:r>
            <a:endParaRPr lang="en-US" b="1" dirty="0"/>
          </a:p>
        </p:txBody>
      </p:sp>
      <p:sp>
        <p:nvSpPr>
          <p:cNvPr id="8" name="Slide Number Placeholder 7"/>
          <p:cNvSpPr>
            <a:spLocks noGrp="1"/>
          </p:cNvSpPr>
          <p:nvPr>
            <p:ph type="sldNum" sz="quarter" idx="12"/>
          </p:nvPr>
        </p:nvSpPr>
        <p:spPr/>
        <p:txBody>
          <a:bodyPr/>
          <a:lstStyle/>
          <a:p>
            <a:fld id="{A00A331D-2EB0-4CEE-8662-2FAB66802E28}" type="slidenum">
              <a:rPr lang="en-US" smtClean="0"/>
              <a:t>296</a:t>
            </a:fld>
            <a:endParaRPr lang="en-US"/>
          </a:p>
        </p:txBody>
      </p:sp>
    </p:spTree>
    <p:extLst>
      <p:ext uri="{BB962C8B-B14F-4D97-AF65-F5344CB8AC3E}">
        <p14:creationId xmlns:p14="http://schemas.microsoft.com/office/powerpoint/2010/main" val="3661282182"/>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3200" y="23812"/>
            <a:ext cx="6705600" cy="6810375"/>
          </a:xfrm>
          <a:prstGeom prst="rect">
            <a:avLst/>
          </a:prstGeom>
        </p:spPr>
      </p:pic>
      <p:sp>
        <p:nvSpPr>
          <p:cNvPr id="5" name="TextBox 4"/>
          <p:cNvSpPr txBox="1"/>
          <p:nvPr/>
        </p:nvSpPr>
        <p:spPr>
          <a:xfrm>
            <a:off x="557562" y="260310"/>
            <a:ext cx="724829" cy="1200329"/>
          </a:xfrm>
          <a:prstGeom prst="rect">
            <a:avLst/>
          </a:prstGeom>
          <a:noFill/>
          <a:ln w="25400">
            <a:solidFill>
              <a:schemeClr val="tx1"/>
            </a:solidFill>
          </a:ln>
        </p:spPr>
        <p:txBody>
          <a:bodyPr wrap="square" rtlCol="0">
            <a:spAutoFit/>
          </a:bodyPr>
          <a:lstStyle/>
          <a:p>
            <a:r>
              <a:rPr lang="en-US" b="1" dirty="0" smtClean="0"/>
              <a:t>LCSH in Class Web</a:t>
            </a:r>
            <a:endParaRPr lang="en-US" b="1" dirty="0"/>
          </a:p>
        </p:txBody>
      </p:sp>
      <p:sp>
        <p:nvSpPr>
          <p:cNvPr id="7" name="Slide Number Placeholder 6"/>
          <p:cNvSpPr>
            <a:spLocks noGrp="1"/>
          </p:cNvSpPr>
          <p:nvPr>
            <p:ph type="sldNum" sz="quarter" idx="12"/>
          </p:nvPr>
        </p:nvSpPr>
        <p:spPr/>
        <p:txBody>
          <a:bodyPr/>
          <a:lstStyle/>
          <a:p>
            <a:fld id="{A00A331D-2EB0-4CEE-8662-2FAB66802E28}" type="slidenum">
              <a:rPr lang="en-US" smtClean="0"/>
              <a:t>297</a:t>
            </a:fld>
            <a:endParaRPr lang="en-US"/>
          </a:p>
        </p:txBody>
      </p:sp>
    </p:spTree>
    <p:extLst>
      <p:ext uri="{BB962C8B-B14F-4D97-AF65-F5344CB8AC3E}">
        <p14:creationId xmlns:p14="http://schemas.microsoft.com/office/powerpoint/2010/main" val="152762814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57" y="228600"/>
            <a:ext cx="10515600" cy="1325563"/>
          </a:xfrm>
        </p:spPr>
        <p:txBody>
          <a:bodyPr/>
          <a:lstStyle/>
          <a:p>
            <a:r>
              <a:rPr lang="en-US" dirty="0" smtClean="0"/>
              <a:t>SACO Exercise 1 - LCGFT</a:t>
            </a:r>
            <a:endParaRPr lang="en-US" dirty="0"/>
          </a:p>
        </p:txBody>
      </p:sp>
      <p:sp>
        <p:nvSpPr>
          <p:cNvPr id="3" name="Content Placeholder 2"/>
          <p:cNvSpPr>
            <a:spLocks noGrp="1"/>
          </p:cNvSpPr>
          <p:nvPr>
            <p:ph idx="1"/>
          </p:nvPr>
        </p:nvSpPr>
        <p:spPr>
          <a:xfrm>
            <a:off x="512957" y="1554163"/>
            <a:ext cx="11597268" cy="2493730"/>
          </a:xfrm>
        </p:spPr>
        <p:txBody>
          <a:bodyPr>
            <a:normAutofit/>
          </a:bodyPr>
          <a:lstStyle/>
          <a:p>
            <a:pPr marL="0" indent="0">
              <a:spcAft>
                <a:spcPts val="600"/>
              </a:spcAft>
              <a:buNone/>
            </a:pPr>
            <a:r>
              <a:rPr lang="en-US" dirty="0" smtClean="0"/>
              <a:t>Darn!  The term you want to use isn’t in LCSH either.</a:t>
            </a:r>
          </a:p>
          <a:p>
            <a:pPr marL="0" indent="0">
              <a:spcAft>
                <a:spcPts val="600"/>
              </a:spcAft>
              <a:buNone/>
            </a:pPr>
            <a:r>
              <a:rPr lang="en-US" dirty="0" smtClean="0"/>
              <a:t>You could assign the broader term </a:t>
            </a:r>
            <a:r>
              <a:rPr lang="en-US" b="1" dirty="0" smtClean="0"/>
              <a:t>Comedy plays</a:t>
            </a:r>
            <a:r>
              <a:rPr lang="en-US" dirty="0" smtClean="0"/>
              <a:t>.  But you really want to give the specific genre/form for this work, so you decide to do a SACO proposal.  You know that LC won’t just take your word for it, so you do some authority research in several dictionaries and encyclopedias.</a:t>
            </a:r>
          </a:p>
          <a:p>
            <a:pPr marL="0" indent="0">
              <a:spcAft>
                <a:spcPts val="600"/>
              </a:spcAft>
              <a:buNone/>
            </a:pPr>
            <a:endParaRPr lang="en-US" dirty="0"/>
          </a:p>
        </p:txBody>
      </p:sp>
      <p:sp>
        <p:nvSpPr>
          <p:cNvPr id="5" name="TextBox 4"/>
          <p:cNvSpPr txBox="1"/>
          <p:nvPr/>
        </p:nvSpPr>
        <p:spPr>
          <a:xfrm>
            <a:off x="512957" y="4047893"/>
            <a:ext cx="10727472" cy="1938992"/>
          </a:xfrm>
          <a:prstGeom prst="rect">
            <a:avLst/>
          </a:prstGeom>
          <a:noFill/>
        </p:spPr>
        <p:txBody>
          <a:bodyPr wrap="square" rtlCol="0">
            <a:spAutoFit/>
          </a:bodyPr>
          <a:lstStyle/>
          <a:p>
            <a:r>
              <a:rPr lang="en-US" sz="2000" i="1" dirty="0"/>
              <a:t>Hodgson, Terry. The Drama Dictionary, ©1988</a:t>
            </a:r>
            <a:endParaRPr lang="en-US" sz="2000" dirty="0"/>
          </a:p>
          <a:p>
            <a:r>
              <a:rPr lang="en-US" sz="2000" b="1" dirty="0"/>
              <a:t>Commedia </a:t>
            </a:r>
            <a:r>
              <a:rPr lang="en-US" sz="2000" b="1" dirty="0" err="1"/>
              <a:t>erudita</a:t>
            </a:r>
            <a:r>
              <a:rPr lang="en-US" sz="2000" dirty="0"/>
              <a:t>.  ‘Learned comedy’.  The written comedy of Italy in the early sixteenth </a:t>
            </a:r>
            <a:r>
              <a:rPr lang="en-US" sz="2000" dirty="0" smtClean="0"/>
              <a:t>century, as compared with the improvised Commedia </a:t>
            </a:r>
            <a:r>
              <a:rPr lang="en-US" sz="2000" dirty="0" err="1" smtClean="0"/>
              <a:t>dell’Arte</a:t>
            </a:r>
            <a:r>
              <a:rPr lang="en-US" sz="2000" dirty="0" smtClean="0"/>
              <a:t>.  A realistic and sardonic form of comedy, best represented perhaps by La </a:t>
            </a:r>
            <a:r>
              <a:rPr lang="en-US" sz="2000" dirty="0" err="1" smtClean="0"/>
              <a:t>Mandragola</a:t>
            </a:r>
            <a:r>
              <a:rPr lang="en-US" sz="2000" dirty="0" smtClean="0"/>
              <a:t> (c.1518) by Machiavelli and I </a:t>
            </a:r>
            <a:r>
              <a:rPr lang="en-US" sz="2000" dirty="0" err="1" smtClean="0"/>
              <a:t>Suppositi</a:t>
            </a:r>
            <a:r>
              <a:rPr lang="en-US" sz="2000" dirty="0" smtClean="0"/>
              <a:t> (1509) by Ariosto.  It derived from the Roman farce of Terence (c.190 or c.180-159 B.C.) and Plautus (c.254-184 B.C.).</a:t>
            </a:r>
            <a:endParaRPr lang="en-US" sz="2000" b="1" dirty="0"/>
          </a:p>
          <a:p>
            <a:endParaRPr lang="en-US" sz="2000" dirty="0"/>
          </a:p>
        </p:txBody>
      </p:sp>
      <p:sp>
        <p:nvSpPr>
          <p:cNvPr id="7" name="Slide Number Placeholder 6"/>
          <p:cNvSpPr>
            <a:spLocks noGrp="1"/>
          </p:cNvSpPr>
          <p:nvPr>
            <p:ph type="sldNum" sz="quarter" idx="12"/>
          </p:nvPr>
        </p:nvSpPr>
        <p:spPr/>
        <p:txBody>
          <a:bodyPr/>
          <a:lstStyle/>
          <a:p>
            <a:fld id="{A00A331D-2EB0-4CEE-8662-2FAB66802E28}" type="slidenum">
              <a:rPr lang="en-US" smtClean="0"/>
              <a:t>298</a:t>
            </a:fld>
            <a:endParaRPr lang="en-US"/>
          </a:p>
        </p:txBody>
      </p:sp>
    </p:spTree>
    <p:extLst>
      <p:ext uri="{BB962C8B-B14F-4D97-AF65-F5344CB8AC3E}">
        <p14:creationId xmlns:p14="http://schemas.microsoft.com/office/powerpoint/2010/main" val="1540743507"/>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5168" y="0"/>
            <a:ext cx="8257032" cy="6831711"/>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299</a:t>
            </a:fld>
            <a:endParaRPr lang="en-US"/>
          </a:p>
        </p:txBody>
      </p:sp>
    </p:spTree>
    <p:extLst>
      <p:ext uri="{BB962C8B-B14F-4D97-AF65-F5344CB8AC3E}">
        <p14:creationId xmlns:p14="http://schemas.microsoft.com/office/powerpoint/2010/main" val="1306009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lstStyle/>
          <a:p>
            <a:r>
              <a:rPr lang="en-US" dirty="0" smtClean="0"/>
              <a:t>Workshop Outline</a:t>
            </a:r>
            <a:endParaRPr lang="en-US" dirty="0"/>
          </a:p>
        </p:txBody>
      </p:sp>
      <p:sp>
        <p:nvSpPr>
          <p:cNvPr id="3" name="Content Placeholder 2"/>
          <p:cNvSpPr>
            <a:spLocks noGrp="1"/>
          </p:cNvSpPr>
          <p:nvPr>
            <p:ph idx="1"/>
          </p:nvPr>
        </p:nvSpPr>
        <p:spPr>
          <a:xfrm>
            <a:off x="838200" y="1558339"/>
            <a:ext cx="10515600" cy="5180086"/>
          </a:xfrm>
        </p:spPr>
        <p:txBody>
          <a:bodyPr>
            <a:normAutofit/>
          </a:bodyPr>
          <a:lstStyle/>
          <a:p>
            <a:r>
              <a:rPr lang="en-US" dirty="0" smtClean="0"/>
              <a:t>LCDGT</a:t>
            </a:r>
          </a:p>
          <a:p>
            <a:pPr lvl="1"/>
            <a:r>
              <a:rPr lang="en-US" dirty="0" smtClean="0"/>
              <a:t>Audience and Creator/Contributor Characteristics</a:t>
            </a:r>
          </a:p>
          <a:p>
            <a:pPr lvl="1"/>
            <a:r>
              <a:rPr lang="en-US" dirty="0" smtClean="0"/>
              <a:t>MARC 385/386</a:t>
            </a:r>
          </a:p>
          <a:p>
            <a:pPr lvl="1"/>
            <a:r>
              <a:rPr lang="en-US" dirty="0" smtClean="0"/>
              <a:t>Where to Find LC Demographic Group Terms</a:t>
            </a:r>
            <a:endParaRPr lang="en-US" dirty="0"/>
          </a:p>
          <a:p>
            <a:pPr lvl="1"/>
            <a:r>
              <a:rPr lang="en-US" dirty="0"/>
              <a:t>Assigning LCDGT</a:t>
            </a:r>
          </a:p>
          <a:p>
            <a:pPr lvl="2"/>
            <a:r>
              <a:rPr lang="en-US" dirty="0" smtClean="0"/>
              <a:t>Exercises</a:t>
            </a:r>
          </a:p>
          <a:p>
            <a:r>
              <a:rPr lang="en-US" dirty="0" smtClean="0"/>
              <a:t>SACO</a:t>
            </a:r>
          </a:p>
          <a:p>
            <a:pPr lvl="1"/>
            <a:r>
              <a:rPr lang="en-US" dirty="0" smtClean="0"/>
              <a:t>Formulating and Proposing New LCGFT</a:t>
            </a:r>
          </a:p>
          <a:p>
            <a:pPr lvl="1"/>
            <a:r>
              <a:rPr lang="en-US" dirty="0" smtClean="0"/>
              <a:t>Formulating and Proposing New LCDGT</a:t>
            </a:r>
          </a:p>
          <a:p>
            <a:pPr lvl="2"/>
            <a:r>
              <a:rPr lang="en-US" dirty="0"/>
              <a:t>General Guidelines</a:t>
            </a:r>
          </a:p>
          <a:p>
            <a:pPr lvl="2"/>
            <a:r>
              <a:rPr lang="en-US" dirty="0"/>
              <a:t>Specific Guidelines for Certain </a:t>
            </a:r>
            <a:r>
              <a:rPr lang="en-US" dirty="0" smtClean="0"/>
              <a:t>Categories</a:t>
            </a:r>
          </a:p>
          <a:p>
            <a:pPr lvl="1"/>
            <a:r>
              <a:rPr lang="en-US" dirty="0" smtClean="0"/>
              <a:t>Online Proposal System</a:t>
            </a:r>
          </a:p>
          <a:p>
            <a:pPr lvl="1"/>
            <a:r>
              <a:rPr lang="en-US" dirty="0" smtClean="0"/>
              <a:t>Exercises</a:t>
            </a:r>
          </a:p>
          <a:p>
            <a:pPr marL="914400" lvl="2"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a:t>
            </a:fld>
            <a:endParaRPr lang="en-US"/>
          </a:p>
        </p:txBody>
      </p:sp>
    </p:spTree>
    <p:extLst>
      <p:ext uri="{BB962C8B-B14F-4D97-AF65-F5344CB8AC3E}">
        <p14:creationId xmlns:p14="http://schemas.microsoft.com/office/powerpoint/2010/main" val="3375405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r>
              <a:rPr lang="en-US" sz="3000" dirty="0" smtClean="0"/>
              <a:t>General principles</a:t>
            </a:r>
          </a:p>
          <a:p>
            <a:pPr lvl="1"/>
            <a:r>
              <a:rPr lang="en-US" sz="2800" dirty="0" smtClean="0"/>
              <a:t>Excluded characteristics </a:t>
            </a:r>
            <a:r>
              <a:rPr lang="en-US" sz="2800" i="1" dirty="0">
                <a:solidFill>
                  <a:srgbClr val="FF0000"/>
                </a:solidFill>
              </a:rPr>
              <a:t>may </a:t>
            </a:r>
            <a:r>
              <a:rPr lang="en-US" sz="2800" i="1" dirty="0" smtClean="0">
                <a:solidFill>
                  <a:srgbClr val="FF0000"/>
                </a:solidFill>
              </a:rPr>
              <a:t>be implicit </a:t>
            </a:r>
            <a:r>
              <a:rPr lang="en-US" sz="2800" dirty="0"/>
              <a:t>within a genre or </a:t>
            </a:r>
            <a:r>
              <a:rPr lang="en-US" sz="2800" dirty="0" smtClean="0"/>
              <a:t>form, e.g.</a:t>
            </a:r>
          </a:p>
          <a:p>
            <a:pPr marL="914400" lvl="2" indent="0">
              <a:buNone/>
            </a:pPr>
            <a:r>
              <a:rPr lang="en-US" sz="2500" b="1" dirty="0" smtClean="0"/>
              <a:t>Fu</a:t>
            </a:r>
            <a:r>
              <a:rPr lang="en-US" sz="2500" dirty="0" smtClean="0"/>
              <a:t> is a Chinese poetic form from the Han Dynasty</a:t>
            </a:r>
          </a:p>
          <a:p>
            <a:pPr marL="914400" lvl="2" indent="0">
              <a:buNone/>
            </a:pPr>
            <a:r>
              <a:rPr lang="en-US" sz="2500" b="1" dirty="0" smtClean="0"/>
              <a:t>Chansons </a:t>
            </a:r>
            <a:r>
              <a:rPr lang="en-US" sz="2500" b="1" dirty="0"/>
              <a:t>de </a:t>
            </a:r>
            <a:r>
              <a:rPr lang="en-US" sz="2500" b="1" dirty="0" err="1" smtClean="0"/>
              <a:t>geste</a:t>
            </a:r>
            <a:r>
              <a:rPr lang="en-US" sz="2500" dirty="0" smtClean="0"/>
              <a:t> are a type of Old French epic poetry</a:t>
            </a:r>
          </a:p>
          <a:p>
            <a:pPr marL="914400" lvl="2" indent="0">
              <a:buNone/>
            </a:pPr>
            <a:r>
              <a:rPr lang="en-US" sz="2500" b="1" dirty="0" err="1" smtClean="0"/>
              <a:t>Kur</a:t>
            </a:r>
            <a:r>
              <a:rPr lang="en-US" sz="2500" b="1" dirty="0" err="1"/>
              <a:t>̲avañci</a:t>
            </a:r>
            <a:r>
              <a:rPr lang="en-US" sz="2500" b="1" dirty="0"/>
              <a:t> plays</a:t>
            </a:r>
            <a:r>
              <a:rPr lang="en-US" sz="2500" dirty="0"/>
              <a:t> are Tamil musical dance dramas from the 17th and 18th </a:t>
            </a:r>
            <a:r>
              <a:rPr lang="en-US" sz="2500" dirty="0" smtClean="0"/>
              <a:t>centuries</a:t>
            </a:r>
          </a:p>
          <a:p>
            <a:pPr marL="914400" lvl="2" indent="0">
              <a:buNone/>
            </a:pPr>
            <a:r>
              <a:rPr lang="en-US" sz="2500" b="1" dirty="0" smtClean="0"/>
              <a:t>Silent films</a:t>
            </a:r>
            <a:r>
              <a:rPr lang="en-US" sz="2500" dirty="0" smtClean="0"/>
              <a:t> generally come from a particular time period of the 20th century</a:t>
            </a:r>
          </a:p>
          <a:p>
            <a:pPr marL="914400" lvl="2" indent="0">
              <a:buNone/>
            </a:pPr>
            <a:r>
              <a:rPr lang="en-US" sz="2500" b="1" dirty="0" smtClean="0"/>
              <a:t>Rubble </a:t>
            </a:r>
            <a:r>
              <a:rPr lang="en-US" sz="2500" b="1" dirty="0"/>
              <a:t>films </a:t>
            </a:r>
            <a:r>
              <a:rPr lang="en-US" sz="2500" dirty="0"/>
              <a:t>are set in the rubble of bombed-out European cities</a:t>
            </a:r>
          </a:p>
          <a:p>
            <a:pPr lvl="1"/>
            <a:r>
              <a:rPr lang="en-US" sz="2800" dirty="0" smtClean="0"/>
              <a:t>LCGFT has a few exceptional terms indicative of audience which should not be considered precedents, e.g.</a:t>
            </a:r>
          </a:p>
          <a:p>
            <a:pPr marL="914400" lvl="2" indent="0">
              <a:buNone/>
            </a:pPr>
            <a:r>
              <a:rPr lang="en-US" sz="2500" b="1" dirty="0" smtClean="0"/>
              <a:t>Children's films</a:t>
            </a:r>
            <a:r>
              <a:rPr lang="en-US" sz="2500" dirty="0" smtClean="0"/>
              <a:t>;</a:t>
            </a:r>
            <a:r>
              <a:rPr lang="en-US" sz="2500" b="1" dirty="0" smtClean="0"/>
              <a:t> Law for laypersons</a:t>
            </a:r>
            <a:r>
              <a:rPr lang="en-US" sz="2500" dirty="0" smtClean="0"/>
              <a:t>;</a:t>
            </a:r>
            <a:r>
              <a:rPr lang="en-US" sz="2500" b="1" dirty="0" smtClean="0"/>
              <a:t> Television programs for people with visual disabilities</a:t>
            </a:r>
            <a:endParaRPr lang="en-US" b="1"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30</a:t>
            </a:fld>
            <a:endParaRPr lang="en-US"/>
          </a:p>
        </p:txBody>
      </p:sp>
    </p:spTree>
    <p:extLst>
      <p:ext uri="{BB962C8B-B14F-4D97-AF65-F5344CB8AC3E}">
        <p14:creationId xmlns:p14="http://schemas.microsoft.com/office/powerpoint/2010/main" val="948037411"/>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293" y="234176"/>
            <a:ext cx="11374243" cy="6863417"/>
          </a:xfrm>
          <a:prstGeom prst="rect">
            <a:avLst/>
          </a:prstGeom>
          <a:noFill/>
        </p:spPr>
        <p:txBody>
          <a:bodyPr wrap="square" rtlCol="0">
            <a:spAutoFit/>
          </a:bodyPr>
          <a:lstStyle/>
          <a:p>
            <a:r>
              <a:rPr lang="en-US" sz="2000" i="1" dirty="0" smtClean="0"/>
              <a:t>The New Penguin Dictionary of the Theatre, 2001</a:t>
            </a:r>
          </a:p>
          <a:p>
            <a:r>
              <a:rPr lang="en-US" sz="2000" b="1" dirty="0" smtClean="0"/>
              <a:t>commedia </a:t>
            </a:r>
            <a:r>
              <a:rPr lang="en-US" sz="2000" b="1" dirty="0" err="1" smtClean="0"/>
              <a:t>erudita</a:t>
            </a:r>
            <a:r>
              <a:rPr lang="en-US" sz="2000" b="1" dirty="0" smtClean="0"/>
              <a:t> </a:t>
            </a:r>
            <a:r>
              <a:rPr lang="en-US" sz="2000" dirty="0" smtClean="0"/>
              <a:t> An Italian theatrical form of the 16th century, a more scholarly counterpart to the commedia </a:t>
            </a:r>
            <a:r>
              <a:rPr lang="en-US" sz="2000" dirty="0" err="1" smtClean="0"/>
              <a:t>dell’arte</a:t>
            </a:r>
            <a:r>
              <a:rPr lang="en-US" sz="2000" dirty="0" smtClean="0"/>
              <a:t>. Unlike the commedia </a:t>
            </a:r>
            <a:r>
              <a:rPr lang="en-US" sz="2000" dirty="0" err="1" smtClean="0"/>
              <a:t>dell’arte</a:t>
            </a:r>
            <a:r>
              <a:rPr lang="en-US" sz="2000" dirty="0" smtClean="0"/>
              <a:t>, the commedia </a:t>
            </a:r>
            <a:r>
              <a:rPr lang="en-US" sz="2000" dirty="0" err="1" smtClean="0"/>
              <a:t>erudita</a:t>
            </a:r>
            <a:r>
              <a:rPr lang="en-US" sz="2000" dirty="0" smtClean="0"/>
              <a:t> was based upon written scripts (derived largely from the comedies of Plautus and Terence) and was intended for performance before educated audiences. Among those who wrote for the commedia </a:t>
            </a:r>
            <a:r>
              <a:rPr lang="en-US" sz="2000" dirty="0" err="1" smtClean="0"/>
              <a:t>erudita</a:t>
            </a:r>
            <a:r>
              <a:rPr lang="en-US" sz="2000" dirty="0" smtClean="0"/>
              <a:t> were Aretino, Ariosto, Della Porta, and Machiavelli.</a:t>
            </a:r>
          </a:p>
          <a:p>
            <a:endParaRPr lang="en-US" sz="2000" dirty="0"/>
          </a:p>
          <a:p>
            <a:r>
              <a:rPr lang="en-US" sz="2000" i="1" dirty="0" smtClean="0"/>
              <a:t>The Methuen Drama Dictionary of the Theatre, 2011</a:t>
            </a:r>
          </a:p>
          <a:p>
            <a:r>
              <a:rPr lang="en-US" sz="2000" b="1" dirty="0" smtClean="0"/>
              <a:t>commedia </a:t>
            </a:r>
            <a:r>
              <a:rPr lang="en-US" sz="2000" b="1" dirty="0" err="1" smtClean="0"/>
              <a:t>erudita</a:t>
            </a:r>
            <a:r>
              <a:rPr lang="en-US" sz="2000" b="1" dirty="0" smtClean="0"/>
              <a:t> </a:t>
            </a:r>
            <a:r>
              <a:rPr lang="en-US" sz="2000" dirty="0" smtClean="0"/>
              <a:t> In 16th-century Italy, a more scholarly version of the commedia </a:t>
            </a:r>
            <a:r>
              <a:rPr lang="en-US" sz="2000" dirty="0" err="1" smtClean="0"/>
              <a:t>dell’arte</a:t>
            </a:r>
            <a:r>
              <a:rPr lang="en-US" sz="2000" dirty="0" smtClean="0"/>
              <a:t>. Unlike the latter, it was performed to educated audiences and used written scripts, many derived from the comedies of Plautus and Terence. A representative play is Machiavelli’s La </a:t>
            </a:r>
            <a:r>
              <a:rPr lang="en-US" sz="2000" dirty="0" err="1" smtClean="0"/>
              <a:t>Mandragola</a:t>
            </a:r>
            <a:r>
              <a:rPr lang="en-US" sz="2000" dirty="0" smtClean="0"/>
              <a:t> (1520), a satire on Florentine society in which a corrupt priest helps a woman’s husband, lover, and mother to betray her. Other writers in the genre were Bernardo </a:t>
            </a:r>
            <a:r>
              <a:rPr lang="en-US" sz="2000" dirty="0" err="1" smtClean="0"/>
              <a:t>Bibbiena</a:t>
            </a:r>
            <a:r>
              <a:rPr lang="en-US" sz="2000" dirty="0" smtClean="0"/>
              <a:t>, whose La </a:t>
            </a:r>
            <a:r>
              <a:rPr lang="en-US" sz="2000" dirty="0" err="1" smtClean="0"/>
              <a:t>Calandria</a:t>
            </a:r>
            <a:r>
              <a:rPr lang="en-US" sz="2000" dirty="0" smtClean="0"/>
              <a:t> (1506) was adapted from Plautus’s</a:t>
            </a:r>
            <a:r>
              <a:rPr lang="en-US" sz="2000" i="1" dirty="0" smtClean="0"/>
              <a:t> Menaechmi</a:t>
            </a:r>
            <a:r>
              <a:rPr lang="en-US" sz="2000" dirty="0" smtClean="0"/>
              <a:t>, Pietro Aretino, who based his </a:t>
            </a:r>
            <a:r>
              <a:rPr lang="en-US" sz="2000" i="1" dirty="0" smtClean="0"/>
              <a:t>Il </a:t>
            </a:r>
            <a:r>
              <a:rPr lang="en-US" sz="2000" i="1" dirty="0" err="1" smtClean="0"/>
              <a:t>Marescalco</a:t>
            </a:r>
            <a:r>
              <a:rPr lang="en-US" sz="2000" i="1" dirty="0" smtClean="0"/>
              <a:t> </a:t>
            </a:r>
            <a:r>
              <a:rPr lang="en-US" sz="2000" dirty="0" smtClean="0"/>
              <a:t>(1533) on Plautus’s </a:t>
            </a:r>
            <a:r>
              <a:rPr lang="en-US" sz="2000" i="1" dirty="0" err="1" smtClean="0"/>
              <a:t>Casina</a:t>
            </a:r>
            <a:r>
              <a:rPr lang="en-US" sz="2000" dirty="0" smtClean="0"/>
              <a:t>, </a:t>
            </a:r>
            <a:r>
              <a:rPr lang="en-US" sz="2000" dirty="0" err="1" smtClean="0"/>
              <a:t>Giambattista</a:t>
            </a:r>
            <a:r>
              <a:rPr lang="en-US" sz="2000" dirty="0" smtClean="0"/>
              <a:t> Della Porta, who wrote over 30 plays of this kind, and the poet </a:t>
            </a:r>
            <a:r>
              <a:rPr lang="en-US" sz="2000" dirty="0" err="1" smtClean="0"/>
              <a:t>Lodovico</a:t>
            </a:r>
            <a:r>
              <a:rPr lang="en-US" sz="2000" dirty="0" smtClean="0"/>
              <a:t> Ariosto.</a:t>
            </a:r>
          </a:p>
          <a:p>
            <a:endParaRPr lang="en-US" sz="2000" dirty="0"/>
          </a:p>
          <a:p>
            <a:r>
              <a:rPr lang="en-US" sz="2000" i="1" dirty="0" err="1" smtClean="0"/>
              <a:t>Pavis</a:t>
            </a:r>
            <a:r>
              <a:rPr lang="en-US" sz="2000" i="1" dirty="0" smtClean="0"/>
              <a:t>, Patrice. Dictionary of the Theatre: Terms, Concepts, and Analysis, ©1998</a:t>
            </a:r>
          </a:p>
          <a:p>
            <a:r>
              <a:rPr lang="en-US" sz="2000" b="1" dirty="0" smtClean="0"/>
              <a:t>commedia </a:t>
            </a:r>
            <a:r>
              <a:rPr lang="en-US" sz="2000" b="1" dirty="0" err="1" smtClean="0"/>
              <a:t>erudita</a:t>
            </a:r>
            <a:r>
              <a:rPr lang="en-US" sz="2000" dirty="0" smtClean="0"/>
              <a:t>   An Italian brand of comedy of intrigue from the Renaissance, often written by Humanists to counterbalance the rather coarse imitations of the comedies of Plautus and Terence and the popular genre of commedia </a:t>
            </a:r>
            <a:r>
              <a:rPr lang="en-US" sz="2000" dirty="0" err="1" smtClean="0"/>
              <a:t>dell’arte</a:t>
            </a:r>
            <a:r>
              <a:rPr lang="en-US" sz="2000" dirty="0" smtClean="0"/>
              <a:t> -- for example, I </a:t>
            </a:r>
            <a:r>
              <a:rPr lang="en-US" sz="2000" dirty="0" err="1" smtClean="0"/>
              <a:t>Suppositi</a:t>
            </a:r>
            <a:r>
              <a:rPr lang="en-US" sz="2000" dirty="0" smtClean="0"/>
              <a:t> by Ariosto (1509), La </a:t>
            </a:r>
            <a:r>
              <a:rPr lang="en-US" sz="2000" dirty="0" err="1" smtClean="0"/>
              <a:t>Mandragola</a:t>
            </a:r>
            <a:r>
              <a:rPr lang="en-US" sz="2000" dirty="0" smtClean="0"/>
              <a:t> by Machiavelli (1520).</a:t>
            </a:r>
          </a:p>
          <a:p>
            <a:r>
              <a:rPr lang="en-US" sz="2000" dirty="0"/>
              <a:t>	</a:t>
            </a:r>
          </a:p>
        </p:txBody>
      </p:sp>
      <p:sp>
        <p:nvSpPr>
          <p:cNvPr id="5" name="Slide Number Placeholder 4"/>
          <p:cNvSpPr>
            <a:spLocks noGrp="1"/>
          </p:cNvSpPr>
          <p:nvPr>
            <p:ph type="sldNum" sz="quarter" idx="12"/>
          </p:nvPr>
        </p:nvSpPr>
        <p:spPr/>
        <p:txBody>
          <a:bodyPr/>
          <a:lstStyle/>
          <a:p>
            <a:fld id="{A00A331D-2EB0-4CEE-8662-2FAB66802E28}" type="slidenum">
              <a:rPr lang="en-US" smtClean="0"/>
              <a:t>300</a:t>
            </a:fld>
            <a:endParaRPr lang="en-US"/>
          </a:p>
        </p:txBody>
      </p:sp>
    </p:spTree>
    <p:extLst>
      <p:ext uri="{BB962C8B-B14F-4D97-AF65-F5344CB8AC3E}">
        <p14:creationId xmlns:p14="http://schemas.microsoft.com/office/powerpoint/2010/main" val="4067044418"/>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596590"/>
          </a:xfrm>
        </p:spPr>
        <p:txBody>
          <a:bodyPr>
            <a:normAutofit fontScale="90000"/>
          </a:bodyPr>
          <a:lstStyle/>
          <a:p>
            <a:r>
              <a:rPr lang="en-US" dirty="0" smtClean="0"/>
              <a:t>SACO Exercise 1 - LCGFT</a:t>
            </a:r>
            <a:endParaRPr lang="en-US" dirty="0"/>
          </a:p>
        </p:txBody>
      </p:sp>
      <p:sp>
        <p:nvSpPr>
          <p:cNvPr id="3" name="Content Placeholder 2"/>
          <p:cNvSpPr>
            <a:spLocks noGrp="1"/>
          </p:cNvSpPr>
          <p:nvPr>
            <p:ph idx="1"/>
          </p:nvPr>
        </p:nvSpPr>
        <p:spPr>
          <a:xfrm>
            <a:off x="838200" y="1070516"/>
            <a:ext cx="11238571" cy="5787483"/>
          </a:xfrm>
        </p:spPr>
        <p:txBody>
          <a:bodyPr>
            <a:normAutofit fontScale="77500" lnSpcReduction="20000"/>
          </a:bodyPr>
          <a:lstStyle/>
          <a:p>
            <a:pPr marL="0" indent="0">
              <a:spcAft>
                <a:spcPts val="600"/>
              </a:spcAft>
              <a:buNone/>
            </a:pPr>
            <a:r>
              <a:rPr lang="en-US" dirty="0" smtClean="0"/>
              <a:t>Based on the information from the research you have done, prepare a SACO proposal:</a:t>
            </a:r>
          </a:p>
          <a:p>
            <a:pPr marL="0" indent="0">
              <a:spcAft>
                <a:spcPts val="600"/>
              </a:spcAft>
              <a:buNone/>
            </a:pPr>
            <a:r>
              <a:rPr lang="en-US" dirty="0" smtClean="0"/>
              <a:t>155 ##  $a ________________________________________________________</a:t>
            </a:r>
          </a:p>
          <a:p>
            <a:pPr marL="0" indent="0">
              <a:spcAft>
                <a:spcPts val="600"/>
              </a:spcAft>
              <a:buNone/>
            </a:pPr>
            <a:r>
              <a:rPr lang="en-US" dirty="0" smtClean="0"/>
              <a:t>455 ##  $a ________________________________________________________</a:t>
            </a:r>
          </a:p>
          <a:p>
            <a:pPr marL="0" indent="0">
              <a:spcAft>
                <a:spcPts val="600"/>
              </a:spcAft>
              <a:buNone/>
            </a:pPr>
            <a:r>
              <a:rPr lang="en-US" dirty="0" smtClean="0"/>
              <a:t>455 ##  $a ________________________________________________________</a:t>
            </a:r>
          </a:p>
          <a:p>
            <a:pPr marL="0" indent="0">
              <a:spcAft>
                <a:spcPts val="600"/>
              </a:spcAft>
              <a:buNone/>
            </a:pPr>
            <a:r>
              <a:rPr lang="en-US" dirty="0" smtClean="0"/>
              <a:t>555 ##  $w g $a ____________________________________________________</a:t>
            </a:r>
          </a:p>
          <a:p>
            <a:pPr marL="0" indent="0">
              <a:spcAft>
                <a:spcPts val="600"/>
              </a:spcAft>
              <a:buNone/>
            </a:pPr>
            <a:r>
              <a:rPr lang="en-US" dirty="0" smtClean="0"/>
              <a:t>555 ##  $a ________________________________________________________</a:t>
            </a:r>
          </a:p>
          <a:p>
            <a:pPr marL="0" indent="0">
              <a:spcAft>
                <a:spcPts val="600"/>
              </a:spcAft>
              <a:buNone/>
            </a:pPr>
            <a:r>
              <a:rPr lang="en-US" dirty="0" smtClean="0"/>
              <a:t>670 ##  $a Work cat.: _______________________________________________</a:t>
            </a:r>
          </a:p>
          <a:p>
            <a:pPr marL="0" indent="0">
              <a:spcAft>
                <a:spcPts val="600"/>
              </a:spcAft>
              <a:buNone/>
            </a:pPr>
            <a:r>
              <a:rPr lang="en-US" dirty="0" smtClean="0"/>
              <a:t>670 ##  $a ________________________________________________________</a:t>
            </a:r>
          </a:p>
          <a:p>
            <a:pPr marL="0" indent="0">
              <a:spcAft>
                <a:spcPts val="600"/>
              </a:spcAft>
              <a:buNone/>
            </a:pPr>
            <a:r>
              <a:rPr lang="en-US" dirty="0" smtClean="0"/>
              <a:t>670 ##  $a ________________________________________________________</a:t>
            </a:r>
          </a:p>
          <a:p>
            <a:pPr marL="0" indent="0">
              <a:spcAft>
                <a:spcPts val="600"/>
              </a:spcAft>
              <a:buNone/>
            </a:pPr>
            <a:r>
              <a:rPr lang="en-US" dirty="0" smtClean="0"/>
              <a:t>670 ##  $a ________________________________________________________</a:t>
            </a:r>
          </a:p>
          <a:p>
            <a:pPr marL="0" indent="0">
              <a:spcAft>
                <a:spcPts val="600"/>
              </a:spcAft>
              <a:buNone/>
            </a:pPr>
            <a:r>
              <a:rPr lang="en-US" dirty="0" smtClean="0"/>
              <a:t>675 ##  $a ________________________________________________________</a:t>
            </a:r>
          </a:p>
          <a:p>
            <a:pPr marL="0" indent="0">
              <a:spcAft>
                <a:spcPts val="600"/>
              </a:spcAft>
              <a:buNone/>
            </a:pPr>
            <a:r>
              <a:rPr lang="en-US" dirty="0" smtClean="0"/>
              <a:t>680 ##  $a ________________________________________________________</a:t>
            </a:r>
          </a:p>
          <a:p>
            <a:pPr marL="0" indent="0">
              <a:spcAft>
                <a:spcPts val="600"/>
              </a:spcAft>
              <a:buNone/>
            </a:pPr>
            <a:r>
              <a:rPr lang="en-US" dirty="0" smtClean="0"/>
              <a:t>952 ##  $a LCGFT pattern: ____________________________________________</a:t>
            </a:r>
          </a:p>
        </p:txBody>
      </p:sp>
      <p:sp>
        <p:nvSpPr>
          <p:cNvPr id="6" name="Slide Number Placeholder 5"/>
          <p:cNvSpPr>
            <a:spLocks noGrp="1"/>
          </p:cNvSpPr>
          <p:nvPr>
            <p:ph type="sldNum" sz="quarter" idx="12"/>
          </p:nvPr>
        </p:nvSpPr>
        <p:spPr/>
        <p:txBody>
          <a:bodyPr/>
          <a:lstStyle/>
          <a:p>
            <a:fld id="{A00A331D-2EB0-4CEE-8662-2FAB66802E28}" type="slidenum">
              <a:rPr lang="en-US" smtClean="0"/>
              <a:t>301</a:t>
            </a:fld>
            <a:endParaRPr lang="en-US"/>
          </a:p>
        </p:txBody>
      </p:sp>
    </p:spTree>
    <p:extLst>
      <p:ext uri="{BB962C8B-B14F-4D97-AF65-F5344CB8AC3E}">
        <p14:creationId xmlns:p14="http://schemas.microsoft.com/office/powerpoint/2010/main" val="358624498"/>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57" y="228600"/>
            <a:ext cx="10515600" cy="1325563"/>
          </a:xfrm>
        </p:spPr>
        <p:txBody>
          <a:bodyPr/>
          <a:lstStyle/>
          <a:p>
            <a:r>
              <a:rPr lang="en-US" dirty="0" smtClean="0"/>
              <a:t>SACO Exercise 2 - LCDGT</a:t>
            </a:r>
            <a:endParaRPr lang="en-US" dirty="0"/>
          </a:p>
        </p:txBody>
      </p:sp>
      <p:sp>
        <p:nvSpPr>
          <p:cNvPr id="3" name="Content Placeholder 2"/>
          <p:cNvSpPr>
            <a:spLocks noGrp="1"/>
          </p:cNvSpPr>
          <p:nvPr>
            <p:ph idx="1"/>
          </p:nvPr>
        </p:nvSpPr>
        <p:spPr>
          <a:xfrm>
            <a:off x="512957" y="1554163"/>
            <a:ext cx="11597268" cy="5167312"/>
          </a:xfrm>
        </p:spPr>
        <p:txBody>
          <a:bodyPr>
            <a:normAutofit/>
          </a:bodyPr>
          <a:lstStyle/>
          <a:p>
            <a:pPr marL="0" indent="0">
              <a:spcAft>
                <a:spcPts val="600"/>
              </a:spcAft>
              <a:buNone/>
            </a:pPr>
            <a:r>
              <a:rPr lang="en-US" dirty="0" smtClean="0"/>
              <a:t>Based on the information provided in the following slides, you will create a SACO proposal.</a:t>
            </a:r>
          </a:p>
          <a:p>
            <a:pPr marL="0" indent="0">
              <a:spcAft>
                <a:spcPts val="600"/>
              </a:spcAft>
              <a:buNone/>
            </a:pPr>
            <a:r>
              <a:rPr lang="en-US" dirty="0" smtClean="0"/>
              <a:t>You are cataloging a book, and so far your record looks like this:</a:t>
            </a:r>
          </a:p>
          <a:p>
            <a:pPr marL="0" indent="0">
              <a:buNone/>
            </a:pPr>
            <a:r>
              <a:rPr lang="en-US" b="1" dirty="0"/>
              <a:t>100 1_ </a:t>
            </a:r>
            <a:r>
              <a:rPr lang="en-US" b="1" dirty="0" smtClean="0"/>
              <a:t> Blum</a:t>
            </a:r>
            <a:r>
              <a:rPr lang="en-US" b="1" dirty="0"/>
              <a:t>, Shellie, </a:t>
            </a:r>
            <a:r>
              <a:rPr lang="en-US" b="1" dirty="0" smtClean="0"/>
              <a:t>$d 1964- $e </a:t>
            </a:r>
            <a:r>
              <a:rPr lang="en-US" b="1" dirty="0"/>
              <a:t>author.  </a:t>
            </a:r>
            <a:r>
              <a:rPr lang="en-US" dirty="0" smtClean="0"/>
              <a:t>				</a:t>
            </a:r>
            <a:r>
              <a:rPr lang="en-US" dirty="0" smtClean="0">
                <a:latin typeface="Times New Roman" panose="02020603050405020304" pitchFamily="18" charset="0"/>
                <a:cs typeface="Times New Roman" panose="02020603050405020304" pitchFamily="18" charset="0"/>
              </a:rPr>
              <a:t> </a:t>
            </a:r>
          </a:p>
          <a:p>
            <a:pPr marL="0" indent="0">
              <a:buNone/>
            </a:pPr>
            <a:r>
              <a:rPr lang="en-US" b="1" dirty="0" smtClean="0">
                <a:cs typeface="Times New Roman" panose="02020603050405020304" pitchFamily="18" charset="0"/>
              </a:rPr>
              <a:t>245 10  Waterski girl wonder : $b a journey of perseverance / $c Shellie Blum.</a:t>
            </a:r>
          </a:p>
          <a:p>
            <a:pPr marL="0" indent="0">
              <a:buNone/>
            </a:pPr>
            <a:r>
              <a:rPr lang="en-US" b="1" dirty="0" smtClean="0">
                <a:cs typeface="Times New Roman" panose="02020603050405020304" pitchFamily="18" charset="0"/>
              </a:rPr>
              <a:t>264 _</a:t>
            </a:r>
            <a:r>
              <a:rPr lang="en-US" b="1" dirty="0">
                <a:cs typeface="Times New Roman" panose="02020603050405020304" pitchFamily="18" charset="0"/>
              </a:rPr>
              <a:t>1  </a:t>
            </a:r>
            <a:r>
              <a:rPr lang="en-US" b="1" dirty="0" smtClean="0">
                <a:cs typeface="Times New Roman" panose="02020603050405020304" pitchFamily="18" charset="0"/>
              </a:rPr>
              <a:t>[United </a:t>
            </a:r>
            <a:r>
              <a:rPr lang="en-US" b="1" dirty="0">
                <a:cs typeface="Times New Roman" panose="02020603050405020304" pitchFamily="18" charset="0"/>
              </a:rPr>
              <a:t>States] : </a:t>
            </a:r>
            <a:r>
              <a:rPr lang="en-US" b="1" dirty="0" smtClean="0">
                <a:cs typeface="Times New Roman" panose="02020603050405020304" pitchFamily="18" charset="0"/>
              </a:rPr>
              <a:t>$b </a:t>
            </a:r>
            <a:r>
              <a:rPr lang="en-US" b="1" dirty="0">
                <a:cs typeface="Times New Roman" panose="02020603050405020304" pitchFamily="18" charset="0"/>
              </a:rPr>
              <a:t>[publisher not identified], </a:t>
            </a:r>
            <a:r>
              <a:rPr lang="en-US" b="1" dirty="0" smtClean="0">
                <a:cs typeface="Times New Roman" panose="02020603050405020304" pitchFamily="18" charset="0"/>
              </a:rPr>
              <a:t>$c </a:t>
            </a:r>
            <a:r>
              <a:rPr lang="en-US" b="1" dirty="0">
                <a:cs typeface="Times New Roman" panose="02020603050405020304" pitchFamily="18" charset="0"/>
              </a:rPr>
              <a:t>[2012]</a:t>
            </a:r>
          </a:p>
          <a:p>
            <a:pPr marL="0" indent="0">
              <a:buNone/>
            </a:pPr>
            <a:r>
              <a:rPr lang="en-US" b="1" dirty="0">
                <a:cs typeface="Times New Roman" panose="02020603050405020304" pitchFamily="18" charset="0"/>
              </a:rPr>
              <a:t>264 </a:t>
            </a:r>
            <a:r>
              <a:rPr lang="en-US" b="1" dirty="0" smtClean="0">
                <a:cs typeface="Times New Roman" panose="02020603050405020304" pitchFamily="18" charset="0"/>
              </a:rPr>
              <a:t>_4  $c </a:t>
            </a:r>
            <a:r>
              <a:rPr lang="en-US" b="1" dirty="0">
                <a:cs typeface="Times New Roman" panose="02020603050405020304" pitchFamily="18" charset="0"/>
              </a:rPr>
              <a:t>©</a:t>
            </a:r>
            <a:r>
              <a:rPr lang="en-US" b="1" dirty="0" smtClean="0">
                <a:cs typeface="Times New Roman" panose="02020603050405020304" pitchFamily="18" charset="0"/>
              </a:rPr>
              <a:t>2012</a:t>
            </a:r>
          </a:p>
          <a:p>
            <a:pPr marL="0" indent="0">
              <a:buNone/>
            </a:pPr>
            <a:r>
              <a:rPr lang="en-US" b="1" dirty="0" smtClean="0">
                <a:cs typeface="Times New Roman" panose="02020603050405020304" pitchFamily="18" charset="0"/>
              </a:rPr>
              <a:t>300 __  </a:t>
            </a:r>
            <a:r>
              <a:rPr lang="fr-FR" b="1" dirty="0">
                <a:cs typeface="Times New Roman" panose="02020603050405020304" pitchFamily="18" charset="0"/>
              </a:rPr>
              <a:t>231 pages : </a:t>
            </a:r>
            <a:r>
              <a:rPr lang="fr-FR" b="1" dirty="0" smtClean="0">
                <a:cs typeface="Times New Roman" panose="02020603050405020304" pitchFamily="18" charset="0"/>
              </a:rPr>
              <a:t>$b </a:t>
            </a:r>
            <a:r>
              <a:rPr lang="fr-FR" b="1" dirty="0">
                <a:cs typeface="Times New Roman" panose="02020603050405020304" pitchFamily="18" charset="0"/>
              </a:rPr>
              <a:t>illustrations ; </a:t>
            </a:r>
            <a:r>
              <a:rPr lang="fr-FR" b="1" dirty="0" smtClean="0">
                <a:cs typeface="Times New Roman" panose="02020603050405020304" pitchFamily="18" charset="0"/>
              </a:rPr>
              <a:t>$c </a:t>
            </a:r>
            <a:r>
              <a:rPr lang="fr-FR" b="1" dirty="0">
                <a:cs typeface="Times New Roman" panose="02020603050405020304" pitchFamily="18" charset="0"/>
              </a:rPr>
              <a:t>24 cm</a:t>
            </a:r>
            <a:endParaRPr lang="en-US" b="1" dirty="0" smtClean="0">
              <a:cs typeface="Times New Roman" panose="02020603050405020304" pitchFamily="18" charset="0"/>
            </a:endParaRPr>
          </a:p>
          <a:p>
            <a:pPr marL="0" indent="0">
              <a:buNone/>
            </a:pPr>
            <a:r>
              <a:rPr lang="en-US" b="1" dirty="0">
                <a:cs typeface="Times New Roman" panose="02020603050405020304" pitchFamily="18" charset="0"/>
              </a:rPr>
              <a:t>600 10  Blum, Shellie, </a:t>
            </a:r>
            <a:r>
              <a:rPr lang="en-US" b="1" dirty="0" smtClean="0">
                <a:cs typeface="Times New Roman" panose="02020603050405020304" pitchFamily="18" charset="0"/>
              </a:rPr>
              <a:t>$d 1964-</a:t>
            </a:r>
          </a:p>
          <a:p>
            <a:pPr marL="0" indent="0">
              <a:buNone/>
            </a:pPr>
            <a:r>
              <a:rPr lang="en-US" b="1" dirty="0" smtClean="0">
                <a:cs typeface="Times New Roman" panose="02020603050405020304" pitchFamily="18" charset="0"/>
              </a:rPr>
              <a:t>655 _7  Autobiographies. $2 </a:t>
            </a:r>
            <a:r>
              <a:rPr lang="en-US" b="1" dirty="0" err="1" smtClean="0">
                <a:cs typeface="Times New Roman" panose="02020603050405020304" pitchFamily="18" charset="0"/>
              </a:rPr>
              <a:t>lcgft</a:t>
            </a:r>
            <a:endParaRPr lang="en-US" b="1" dirty="0">
              <a:cs typeface="Times New Roman" panose="02020603050405020304" pitchFamily="18" charset="0"/>
            </a:endParaRPr>
          </a:p>
          <a:p>
            <a:pPr marL="0"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302</a:t>
            </a:fld>
            <a:endParaRPr lang="en-US"/>
          </a:p>
        </p:txBody>
      </p:sp>
    </p:spTree>
    <p:extLst>
      <p:ext uri="{BB962C8B-B14F-4D97-AF65-F5344CB8AC3E}">
        <p14:creationId xmlns:p14="http://schemas.microsoft.com/office/powerpoint/2010/main" val="3130053000"/>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491" y="0"/>
            <a:ext cx="4770344"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182" y="0"/>
            <a:ext cx="4770344" cy="68580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303</a:t>
            </a:fld>
            <a:endParaRPr lang="en-US"/>
          </a:p>
        </p:txBody>
      </p:sp>
    </p:spTree>
    <p:extLst>
      <p:ext uri="{BB962C8B-B14F-4D97-AF65-F5344CB8AC3E}">
        <p14:creationId xmlns:p14="http://schemas.microsoft.com/office/powerpoint/2010/main" val="1470330884"/>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25563"/>
          </a:xfrm>
        </p:spPr>
        <p:txBody>
          <a:bodyPr/>
          <a:lstStyle/>
          <a:p>
            <a:r>
              <a:rPr lang="en-US" dirty="0" smtClean="0"/>
              <a:t>SACO Exercise 2 - LCDGT</a:t>
            </a:r>
            <a:endParaRPr lang="en-US" dirty="0"/>
          </a:p>
        </p:txBody>
      </p:sp>
      <p:sp>
        <p:nvSpPr>
          <p:cNvPr id="3" name="Content Placeholder 2"/>
          <p:cNvSpPr>
            <a:spLocks noGrp="1"/>
          </p:cNvSpPr>
          <p:nvPr>
            <p:ph idx="1"/>
          </p:nvPr>
        </p:nvSpPr>
        <p:spPr>
          <a:xfrm>
            <a:off x="838200" y="1282390"/>
            <a:ext cx="11238571" cy="5439085"/>
          </a:xfrm>
        </p:spPr>
        <p:txBody>
          <a:bodyPr>
            <a:normAutofit fontScale="92500" lnSpcReduction="10000"/>
          </a:bodyPr>
          <a:lstStyle/>
          <a:p>
            <a:pPr marL="0" indent="0">
              <a:spcAft>
                <a:spcPts val="600"/>
              </a:spcAft>
              <a:buNone/>
            </a:pPr>
            <a:r>
              <a:rPr lang="en-US" i="1" dirty="0" smtClean="0"/>
              <a:t>From inside the book</a:t>
            </a:r>
          </a:p>
          <a:p>
            <a:pPr marL="0" indent="0">
              <a:spcAft>
                <a:spcPts val="600"/>
              </a:spcAft>
              <a:buNone/>
            </a:pPr>
            <a:r>
              <a:rPr lang="en-US" i="1" dirty="0" smtClean="0"/>
              <a:t>Page 2: </a:t>
            </a:r>
            <a:r>
              <a:rPr lang="en-US" dirty="0" smtClean="0"/>
              <a:t>“I was born on Mother’s Day, May 10, 1964, at Camp Lejeune Marine Corps base in Jacksonville, North Carolina”</a:t>
            </a:r>
          </a:p>
          <a:p>
            <a:pPr marL="0" indent="0">
              <a:buNone/>
            </a:pPr>
            <a:r>
              <a:rPr lang="en-US" i="1" dirty="0" smtClean="0"/>
              <a:t>Page 18: </a:t>
            </a:r>
            <a:r>
              <a:rPr lang="en-US" dirty="0" smtClean="0"/>
              <a:t>“I learned to barefoot water ski from a slalom step off </a:t>
            </a:r>
            <a:r>
              <a:rPr lang="en-US" i="1" dirty="0" smtClean="0"/>
              <a:t>longline </a:t>
            </a:r>
            <a:r>
              <a:rPr lang="en-US" dirty="0" smtClean="0"/>
              <a:t>in back of the boat--on my first try!”</a:t>
            </a:r>
          </a:p>
          <a:p>
            <a:pPr marL="0" indent="0">
              <a:buNone/>
            </a:pPr>
            <a:r>
              <a:rPr lang="en-US" i="1" dirty="0" smtClean="0"/>
              <a:t>Page 18: </a:t>
            </a:r>
            <a:r>
              <a:rPr lang="en-US" dirty="0" smtClean="0"/>
              <a:t>“I was the only 12-year-old girl barefooting professionally in a ski show in 1976.”</a:t>
            </a:r>
          </a:p>
          <a:p>
            <a:pPr marL="0" indent="0">
              <a:buNone/>
            </a:pPr>
            <a:r>
              <a:rPr lang="en-US" i="1" dirty="0" smtClean="0"/>
              <a:t>Page 26: </a:t>
            </a:r>
            <a:r>
              <a:rPr lang="en-US" dirty="0" smtClean="0"/>
              <a:t>“The guy skiers’ pre-show duties were nothing compared with what we girls had to do.”</a:t>
            </a:r>
          </a:p>
          <a:p>
            <a:pPr marL="0" indent="0">
              <a:buNone/>
            </a:pPr>
            <a:r>
              <a:rPr lang="en-US" i="1" dirty="0" smtClean="0"/>
              <a:t>Page 32: </a:t>
            </a:r>
            <a:r>
              <a:rPr lang="en-US" dirty="0" smtClean="0"/>
              <a:t>“My obsession with sports--especially water-skiing”</a:t>
            </a:r>
          </a:p>
          <a:p>
            <a:pPr marL="0" indent="0">
              <a:buNone/>
            </a:pPr>
            <a:r>
              <a:rPr lang="en-US" i="1" dirty="0" smtClean="0"/>
              <a:t>Page 39: </a:t>
            </a:r>
            <a:r>
              <a:rPr lang="en-US" dirty="0" smtClean="0"/>
              <a:t>“my real joy was jumping the 6-foot jump ramp”</a:t>
            </a:r>
          </a:p>
          <a:p>
            <a:pPr marL="0" indent="0">
              <a:buNone/>
            </a:pPr>
            <a:r>
              <a:rPr lang="en-US" i="1" dirty="0" smtClean="0"/>
              <a:t>Page 78: </a:t>
            </a:r>
            <a:r>
              <a:rPr lang="en-US" dirty="0" smtClean="0"/>
              <a:t>“She is probably the best if not the only female freestyle skier in the world, and certainly one of the most versatile.”</a:t>
            </a:r>
          </a:p>
        </p:txBody>
      </p:sp>
      <p:sp>
        <p:nvSpPr>
          <p:cNvPr id="6" name="Slide Number Placeholder 5"/>
          <p:cNvSpPr>
            <a:spLocks noGrp="1"/>
          </p:cNvSpPr>
          <p:nvPr>
            <p:ph type="sldNum" sz="quarter" idx="12"/>
          </p:nvPr>
        </p:nvSpPr>
        <p:spPr/>
        <p:txBody>
          <a:bodyPr/>
          <a:lstStyle/>
          <a:p>
            <a:fld id="{A00A331D-2EB0-4CEE-8662-2FAB66802E28}" type="slidenum">
              <a:rPr lang="en-US" smtClean="0"/>
              <a:t>304</a:t>
            </a:fld>
            <a:endParaRPr lang="en-US"/>
          </a:p>
        </p:txBody>
      </p:sp>
    </p:spTree>
    <p:extLst>
      <p:ext uri="{BB962C8B-B14F-4D97-AF65-F5344CB8AC3E}">
        <p14:creationId xmlns:p14="http://schemas.microsoft.com/office/powerpoint/2010/main" val="4212460636"/>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34" y="2791385"/>
            <a:ext cx="10515600" cy="1325563"/>
          </a:xfrm>
        </p:spPr>
        <p:txBody>
          <a:bodyPr>
            <a:normAutofit fontScale="90000"/>
          </a:bodyPr>
          <a:lstStyle/>
          <a:p>
            <a:r>
              <a:rPr lang="en-US" dirty="0" smtClean="0"/>
              <a:t>Based on what you know so far, what demographic group characteristics would you like to record for the creator of this autobiography?  Which ones are established already and which ones are not?  (See the next screen in addition to your PDF of LCDGT)</a:t>
            </a:r>
            <a:endParaRPr lang="en-US" dirty="0"/>
          </a:p>
        </p:txBody>
      </p:sp>
      <p:sp>
        <p:nvSpPr>
          <p:cNvPr id="5" name="Title 1"/>
          <p:cNvSpPr txBox="1">
            <a:spLocks/>
          </p:cNvSpPr>
          <p:nvPr/>
        </p:nvSpPr>
        <p:spPr>
          <a:xfrm>
            <a:off x="693234" y="2397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SACO Exercise 2 - LCDGT</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305</a:t>
            </a:fld>
            <a:endParaRPr lang="en-US"/>
          </a:p>
        </p:txBody>
      </p:sp>
    </p:spTree>
    <p:extLst>
      <p:ext uri="{BB962C8B-B14F-4D97-AF65-F5344CB8AC3E}">
        <p14:creationId xmlns:p14="http://schemas.microsoft.com/office/powerpoint/2010/main" val="2455706803"/>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910" y="176212"/>
            <a:ext cx="2016512" cy="2054032"/>
          </a:xfrm>
        </p:spPr>
        <p:txBody>
          <a:bodyPr>
            <a:normAutofit/>
          </a:bodyPr>
          <a:lstStyle/>
          <a:p>
            <a:pPr marL="0" indent="0">
              <a:spcAft>
                <a:spcPts val="600"/>
              </a:spcAft>
              <a:buNone/>
            </a:pPr>
            <a:r>
              <a:rPr lang="en-US" i="1" dirty="0" smtClean="0"/>
              <a:t>Screenshots from LCDGT in Class Web</a:t>
            </a:r>
          </a:p>
        </p:txBody>
      </p:sp>
      <p:pic>
        <p:nvPicPr>
          <p:cNvPr id="5" name="Picture 4"/>
          <p:cNvPicPr>
            <a:picLocks noChangeAspect="1"/>
          </p:cNvPicPr>
          <p:nvPr/>
        </p:nvPicPr>
        <p:blipFill>
          <a:blip r:embed="rId3"/>
          <a:stretch>
            <a:fillRect/>
          </a:stretch>
        </p:blipFill>
        <p:spPr>
          <a:xfrm>
            <a:off x="5788412" y="176212"/>
            <a:ext cx="3133725" cy="6362700"/>
          </a:xfrm>
          <a:prstGeom prst="rect">
            <a:avLst/>
          </a:prstGeom>
        </p:spPr>
      </p:pic>
      <p:pic>
        <p:nvPicPr>
          <p:cNvPr id="6" name="Picture 5"/>
          <p:cNvPicPr>
            <a:picLocks noChangeAspect="1"/>
          </p:cNvPicPr>
          <p:nvPr/>
        </p:nvPicPr>
        <p:blipFill>
          <a:blip r:embed="rId4"/>
          <a:stretch>
            <a:fillRect/>
          </a:stretch>
        </p:blipFill>
        <p:spPr>
          <a:xfrm>
            <a:off x="9018781" y="176212"/>
            <a:ext cx="2962275" cy="6496050"/>
          </a:xfrm>
          <a:prstGeom prst="rect">
            <a:avLst/>
          </a:prstGeom>
        </p:spPr>
      </p:pic>
      <p:pic>
        <p:nvPicPr>
          <p:cNvPr id="9" name="Picture 8"/>
          <p:cNvPicPr>
            <a:picLocks noChangeAspect="1"/>
          </p:cNvPicPr>
          <p:nvPr/>
        </p:nvPicPr>
        <p:blipFill>
          <a:blip r:embed="rId5"/>
          <a:stretch>
            <a:fillRect/>
          </a:stretch>
        </p:blipFill>
        <p:spPr>
          <a:xfrm>
            <a:off x="2193422" y="852487"/>
            <a:ext cx="3390900" cy="56864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306</a:t>
            </a:fld>
            <a:endParaRPr lang="en-US"/>
          </a:p>
        </p:txBody>
      </p:sp>
    </p:spTree>
    <p:extLst>
      <p:ext uri="{BB962C8B-B14F-4D97-AF65-F5344CB8AC3E}">
        <p14:creationId xmlns:p14="http://schemas.microsoft.com/office/powerpoint/2010/main" val="1957007807"/>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910" y="176212"/>
            <a:ext cx="2016512" cy="2054032"/>
          </a:xfrm>
        </p:spPr>
        <p:txBody>
          <a:bodyPr>
            <a:normAutofit/>
          </a:bodyPr>
          <a:lstStyle/>
          <a:p>
            <a:pPr marL="0" indent="0">
              <a:spcAft>
                <a:spcPts val="600"/>
              </a:spcAft>
              <a:buNone/>
            </a:pPr>
            <a:r>
              <a:rPr lang="en-US" i="1" dirty="0" smtClean="0"/>
              <a:t>Screenshots from LCSH in Class Web</a:t>
            </a:r>
          </a:p>
        </p:txBody>
      </p:sp>
      <p:pic>
        <p:nvPicPr>
          <p:cNvPr id="2" name="Picture 1"/>
          <p:cNvPicPr>
            <a:picLocks noChangeAspect="1"/>
          </p:cNvPicPr>
          <p:nvPr/>
        </p:nvPicPr>
        <p:blipFill>
          <a:blip r:embed="rId3"/>
          <a:stretch>
            <a:fillRect/>
          </a:stretch>
        </p:blipFill>
        <p:spPr>
          <a:xfrm>
            <a:off x="1419749" y="1631950"/>
            <a:ext cx="3638550" cy="4724400"/>
          </a:xfrm>
          <a:prstGeom prst="rect">
            <a:avLst/>
          </a:prstGeom>
        </p:spPr>
      </p:pic>
      <p:pic>
        <p:nvPicPr>
          <p:cNvPr id="7" name="Picture 6"/>
          <p:cNvPicPr>
            <a:picLocks noChangeAspect="1"/>
          </p:cNvPicPr>
          <p:nvPr/>
        </p:nvPicPr>
        <p:blipFill>
          <a:blip r:embed="rId4"/>
          <a:stretch>
            <a:fillRect/>
          </a:stretch>
        </p:blipFill>
        <p:spPr>
          <a:xfrm>
            <a:off x="8880958" y="1716010"/>
            <a:ext cx="3095625" cy="3381375"/>
          </a:xfrm>
          <a:prstGeom prst="rect">
            <a:avLst/>
          </a:prstGeom>
        </p:spPr>
      </p:pic>
      <p:pic>
        <p:nvPicPr>
          <p:cNvPr id="8" name="Picture 7"/>
          <p:cNvPicPr>
            <a:picLocks noChangeAspect="1"/>
          </p:cNvPicPr>
          <p:nvPr/>
        </p:nvPicPr>
        <p:blipFill>
          <a:blip r:embed="rId5"/>
          <a:stretch>
            <a:fillRect/>
          </a:stretch>
        </p:blipFill>
        <p:spPr>
          <a:xfrm>
            <a:off x="5259891" y="1203228"/>
            <a:ext cx="3419475" cy="475297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307</a:t>
            </a:fld>
            <a:endParaRPr lang="en-US"/>
          </a:p>
        </p:txBody>
      </p:sp>
    </p:spTree>
    <p:extLst>
      <p:ext uri="{BB962C8B-B14F-4D97-AF65-F5344CB8AC3E}">
        <p14:creationId xmlns:p14="http://schemas.microsoft.com/office/powerpoint/2010/main" val="375677371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25563"/>
          </a:xfrm>
        </p:spPr>
        <p:txBody>
          <a:bodyPr/>
          <a:lstStyle/>
          <a:p>
            <a:r>
              <a:rPr lang="en-US" dirty="0" smtClean="0"/>
              <a:t>SACO Exercise 2 - LCDGT</a:t>
            </a:r>
            <a:endParaRPr lang="en-US" dirty="0"/>
          </a:p>
        </p:txBody>
      </p:sp>
      <p:sp>
        <p:nvSpPr>
          <p:cNvPr id="3" name="Content Placeholder 2"/>
          <p:cNvSpPr>
            <a:spLocks noGrp="1"/>
          </p:cNvSpPr>
          <p:nvPr>
            <p:ph idx="1"/>
          </p:nvPr>
        </p:nvSpPr>
        <p:spPr>
          <a:xfrm>
            <a:off x="838200" y="1456513"/>
            <a:ext cx="11238571" cy="5167312"/>
          </a:xfrm>
        </p:spPr>
        <p:txBody>
          <a:bodyPr>
            <a:normAutofit/>
          </a:bodyPr>
          <a:lstStyle/>
          <a:p>
            <a:pPr marL="0" indent="0">
              <a:spcAft>
                <a:spcPts val="600"/>
              </a:spcAft>
              <a:buNone/>
            </a:pPr>
            <a:r>
              <a:rPr lang="en-US" i="1" dirty="0" smtClean="0"/>
              <a:t>Reference sources</a:t>
            </a:r>
          </a:p>
          <a:p>
            <a:pPr marL="0" indent="0">
              <a:spcAft>
                <a:spcPts val="600"/>
              </a:spcAft>
              <a:buNone/>
            </a:pPr>
            <a:r>
              <a:rPr lang="en-US" i="1" dirty="0"/>
              <a:t>Webster’s </a:t>
            </a:r>
            <a:r>
              <a:rPr lang="en-US" i="1" dirty="0" smtClean="0"/>
              <a:t>New World College Dictionary</a:t>
            </a:r>
            <a:r>
              <a:rPr lang="en-US" dirty="0"/>
              <a:t>, </a:t>
            </a:r>
            <a:r>
              <a:rPr lang="en-US" dirty="0" smtClean="0"/>
              <a:t>©2010 </a:t>
            </a:r>
          </a:p>
          <a:p>
            <a:pPr marL="0" indent="0">
              <a:spcAft>
                <a:spcPts val="600"/>
              </a:spcAft>
              <a:buNone/>
            </a:pPr>
            <a:r>
              <a:rPr lang="en-US" dirty="0" smtClean="0"/>
              <a:t>	skier</a:t>
            </a:r>
            <a:r>
              <a:rPr lang="en-US" dirty="0"/>
              <a:t>: a person who </a:t>
            </a:r>
            <a:r>
              <a:rPr lang="en-US" dirty="0" smtClean="0"/>
              <a:t>skis; related terms: </a:t>
            </a:r>
            <a:r>
              <a:rPr lang="nb-NO" dirty="0"/>
              <a:t>Nordic skier; Jet Skier; </a:t>
            </a:r>
            <a:r>
              <a:rPr lang="nb-NO" dirty="0" smtClean="0"/>
              <a:t>heli-	skier</a:t>
            </a:r>
            <a:r>
              <a:rPr lang="nb-NO" dirty="0"/>
              <a:t>; </a:t>
            </a:r>
            <a:r>
              <a:rPr lang="nb-NO" dirty="0" smtClean="0"/>
              <a:t>water-skier</a:t>
            </a:r>
          </a:p>
          <a:p>
            <a:pPr marL="0" indent="0">
              <a:spcAft>
                <a:spcPts val="600"/>
              </a:spcAft>
              <a:buNone/>
            </a:pPr>
            <a:r>
              <a:rPr lang="nb-NO" dirty="0"/>
              <a:t>	</a:t>
            </a:r>
            <a:r>
              <a:rPr lang="en-US" dirty="0"/>
              <a:t>water-ski: to be towed for sport by holding onto a line attached to a </a:t>
            </a:r>
            <a:r>
              <a:rPr lang="en-US" dirty="0" smtClean="0"/>
              <a:t>	speedboat </a:t>
            </a:r>
            <a:r>
              <a:rPr lang="en-US" dirty="0"/>
              <a:t>while standing on water </a:t>
            </a:r>
            <a:r>
              <a:rPr lang="en-US" dirty="0" smtClean="0"/>
              <a:t>skis</a:t>
            </a:r>
            <a:r>
              <a:rPr lang="en-US" dirty="0"/>
              <a:t>; derived form: </a:t>
            </a:r>
            <a:r>
              <a:rPr lang="en-US" dirty="0" smtClean="0"/>
              <a:t>water-skier</a:t>
            </a:r>
          </a:p>
          <a:p>
            <a:pPr marL="0" indent="0">
              <a:spcAft>
                <a:spcPts val="600"/>
              </a:spcAft>
              <a:buNone/>
            </a:pPr>
            <a:r>
              <a:rPr lang="en-US" i="1" dirty="0" smtClean="0"/>
              <a:t>The American Heritage Dictionary of the </a:t>
            </a:r>
            <a:r>
              <a:rPr lang="en-US" i="1" dirty="0"/>
              <a:t>English Language</a:t>
            </a:r>
            <a:r>
              <a:rPr lang="en-US" dirty="0"/>
              <a:t>, ©</a:t>
            </a:r>
            <a:r>
              <a:rPr lang="en-US" dirty="0" smtClean="0"/>
              <a:t>2000</a:t>
            </a:r>
          </a:p>
          <a:p>
            <a:pPr marL="0" indent="0">
              <a:spcAft>
                <a:spcPts val="600"/>
              </a:spcAft>
              <a:buNone/>
            </a:pPr>
            <a:r>
              <a:rPr lang="en-US" dirty="0"/>
              <a:t>	</a:t>
            </a:r>
            <a:r>
              <a:rPr lang="en-US" dirty="0" smtClean="0"/>
              <a:t>water-ski: To ski on water while being towed by a motorboat;     	—water-skier</a:t>
            </a:r>
          </a:p>
        </p:txBody>
      </p:sp>
      <p:sp>
        <p:nvSpPr>
          <p:cNvPr id="6" name="Slide Number Placeholder 5"/>
          <p:cNvSpPr>
            <a:spLocks noGrp="1"/>
          </p:cNvSpPr>
          <p:nvPr>
            <p:ph type="sldNum" sz="quarter" idx="12"/>
          </p:nvPr>
        </p:nvSpPr>
        <p:spPr/>
        <p:txBody>
          <a:bodyPr/>
          <a:lstStyle/>
          <a:p>
            <a:fld id="{A00A331D-2EB0-4CEE-8662-2FAB66802E28}" type="slidenum">
              <a:rPr lang="en-US" smtClean="0"/>
              <a:t>308</a:t>
            </a:fld>
            <a:endParaRPr lang="en-US"/>
          </a:p>
        </p:txBody>
      </p:sp>
    </p:spTree>
    <p:extLst>
      <p:ext uri="{BB962C8B-B14F-4D97-AF65-F5344CB8AC3E}">
        <p14:creationId xmlns:p14="http://schemas.microsoft.com/office/powerpoint/2010/main" val="343502591"/>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596590"/>
          </a:xfrm>
        </p:spPr>
        <p:txBody>
          <a:bodyPr>
            <a:normAutofit fontScale="90000"/>
          </a:bodyPr>
          <a:lstStyle/>
          <a:p>
            <a:r>
              <a:rPr lang="en-US" dirty="0" smtClean="0"/>
              <a:t>SACO Exercise 2 - LCDGT</a:t>
            </a:r>
            <a:endParaRPr lang="en-US" dirty="0"/>
          </a:p>
        </p:txBody>
      </p:sp>
      <p:sp>
        <p:nvSpPr>
          <p:cNvPr id="3" name="Content Placeholder 2"/>
          <p:cNvSpPr>
            <a:spLocks noGrp="1"/>
          </p:cNvSpPr>
          <p:nvPr>
            <p:ph idx="1"/>
          </p:nvPr>
        </p:nvSpPr>
        <p:spPr>
          <a:xfrm>
            <a:off x="838200" y="1070516"/>
            <a:ext cx="11238571" cy="5787483"/>
          </a:xfrm>
        </p:spPr>
        <p:txBody>
          <a:bodyPr>
            <a:normAutofit fontScale="70000" lnSpcReduction="20000"/>
          </a:bodyPr>
          <a:lstStyle/>
          <a:p>
            <a:pPr marL="0" indent="0">
              <a:spcAft>
                <a:spcPts val="600"/>
              </a:spcAft>
              <a:buNone/>
            </a:pPr>
            <a:r>
              <a:rPr lang="en-US" dirty="0" smtClean="0"/>
              <a:t>Based on the information from the book and the research you have done, prepare a SACO proposal:</a:t>
            </a:r>
          </a:p>
          <a:p>
            <a:pPr marL="0" indent="0">
              <a:spcAft>
                <a:spcPts val="600"/>
              </a:spcAft>
              <a:buNone/>
            </a:pPr>
            <a:r>
              <a:rPr lang="en-US" dirty="0"/>
              <a:t>072 </a:t>
            </a:r>
            <a:r>
              <a:rPr lang="en-US" dirty="0" smtClean="0"/>
              <a:t>#7  $a ___ $</a:t>
            </a:r>
            <a:r>
              <a:rPr lang="en-US" dirty="0"/>
              <a:t>2 </a:t>
            </a:r>
            <a:r>
              <a:rPr lang="en-US" dirty="0" err="1" smtClean="0"/>
              <a:t>lcdgt</a:t>
            </a:r>
            <a:endParaRPr lang="en-US" dirty="0" smtClean="0"/>
          </a:p>
          <a:p>
            <a:pPr marL="0" indent="0">
              <a:spcAft>
                <a:spcPts val="600"/>
              </a:spcAft>
              <a:buNone/>
            </a:pPr>
            <a:r>
              <a:rPr lang="en-US" dirty="0" smtClean="0"/>
              <a:t>150 ##  $a _________________________________________________________________</a:t>
            </a:r>
          </a:p>
          <a:p>
            <a:pPr marL="0" indent="0">
              <a:spcAft>
                <a:spcPts val="600"/>
              </a:spcAft>
              <a:buNone/>
            </a:pPr>
            <a:r>
              <a:rPr lang="en-US" dirty="0" smtClean="0"/>
              <a:t>450 ##  $a _________________________________________________________________</a:t>
            </a:r>
          </a:p>
          <a:p>
            <a:pPr marL="0" indent="0">
              <a:spcAft>
                <a:spcPts val="600"/>
              </a:spcAft>
              <a:buNone/>
            </a:pPr>
            <a:r>
              <a:rPr lang="en-US" dirty="0" smtClean="0"/>
              <a:t>450 ##  $a _________________________________________________________________</a:t>
            </a:r>
          </a:p>
          <a:p>
            <a:pPr marL="0" indent="0">
              <a:spcAft>
                <a:spcPts val="600"/>
              </a:spcAft>
              <a:buNone/>
            </a:pPr>
            <a:r>
              <a:rPr lang="en-US" dirty="0" smtClean="0"/>
              <a:t>550 ##  $w g $a _____________________________________________________________</a:t>
            </a:r>
          </a:p>
          <a:p>
            <a:pPr marL="0" indent="0">
              <a:spcAft>
                <a:spcPts val="600"/>
              </a:spcAft>
              <a:buNone/>
            </a:pPr>
            <a:r>
              <a:rPr lang="en-US" dirty="0" smtClean="0"/>
              <a:t>550 ##  $a _________________________________________________________________</a:t>
            </a:r>
          </a:p>
          <a:p>
            <a:pPr marL="0" indent="0">
              <a:spcAft>
                <a:spcPts val="600"/>
              </a:spcAft>
              <a:buNone/>
            </a:pPr>
            <a:r>
              <a:rPr lang="en-US" dirty="0" smtClean="0"/>
              <a:t>670 ##  $a Work cat.: _________________________________________________________</a:t>
            </a:r>
          </a:p>
          <a:p>
            <a:pPr marL="0" indent="0">
              <a:spcAft>
                <a:spcPts val="600"/>
              </a:spcAft>
              <a:buNone/>
            </a:pPr>
            <a:r>
              <a:rPr lang="en-US" dirty="0" smtClean="0"/>
              <a:t>670 ##  $a _________________________________________________________________</a:t>
            </a:r>
          </a:p>
          <a:p>
            <a:pPr marL="0" indent="0">
              <a:spcAft>
                <a:spcPts val="600"/>
              </a:spcAft>
              <a:buNone/>
            </a:pPr>
            <a:r>
              <a:rPr lang="en-US" dirty="0" smtClean="0"/>
              <a:t>670 ##  $a _________________________________________________________________</a:t>
            </a:r>
          </a:p>
          <a:p>
            <a:pPr marL="0" indent="0">
              <a:spcAft>
                <a:spcPts val="600"/>
              </a:spcAft>
              <a:buNone/>
            </a:pPr>
            <a:r>
              <a:rPr lang="en-US" dirty="0" smtClean="0"/>
              <a:t>670 ##  $a _________________________________________________________________</a:t>
            </a:r>
          </a:p>
          <a:p>
            <a:pPr marL="0" indent="0">
              <a:spcAft>
                <a:spcPts val="600"/>
              </a:spcAft>
              <a:buNone/>
            </a:pPr>
            <a:r>
              <a:rPr lang="en-US" dirty="0" smtClean="0"/>
              <a:t>675 ##  $a _________________________________________________________________</a:t>
            </a:r>
          </a:p>
          <a:p>
            <a:pPr marL="0" indent="0">
              <a:spcAft>
                <a:spcPts val="600"/>
              </a:spcAft>
              <a:buNone/>
            </a:pPr>
            <a:r>
              <a:rPr lang="en-US" dirty="0" smtClean="0"/>
              <a:t>680 ##  $a _________________________________________________________________</a:t>
            </a:r>
          </a:p>
          <a:p>
            <a:pPr marL="0" indent="0">
              <a:spcAft>
                <a:spcPts val="600"/>
              </a:spcAft>
              <a:buNone/>
            </a:pPr>
            <a:r>
              <a:rPr lang="en-US" dirty="0" smtClean="0"/>
              <a:t>952 ##  $a LCDGT pattern: ____________________________________________________</a:t>
            </a:r>
          </a:p>
        </p:txBody>
      </p:sp>
      <p:sp>
        <p:nvSpPr>
          <p:cNvPr id="6" name="Slide Number Placeholder 5"/>
          <p:cNvSpPr>
            <a:spLocks noGrp="1"/>
          </p:cNvSpPr>
          <p:nvPr>
            <p:ph type="sldNum" sz="quarter" idx="12"/>
          </p:nvPr>
        </p:nvSpPr>
        <p:spPr/>
        <p:txBody>
          <a:bodyPr/>
          <a:lstStyle/>
          <a:p>
            <a:fld id="{A00A331D-2EB0-4CEE-8662-2FAB66802E28}" type="slidenum">
              <a:rPr lang="en-US" smtClean="0"/>
              <a:t>309</a:t>
            </a:fld>
            <a:endParaRPr lang="en-US"/>
          </a:p>
        </p:txBody>
      </p:sp>
    </p:spTree>
    <p:extLst>
      <p:ext uri="{BB962C8B-B14F-4D97-AF65-F5344CB8AC3E}">
        <p14:creationId xmlns:p14="http://schemas.microsoft.com/office/powerpoint/2010/main" val="28285755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878"/>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82461"/>
            <a:ext cx="10515600" cy="2556466"/>
          </a:xfrm>
        </p:spPr>
        <p:txBody>
          <a:bodyPr>
            <a:normAutofit/>
          </a:bodyPr>
          <a:lstStyle/>
          <a:p>
            <a:r>
              <a:rPr lang="en-US" dirty="0" smtClean="0"/>
              <a:t>MARC coding</a:t>
            </a:r>
          </a:p>
          <a:p>
            <a:pPr lvl="1"/>
            <a:r>
              <a:rPr lang="en-US" dirty="0" smtClean="0"/>
              <a:t>Use MARC </a:t>
            </a:r>
            <a:r>
              <a:rPr lang="en-US" dirty="0"/>
              <a:t>655 (Index </a:t>
            </a:r>
            <a:r>
              <a:rPr lang="en-US" dirty="0" smtClean="0"/>
              <a:t>Term--Genre/Form</a:t>
            </a:r>
            <a:r>
              <a:rPr lang="en-US" dirty="0"/>
              <a:t>) and 380 (Form of Work) in bibliographic records</a:t>
            </a:r>
          </a:p>
          <a:p>
            <a:pPr lvl="1"/>
            <a:r>
              <a:rPr lang="en-US" dirty="0" smtClean="0"/>
              <a:t>Use MARC 380 (Form of Work) and perhaps 372 (Field of Activity) in authority records</a:t>
            </a:r>
          </a:p>
          <a:p>
            <a:pPr lvl="1"/>
            <a:r>
              <a:rPr lang="en-US" dirty="0" smtClean="0"/>
              <a:t>Include </a:t>
            </a:r>
            <a:r>
              <a:rPr lang="en-US" dirty="0" smtClean="0">
                <a:solidFill>
                  <a:srgbClr val="0070C0"/>
                </a:solidFill>
              </a:rPr>
              <a:t>$2 </a:t>
            </a:r>
            <a:r>
              <a:rPr lang="en-US" dirty="0" err="1" smtClean="0">
                <a:solidFill>
                  <a:srgbClr val="0070C0"/>
                </a:solidFill>
              </a:rPr>
              <a:t>lcgft</a:t>
            </a:r>
            <a:r>
              <a:rPr lang="en-US" dirty="0" smtClean="0">
                <a:solidFill>
                  <a:srgbClr val="0070C0"/>
                </a:solidFill>
              </a:rPr>
              <a:t> </a:t>
            </a:r>
            <a:r>
              <a:rPr lang="en-US" dirty="0" smtClean="0"/>
              <a:t>in MARC fields when LCGFT terms are used</a:t>
            </a:r>
          </a:p>
        </p:txBody>
      </p:sp>
      <p:sp>
        <p:nvSpPr>
          <p:cNvPr id="5" name="TextBox 4"/>
          <p:cNvSpPr txBox="1"/>
          <p:nvPr/>
        </p:nvSpPr>
        <p:spPr>
          <a:xfrm>
            <a:off x="506994" y="3877302"/>
            <a:ext cx="5752290" cy="2862322"/>
          </a:xfrm>
          <a:prstGeom prst="rect">
            <a:avLst/>
          </a:prstGeom>
          <a:noFill/>
        </p:spPr>
        <p:txBody>
          <a:bodyPr wrap="square" rtlCol="0">
            <a:spAutoFit/>
          </a:bodyPr>
          <a:lstStyle/>
          <a:p>
            <a:r>
              <a:rPr lang="it-IT" sz="2000" dirty="0" smtClean="0"/>
              <a:t>100 1_  </a:t>
            </a:r>
            <a:r>
              <a:rPr lang="en-US" sz="2000" dirty="0"/>
              <a:t>Copland, Aaron, </a:t>
            </a:r>
            <a:r>
              <a:rPr lang="en-US" sz="2000" dirty="0" smtClean="0"/>
              <a:t>$d 1900-1990, $e composer.</a:t>
            </a:r>
            <a:endParaRPr lang="it-IT" sz="2000" dirty="0" smtClean="0"/>
          </a:p>
          <a:p>
            <a:r>
              <a:rPr lang="it-IT" sz="2000" dirty="0" smtClean="0"/>
              <a:t>240 10  </a:t>
            </a:r>
            <a:r>
              <a:rPr lang="en-US" sz="2000" dirty="0"/>
              <a:t>Billy the Kid. </a:t>
            </a:r>
            <a:r>
              <a:rPr lang="en-US" sz="2000" dirty="0" smtClean="0"/>
              <a:t>$p Suite</a:t>
            </a:r>
          </a:p>
          <a:p>
            <a:r>
              <a:rPr lang="en-US" sz="2000" dirty="0"/>
              <a:t>245 10  Billy the Kid : </a:t>
            </a:r>
            <a:r>
              <a:rPr lang="en-US" sz="2000" dirty="0" smtClean="0"/>
              <a:t>$b </a:t>
            </a:r>
            <a:r>
              <a:rPr lang="en-US" sz="2000" dirty="0"/>
              <a:t>ballet-suite / </a:t>
            </a:r>
            <a:r>
              <a:rPr lang="en-US" sz="2000" dirty="0" smtClean="0"/>
              <a:t>$c Aaron</a:t>
            </a:r>
          </a:p>
          <a:p>
            <a:r>
              <a:rPr lang="en-US" sz="2000" dirty="0"/>
              <a:t> </a:t>
            </a:r>
            <a:r>
              <a:rPr lang="en-US" sz="2000" dirty="0" smtClean="0"/>
              <a:t>             Copland.</a:t>
            </a:r>
          </a:p>
          <a:p>
            <a:r>
              <a:rPr lang="en-US" sz="2000" dirty="0" smtClean="0"/>
              <a:t>250 __  Orchestral score.</a:t>
            </a:r>
            <a:endParaRPr lang="it-IT" sz="2000" dirty="0" smtClean="0"/>
          </a:p>
          <a:p>
            <a:r>
              <a:rPr lang="it-IT" sz="2000" dirty="0" smtClean="0">
                <a:solidFill>
                  <a:srgbClr val="FF0000"/>
                </a:solidFill>
              </a:rPr>
              <a:t>655 _7  Suites. $2 lcgft</a:t>
            </a:r>
            <a:endParaRPr lang="en-US" sz="2000" dirty="0" smtClean="0">
              <a:solidFill>
                <a:srgbClr val="FF0000"/>
              </a:solidFill>
            </a:endParaRPr>
          </a:p>
          <a:p>
            <a:r>
              <a:rPr lang="en-US" sz="2000" dirty="0" smtClean="0">
                <a:solidFill>
                  <a:srgbClr val="FF0000"/>
                </a:solidFill>
              </a:rPr>
              <a:t>655 _7  Ballets (Music)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Excerpts.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Scores. $2 </a:t>
            </a:r>
            <a:r>
              <a:rPr lang="en-US" sz="2000" dirty="0" err="1" smtClean="0">
                <a:solidFill>
                  <a:srgbClr val="FF0000"/>
                </a:solidFill>
              </a:rPr>
              <a:t>lcgft</a:t>
            </a:r>
            <a:endParaRPr lang="en-US" sz="2000" dirty="0">
              <a:solidFill>
                <a:srgbClr val="FF0000"/>
              </a:solidFill>
            </a:endParaRPr>
          </a:p>
        </p:txBody>
      </p:sp>
      <p:sp>
        <p:nvSpPr>
          <p:cNvPr id="6" name="TextBox 5"/>
          <p:cNvSpPr txBox="1"/>
          <p:nvPr/>
        </p:nvSpPr>
        <p:spPr>
          <a:xfrm>
            <a:off x="6259284" y="3877085"/>
            <a:ext cx="5671457" cy="2246769"/>
          </a:xfrm>
          <a:prstGeom prst="rect">
            <a:avLst/>
          </a:prstGeom>
          <a:noFill/>
        </p:spPr>
        <p:txBody>
          <a:bodyPr wrap="square" rtlCol="0">
            <a:spAutoFit/>
          </a:bodyPr>
          <a:lstStyle/>
          <a:p>
            <a:r>
              <a:rPr lang="en-US" sz="2000" dirty="0" smtClean="0"/>
              <a:t>130 _</a:t>
            </a:r>
            <a:r>
              <a:rPr lang="en-US" sz="2000" dirty="0"/>
              <a:t>0  Wo </a:t>
            </a:r>
            <a:r>
              <a:rPr lang="en-US" sz="2000" dirty="0" err="1"/>
              <a:t>hu</a:t>
            </a:r>
            <a:r>
              <a:rPr lang="en-US" sz="2000" dirty="0"/>
              <a:t> </a:t>
            </a:r>
            <a:r>
              <a:rPr lang="en-US" sz="2000" dirty="0" err="1"/>
              <a:t>cang</a:t>
            </a:r>
            <a:r>
              <a:rPr lang="en-US" sz="2000" dirty="0"/>
              <a:t> long (Motion picture</a:t>
            </a:r>
            <a:r>
              <a:rPr lang="en-US" sz="2000" dirty="0" smtClean="0"/>
              <a:t>)</a:t>
            </a:r>
          </a:p>
          <a:p>
            <a:r>
              <a:rPr lang="it-IT" sz="2000" dirty="0">
                <a:solidFill>
                  <a:srgbClr val="FF0000"/>
                </a:solidFill>
              </a:rPr>
              <a:t>380 __  Motion pictures </a:t>
            </a:r>
            <a:r>
              <a:rPr lang="it-IT" sz="2000" dirty="0" smtClean="0">
                <a:solidFill>
                  <a:srgbClr val="FF0000"/>
                </a:solidFill>
              </a:rPr>
              <a:t>$a </a:t>
            </a:r>
            <a:r>
              <a:rPr lang="it-IT" sz="2000" dirty="0">
                <a:solidFill>
                  <a:srgbClr val="FF0000"/>
                </a:solidFill>
              </a:rPr>
              <a:t>Action and </a:t>
            </a:r>
            <a:r>
              <a:rPr lang="it-IT" sz="2000" dirty="0" smtClean="0">
                <a:solidFill>
                  <a:srgbClr val="FF0000"/>
                </a:solidFill>
              </a:rPr>
              <a:t>adventure</a:t>
            </a:r>
          </a:p>
          <a:p>
            <a:r>
              <a:rPr lang="it-IT" sz="2000" dirty="0">
                <a:solidFill>
                  <a:srgbClr val="FF0000"/>
                </a:solidFill>
              </a:rPr>
              <a:t> </a:t>
            </a:r>
            <a:r>
              <a:rPr lang="it-IT" sz="2000" dirty="0" smtClean="0">
                <a:solidFill>
                  <a:srgbClr val="FF0000"/>
                </a:solidFill>
              </a:rPr>
              <a:t>             films $a </a:t>
            </a:r>
            <a:r>
              <a:rPr lang="it-IT" sz="2000" dirty="0">
                <a:solidFill>
                  <a:srgbClr val="FF0000"/>
                </a:solidFill>
              </a:rPr>
              <a:t>Martial arts films </a:t>
            </a:r>
            <a:r>
              <a:rPr lang="it-IT" sz="2000" dirty="0" smtClean="0">
                <a:solidFill>
                  <a:srgbClr val="FF0000"/>
                </a:solidFill>
              </a:rPr>
              <a:t>$a </a:t>
            </a:r>
            <a:r>
              <a:rPr lang="it-IT" sz="2000" dirty="0">
                <a:solidFill>
                  <a:srgbClr val="FF0000"/>
                </a:solidFill>
              </a:rPr>
              <a:t>Romance </a:t>
            </a:r>
            <a:r>
              <a:rPr lang="it-IT" sz="2000" dirty="0" smtClean="0">
                <a:solidFill>
                  <a:srgbClr val="FF0000"/>
                </a:solidFill>
              </a:rPr>
              <a:t>films</a:t>
            </a:r>
          </a:p>
          <a:p>
            <a:r>
              <a:rPr lang="it-IT" sz="2000" dirty="0">
                <a:solidFill>
                  <a:srgbClr val="FF0000"/>
                </a:solidFill>
              </a:rPr>
              <a:t> </a:t>
            </a:r>
            <a:r>
              <a:rPr lang="it-IT" sz="2000" dirty="0" smtClean="0">
                <a:solidFill>
                  <a:srgbClr val="FF0000"/>
                </a:solidFill>
              </a:rPr>
              <a:t>             $a Film adaptations $a </a:t>
            </a:r>
            <a:r>
              <a:rPr lang="it-IT" sz="2000" dirty="0">
                <a:solidFill>
                  <a:srgbClr val="FF0000"/>
                </a:solidFill>
              </a:rPr>
              <a:t>Fiction films </a:t>
            </a:r>
            <a:r>
              <a:rPr lang="it-IT" sz="2000" dirty="0" smtClean="0">
                <a:solidFill>
                  <a:srgbClr val="FF0000"/>
                </a:solidFill>
              </a:rPr>
              <a:t>$a</a:t>
            </a:r>
          </a:p>
          <a:p>
            <a:r>
              <a:rPr lang="it-IT" sz="2000" dirty="0">
                <a:solidFill>
                  <a:srgbClr val="FF0000"/>
                </a:solidFill>
              </a:rPr>
              <a:t> </a:t>
            </a:r>
            <a:r>
              <a:rPr lang="it-IT" sz="2000" dirty="0" smtClean="0">
                <a:solidFill>
                  <a:srgbClr val="FF0000"/>
                </a:solidFill>
              </a:rPr>
              <a:t>             </a:t>
            </a:r>
            <a:r>
              <a:rPr lang="it-IT" sz="2000" dirty="0">
                <a:solidFill>
                  <a:srgbClr val="FF0000"/>
                </a:solidFill>
              </a:rPr>
              <a:t>Feature films </a:t>
            </a:r>
            <a:r>
              <a:rPr lang="it-IT" sz="2000" dirty="0" smtClean="0">
                <a:solidFill>
                  <a:srgbClr val="FF0000"/>
                </a:solidFill>
              </a:rPr>
              <a:t>$2 lcgft</a:t>
            </a:r>
          </a:p>
          <a:p>
            <a:r>
              <a:rPr lang="it-IT" sz="2000" dirty="0" smtClean="0"/>
              <a:t>430 _0  </a:t>
            </a:r>
            <a:r>
              <a:rPr lang="en-US" sz="2000" dirty="0"/>
              <a:t>Crouching tiger, hidden dragon (Motion </a:t>
            </a:r>
            <a:endParaRPr lang="en-US" sz="2000" dirty="0" smtClean="0"/>
          </a:p>
          <a:p>
            <a:r>
              <a:rPr lang="en-US" sz="2000" dirty="0"/>
              <a:t> </a:t>
            </a:r>
            <a:r>
              <a:rPr lang="en-US" sz="2000" dirty="0" smtClean="0"/>
              <a:t>             picture</a:t>
            </a:r>
            <a:r>
              <a:rPr lang="en-US" sz="2000" dirty="0"/>
              <a:t>)</a:t>
            </a:r>
            <a:endParaRPr lang="it-IT" sz="2000" dirty="0" smtClean="0"/>
          </a:p>
        </p:txBody>
      </p:sp>
      <p:sp>
        <p:nvSpPr>
          <p:cNvPr id="8" name="Slide Number Placeholder 7"/>
          <p:cNvSpPr>
            <a:spLocks noGrp="1"/>
          </p:cNvSpPr>
          <p:nvPr>
            <p:ph type="sldNum" sz="quarter" idx="12"/>
          </p:nvPr>
        </p:nvSpPr>
        <p:spPr/>
        <p:txBody>
          <a:bodyPr/>
          <a:lstStyle/>
          <a:p>
            <a:fld id="{A00A331D-2EB0-4CEE-8662-2FAB66802E28}" type="slidenum">
              <a:rPr lang="en-US" smtClean="0"/>
              <a:t>31</a:t>
            </a:fld>
            <a:endParaRPr lang="en-US"/>
          </a:p>
        </p:txBody>
      </p:sp>
    </p:spTree>
    <p:extLst>
      <p:ext uri="{BB962C8B-B14F-4D97-AF65-F5344CB8AC3E}">
        <p14:creationId xmlns:p14="http://schemas.microsoft.com/office/powerpoint/2010/main" val="291328627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57" y="228600"/>
            <a:ext cx="10515600" cy="1325563"/>
          </a:xfrm>
        </p:spPr>
        <p:txBody>
          <a:bodyPr/>
          <a:lstStyle/>
          <a:p>
            <a:r>
              <a:rPr lang="en-US" dirty="0" smtClean="0"/>
              <a:t>SACO Exercise 3 - LCDGT</a:t>
            </a:r>
            <a:endParaRPr lang="en-US" dirty="0"/>
          </a:p>
        </p:txBody>
      </p:sp>
      <p:sp>
        <p:nvSpPr>
          <p:cNvPr id="3" name="Content Placeholder 2"/>
          <p:cNvSpPr>
            <a:spLocks noGrp="1"/>
          </p:cNvSpPr>
          <p:nvPr>
            <p:ph idx="1"/>
          </p:nvPr>
        </p:nvSpPr>
        <p:spPr>
          <a:xfrm>
            <a:off x="512957" y="1554163"/>
            <a:ext cx="11597268" cy="5167312"/>
          </a:xfrm>
        </p:spPr>
        <p:txBody>
          <a:bodyPr>
            <a:normAutofit/>
          </a:bodyPr>
          <a:lstStyle/>
          <a:p>
            <a:pPr marL="0" indent="0">
              <a:spcAft>
                <a:spcPts val="600"/>
              </a:spcAft>
              <a:buNone/>
            </a:pPr>
            <a:r>
              <a:rPr lang="en-US" dirty="0" smtClean="0"/>
              <a:t>Based on the information provided in the following slides, you will create a SACO proposal.</a:t>
            </a:r>
          </a:p>
          <a:p>
            <a:pPr marL="0" indent="0">
              <a:spcAft>
                <a:spcPts val="600"/>
              </a:spcAft>
              <a:buNone/>
            </a:pPr>
            <a:r>
              <a:rPr lang="en-US" dirty="0" smtClean="0"/>
              <a:t>You are cataloging a book, and so far your record looks like this:</a:t>
            </a:r>
          </a:p>
          <a:p>
            <a:pPr marL="0" indent="0">
              <a:buNone/>
            </a:pPr>
            <a:r>
              <a:rPr lang="en-US" b="1" dirty="0" smtClean="0"/>
              <a:t>245 00  Counterpoint </a:t>
            </a:r>
            <a:r>
              <a:rPr lang="en-US" b="1" dirty="0"/>
              <a:t>and other poems.</a:t>
            </a:r>
          </a:p>
          <a:p>
            <a:pPr marL="0" indent="0">
              <a:buNone/>
            </a:pPr>
            <a:r>
              <a:rPr lang="en-US" b="1" dirty="0"/>
              <a:t>264 </a:t>
            </a:r>
            <a:r>
              <a:rPr lang="en-US" b="1" dirty="0" smtClean="0"/>
              <a:t>_1  Nairobi</a:t>
            </a:r>
            <a:r>
              <a:rPr lang="en-US" b="1" dirty="0"/>
              <a:t>, Kenya : </a:t>
            </a:r>
            <a:r>
              <a:rPr lang="en-US" b="1" dirty="0" smtClean="0"/>
              <a:t>$b </a:t>
            </a:r>
            <a:r>
              <a:rPr lang="en-US" b="1" dirty="0"/>
              <a:t>Oxford University Press, East Africa Ltd., </a:t>
            </a:r>
            <a:r>
              <a:rPr lang="en-US" b="1" dirty="0" smtClean="0"/>
              <a:t>$c </a:t>
            </a:r>
            <a:r>
              <a:rPr lang="en-US" b="1" dirty="0"/>
              <a:t>2010</a:t>
            </a:r>
            <a:r>
              <a:rPr lang="en-US" b="1" dirty="0" smtClean="0"/>
              <a:t>.</a:t>
            </a:r>
          </a:p>
          <a:p>
            <a:pPr marL="0" indent="0">
              <a:buNone/>
            </a:pPr>
            <a:r>
              <a:rPr lang="fr-FR" b="1" dirty="0" smtClean="0"/>
              <a:t>300 __  xii</a:t>
            </a:r>
            <a:r>
              <a:rPr lang="fr-FR" b="1" dirty="0"/>
              <a:t>, 163 pages ; </a:t>
            </a:r>
            <a:r>
              <a:rPr lang="fr-FR" b="1" dirty="0" smtClean="0"/>
              <a:t>$c </a:t>
            </a:r>
            <a:r>
              <a:rPr lang="fr-FR" b="1" dirty="0"/>
              <a:t>21 cm</a:t>
            </a:r>
            <a:r>
              <a:rPr lang="fr-FR" b="1" dirty="0" smtClean="0"/>
              <a:t>.</a:t>
            </a:r>
          </a:p>
          <a:p>
            <a:pPr marL="0" indent="0">
              <a:buNone/>
            </a:pPr>
            <a:r>
              <a:rPr lang="en-US" b="1" dirty="0" smtClean="0"/>
              <a:t>490 1_  Contemporary </a:t>
            </a:r>
            <a:r>
              <a:rPr lang="en-US" b="1" dirty="0"/>
              <a:t>African literature (</a:t>
            </a:r>
            <a:r>
              <a:rPr lang="en-US" b="1" dirty="0" err="1"/>
              <a:t>CALi</a:t>
            </a:r>
            <a:r>
              <a:rPr lang="en-US" b="1" dirty="0"/>
              <a:t>). </a:t>
            </a:r>
            <a:r>
              <a:rPr lang="en-US" b="1" dirty="0" smtClean="0"/>
              <a:t>Poetry</a:t>
            </a:r>
          </a:p>
          <a:p>
            <a:pPr marL="0" indent="0">
              <a:buNone/>
            </a:pPr>
            <a:r>
              <a:rPr lang="en-US" b="1" dirty="0"/>
              <a:t>650 </a:t>
            </a:r>
            <a:r>
              <a:rPr lang="en-US" b="1" dirty="0" smtClean="0"/>
              <a:t>_0  East </a:t>
            </a:r>
            <a:r>
              <a:rPr lang="en-US" b="1" dirty="0"/>
              <a:t>African poetry (English) </a:t>
            </a:r>
            <a:r>
              <a:rPr lang="en-US" b="1" dirty="0" smtClean="0"/>
              <a:t>$y </a:t>
            </a:r>
            <a:r>
              <a:rPr lang="en-US" b="1" dirty="0"/>
              <a:t>21st century</a:t>
            </a:r>
            <a:r>
              <a:rPr lang="en-US" b="1" dirty="0" smtClean="0"/>
              <a:t>.</a:t>
            </a:r>
          </a:p>
          <a:p>
            <a:pPr marL="0" indent="0">
              <a:buNone/>
            </a:pPr>
            <a:r>
              <a:rPr lang="en-US" b="1" dirty="0" smtClean="0"/>
              <a:t>655 _7  Poetry. $2 </a:t>
            </a:r>
            <a:r>
              <a:rPr lang="en-US" b="1" dirty="0" err="1" smtClean="0"/>
              <a:t>lcgft</a:t>
            </a:r>
            <a:endParaRPr lang="en-US" b="1" dirty="0" smtClean="0"/>
          </a:p>
          <a:p>
            <a:pPr marL="0" indent="0">
              <a:buNone/>
            </a:pPr>
            <a:r>
              <a:rPr lang="en-US" b="1" dirty="0" smtClean="0"/>
              <a:t>830 _0  Contemporary </a:t>
            </a:r>
            <a:r>
              <a:rPr lang="en-US" b="1" dirty="0"/>
              <a:t>African literature. </a:t>
            </a:r>
            <a:r>
              <a:rPr lang="en-US" b="1" dirty="0" smtClean="0"/>
              <a:t>$p </a:t>
            </a:r>
            <a:r>
              <a:rPr lang="en-US" b="1" dirty="0"/>
              <a:t>Poetry.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6399" y="4253218"/>
            <a:ext cx="1791601" cy="2468257"/>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310</a:t>
            </a:fld>
            <a:endParaRPr lang="en-US"/>
          </a:p>
        </p:txBody>
      </p:sp>
    </p:spTree>
    <p:extLst>
      <p:ext uri="{BB962C8B-B14F-4D97-AF65-F5344CB8AC3E}">
        <p14:creationId xmlns:p14="http://schemas.microsoft.com/office/powerpoint/2010/main" val="2020899542"/>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7990"/>
            <a:ext cx="10515600" cy="5808973"/>
          </a:xfrm>
        </p:spPr>
        <p:txBody>
          <a:bodyPr/>
          <a:lstStyle/>
          <a:p>
            <a:pPr marL="0" indent="0">
              <a:buNone/>
            </a:pPr>
            <a:r>
              <a:rPr lang="en-US" i="1" dirty="0" smtClean="0"/>
              <a:t>From the foreword:</a:t>
            </a:r>
          </a:p>
          <a:p>
            <a:pPr marL="0" indent="0">
              <a:buNone/>
            </a:pPr>
            <a:endParaRPr lang="en-US" dirty="0" smtClean="0"/>
          </a:p>
          <a:p>
            <a:pPr marL="0" indent="0">
              <a:buNone/>
            </a:pPr>
            <a:r>
              <a:rPr lang="en-US" dirty="0" smtClean="0"/>
              <a:t>Page x: “This anthology has been put together with the express aim of offering early twenty-first century East African readers of English language poetry opportunities for partaking in comprehensive poetic experience.”</a:t>
            </a:r>
          </a:p>
          <a:p>
            <a:pPr marL="0" indent="0">
              <a:buNone/>
            </a:pPr>
            <a:endParaRPr lang="en-US" dirty="0"/>
          </a:p>
          <a:p>
            <a:pPr marL="0" indent="0">
              <a:buNone/>
            </a:pPr>
            <a:r>
              <a:rPr lang="en-US" dirty="0" smtClean="0"/>
              <a:t>Page xi: “The universality of the experience of being human together with the communicability of even the strangest of experiences across human groups partly account for the inclusion of poems by non-East Africans and of previously published poems by East Africans in this anthology.  Early twenty-first century East African readers should not find it unduly difficult to understand these ‘strange’ utterances.”</a:t>
            </a:r>
          </a:p>
        </p:txBody>
      </p:sp>
      <p:sp>
        <p:nvSpPr>
          <p:cNvPr id="5" name="Slide Number Placeholder 4"/>
          <p:cNvSpPr>
            <a:spLocks noGrp="1"/>
          </p:cNvSpPr>
          <p:nvPr>
            <p:ph type="sldNum" sz="quarter" idx="12"/>
          </p:nvPr>
        </p:nvSpPr>
        <p:spPr/>
        <p:txBody>
          <a:bodyPr/>
          <a:lstStyle/>
          <a:p>
            <a:fld id="{A00A331D-2EB0-4CEE-8662-2FAB66802E28}" type="slidenum">
              <a:rPr lang="en-US" smtClean="0"/>
              <a:t>311</a:t>
            </a:fld>
            <a:endParaRPr lang="en-US"/>
          </a:p>
        </p:txBody>
      </p:sp>
    </p:spTree>
    <p:extLst>
      <p:ext uri="{BB962C8B-B14F-4D97-AF65-F5344CB8AC3E}">
        <p14:creationId xmlns:p14="http://schemas.microsoft.com/office/powerpoint/2010/main" val="392772677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7990"/>
            <a:ext cx="10515600" cy="5808973"/>
          </a:xfrm>
        </p:spPr>
        <p:txBody>
          <a:bodyPr/>
          <a:lstStyle/>
          <a:p>
            <a:pPr marL="0" indent="0">
              <a:buNone/>
            </a:pPr>
            <a:r>
              <a:rPr lang="en-US" dirty="0"/>
              <a:t>The </a:t>
            </a:r>
            <a:r>
              <a:rPr lang="en-US" dirty="0" smtClean="0"/>
              <a:t>content of the anthology is chiefly </a:t>
            </a:r>
            <a:r>
              <a:rPr lang="en-US" dirty="0"/>
              <a:t>poetry by </a:t>
            </a:r>
            <a:r>
              <a:rPr lang="en-US" dirty="0" smtClean="0"/>
              <a:t>male and female writers from East Africa, </a:t>
            </a:r>
            <a:r>
              <a:rPr lang="en-US" dirty="0"/>
              <a:t>but </a:t>
            </a:r>
            <a:r>
              <a:rPr lang="en-US" dirty="0" smtClean="0"/>
              <a:t>it also includes a few </a:t>
            </a:r>
            <a:r>
              <a:rPr lang="en-US" dirty="0"/>
              <a:t>poems by </a:t>
            </a:r>
            <a:r>
              <a:rPr lang="en-US" dirty="0" smtClean="0"/>
              <a:t>others (William Blake, Thomas Hardy, Wilfred Owen</a:t>
            </a:r>
            <a:r>
              <a:rPr lang="en-US" dirty="0"/>
              <a:t>, </a:t>
            </a:r>
            <a:r>
              <a:rPr lang="en-US" dirty="0" err="1"/>
              <a:t>Léopold</a:t>
            </a:r>
            <a:r>
              <a:rPr lang="en-US" dirty="0"/>
              <a:t> </a:t>
            </a:r>
            <a:r>
              <a:rPr lang="en-US" dirty="0" err="1"/>
              <a:t>Sédar</a:t>
            </a:r>
            <a:r>
              <a:rPr lang="en-US" dirty="0"/>
              <a:t> </a:t>
            </a:r>
            <a:r>
              <a:rPr lang="en-US" dirty="0" smtClean="0"/>
              <a:t>Senghor, William </a:t>
            </a:r>
            <a:r>
              <a:rPr lang="en-US" dirty="0"/>
              <a:t>Shakespeare, </a:t>
            </a:r>
            <a:r>
              <a:rPr lang="en-US" dirty="0" smtClean="0"/>
              <a:t>and </a:t>
            </a:r>
            <a:r>
              <a:rPr lang="en-US" dirty="0" err="1" smtClean="0"/>
              <a:t>Wole</a:t>
            </a:r>
            <a:r>
              <a:rPr lang="en-US" dirty="0" smtClean="0"/>
              <a:t> </a:t>
            </a:r>
            <a:r>
              <a:rPr lang="en-US" dirty="0"/>
              <a:t>Soyinka</a:t>
            </a:r>
            <a:r>
              <a:rPr lang="en-US" dirty="0" smtClean="0"/>
              <a:t>)</a:t>
            </a:r>
          </a:p>
          <a:p>
            <a:pPr marL="0" indent="0">
              <a:buNone/>
            </a:pPr>
            <a:endParaRPr lang="en-US" dirty="0"/>
          </a:p>
          <a:p>
            <a:pPr marL="0" indent="0">
              <a:buNone/>
            </a:pPr>
            <a:r>
              <a:rPr lang="en-US" i="1" dirty="0" smtClean="0"/>
              <a:t>Questions:</a:t>
            </a:r>
          </a:p>
          <a:p>
            <a:pPr marL="0" indent="0">
              <a:buNone/>
            </a:pPr>
            <a:endParaRPr lang="en-US" dirty="0"/>
          </a:p>
          <a:p>
            <a:pPr marL="0" indent="0">
              <a:buNone/>
            </a:pPr>
            <a:r>
              <a:rPr lang="en-US" dirty="0" smtClean="0"/>
              <a:t>Is there a stated audience for this compilation?</a:t>
            </a:r>
          </a:p>
          <a:p>
            <a:pPr marL="0" indent="0">
              <a:buNone/>
            </a:pPr>
            <a:endParaRPr lang="en-US" dirty="0"/>
          </a:p>
          <a:p>
            <a:pPr marL="0" indent="0">
              <a:buNone/>
            </a:pPr>
            <a:r>
              <a:rPr lang="en-US" dirty="0" smtClean="0"/>
              <a:t>Are there any creator/contributor characteristics that ought to be recorded?</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312</a:t>
            </a:fld>
            <a:endParaRPr lang="en-US"/>
          </a:p>
        </p:txBody>
      </p:sp>
    </p:spTree>
    <p:extLst>
      <p:ext uri="{BB962C8B-B14F-4D97-AF65-F5344CB8AC3E}">
        <p14:creationId xmlns:p14="http://schemas.microsoft.com/office/powerpoint/2010/main" val="202411765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649" y="273050"/>
            <a:ext cx="4886325" cy="6448425"/>
          </a:xfrm>
          <a:prstGeom prst="rect">
            <a:avLst/>
          </a:prstGeom>
        </p:spPr>
      </p:pic>
      <p:pic>
        <p:nvPicPr>
          <p:cNvPr id="5" name="Picture 4"/>
          <p:cNvPicPr>
            <a:picLocks noChangeAspect="1"/>
          </p:cNvPicPr>
          <p:nvPr/>
        </p:nvPicPr>
        <p:blipFill>
          <a:blip r:embed="rId4"/>
          <a:stretch>
            <a:fillRect/>
          </a:stretch>
        </p:blipFill>
        <p:spPr>
          <a:xfrm>
            <a:off x="5110974" y="518067"/>
            <a:ext cx="2133600" cy="5124450"/>
          </a:xfrm>
          <a:prstGeom prst="rect">
            <a:avLst/>
          </a:prstGeom>
        </p:spPr>
      </p:pic>
      <p:sp>
        <p:nvSpPr>
          <p:cNvPr id="6" name="TextBox 5"/>
          <p:cNvSpPr txBox="1"/>
          <p:nvPr/>
        </p:nvSpPr>
        <p:spPr>
          <a:xfrm>
            <a:off x="7077307" y="349690"/>
            <a:ext cx="2653990" cy="646331"/>
          </a:xfrm>
          <a:prstGeom prst="rect">
            <a:avLst/>
          </a:prstGeom>
          <a:noFill/>
          <a:ln w="19050">
            <a:solidFill>
              <a:schemeClr val="tx1"/>
            </a:solidFill>
          </a:ln>
        </p:spPr>
        <p:txBody>
          <a:bodyPr wrap="square" rtlCol="0">
            <a:spAutoFit/>
          </a:bodyPr>
          <a:lstStyle/>
          <a:p>
            <a:r>
              <a:rPr lang="en-US" dirty="0" smtClean="0"/>
              <a:t>Screenshots of LCDGT from </a:t>
            </a:r>
            <a:r>
              <a:rPr lang="en-US" i="1" dirty="0" smtClean="0"/>
              <a:t>Classification Web</a:t>
            </a:r>
            <a:endParaRPr lang="en-US" i="1" dirty="0"/>
          </a:p>
        </p:txBody>
      </p:sp>
      <p:pic>
        <p:nvPicPr>
          <p:cNvPr id="8" name="Picture 7"/>
          <p:cNvPicPr>
            <a:picLocks noChangeAspect="1"/>
          </p:cNvPicPr>
          <p:nvPr/>
        </p:nvPicPr>
        <p:blipFill>
          <a:blip r:embed="rId5"/>
          <a:stretch>
            <a:fillRect/>
          </a:stretch>
        </p:blipFill>
        <p:spPr>
          <a:xfrm>
            <a:off x="7488159" y="4410208"/>
            <a:ext cx="4486275" cy="1247775"/>
          </a:xfrm>
          <a:prstGeom prst="rect">
            <a:avLst/>
          </a:prstGeom>
        </p:spPr>
      </p:pic>
      <p:pic>
        <p:nvPicPr>
          <p:cNvPr id="9" name="Picture 8"/>
          <p:cNvPicPr>
            <a:picLocks noChangeAspect="1"/>
          </p:cNvPicPr>
          <p:nvPr/>
        </p:nvPicPr>
        <p:blipFill>
          <a:blip r:embed="rId6"/>
          <a:stretch>
            <a:fillRect/>
          </a:stretch>
        </p:blipFill>
        <p:spPr>
          <a:xfrm>
            <a:off x="7488160" y="2539803"/>
            <a:ext cx="4105275" cy="1704975"/>
          </a:xfrm>
          <a:prstGeom prst="rect">
            <a:avLst/>
          </a:prstGeom>
        </p:spPr>
      </p:pic>
      <p:pic>
        <p:nvPicPr>
          <p:cNvPr id="11" name="Picture 10"/>
          <p:cNvPicPr>
            <a:picLocks noChangeAspect="1"/>
          </p:cNvPicPr>
          <p:nvPr/>
        </p:nvPicPr>
        <p:blipFill>
          <a:blip r:embed="rId7"/>
          <a:stretch>
            <a:fillRect/>
          </a:stretch>
        </p:blipFill>
        <p:spPr>
          <a:xfrm>
            <a:off x="7488160" y="1385258"/>
            <a:ext cx="4495800" cy="1028700"/>
          </a:xfrm>
          <a:prstGeom prst="rect">
            <a:avLst/>
          </a:prstGeom>
        </p:spPr>
      </p:pic>
      <p:pic>
        <p:nvPicPr>
          <p:cNvPr id="12" name="Picture 11"/>
          <p:cNvPicPr>
            <a:picLocks noChangeAspect="1"/>
          </p:cNvPicPr>
          <p:nvPr/>
        </p:nvPicPr>
        <p:blipFill>
          <a:blip r:embed="rId8"/>
          <a:stretch>
            <a:fillRect/>
          </a:stretch>
        </p:blipFill>
        <p:spPr>
          <a:xfrm>
            <a:off x="7488159" y="5823413"/>
            <a:ext cx="2667000" cy="79057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313</a:t>
            </a:fld>
            <a:endParaRPr lang="en-US"/>
          </a:p>
        </p:txBody>
      </p:sp>
    </p:spTree>
    <p:extLst>
      <p:ext uri="{BB962C8B-B14F-4D97-AF65-F5344CB8AC3E}">
        <p14:creationId xmlns:p14="http://schemas.microsoft.com/office/powerpoint/2010/main" val="35628054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3948" y="185737"/>
            <a:ext cx="4838700" cy="6353175"/>
          </a:xfrm>
          <a:prstGeom prst="rect">
            <a:avLst/>
          </a:prstGeom>
        </p:spPr>
      </p:pic>
      <p:sp>
        <p:nvSpPr>
          <p:cNvPr id="8" name="TextBox 7"/>
          <p:cNvSpPr txBox="1"/>
          <p:nvPr/>
        </p:nvSpPr>
        <p:spPr>
          <a:xfrm>
            <a:off x="4297634" y="185737"/>
            <a:ext cx="2653990" cy="646331"/>
          </a:xfrm>
          <a:prstGeom prst="rect">
            <a:avLst/>
          </a:prstGeom>
          <a:noFill/>
          <a:ln w="19050">
            <a:solidFill>
              <a:schemeClr val="tx1"/>
            </a:solidFill>
          </a:ln>
        </p:spPr>
        <p:txBody>
          <a:bodyPr wrap="square" rtlCol="0">
            <a:spAutoFit/>
          </a:bodyPr>
          <a:lstStyle/>
          <a:p>
            <a:r>
              <a:rPr lang="en-US" dirty="0" smtClean="0"/>
              <a:t>Screenshots of LCSH from </a:t>
            </a:r>
            <a:r>
              <a:rPr lang="en-US" i="1" dirty="0" smtClean="0"/>
              <a:t>Classification Web</a:t>
            </a:r>
            <a:endParaRPr lang="en-US" i="1" dirty="0"/>
          </a:p>
        </p:txBody>
      </p:sp>
      <p:pic>
        <p:nvPicPr>
          <p:cNvPr id="9" name="Picture 8"/>
          <p:cNvPicPr>
            <a:picLocks noChangeAspect="1"/>
          </p:cNvPicPr>
          <p:nvPr/>
        </p:nvPicPr>
        <p:blipFill>
          <a:blip r:embed="rId4"/>
          <a:stretch>
            <a:fillRect/>
          </a:stretch>
        </p:blipFill>
        <p:spPr>
          <a:xfrm>
            <a:off x="7419046" y="185737"/>
            <a:ext cx="4133850" cy="1019175"/>
          </a:xfrm>
          <a:prstGeom prst="rect">
            <a:avLst/>
          </a:prstGeom>
        </p:spPr>
      </p:pic>
      <p:pic>
        <p:nvPicPr>
          <p:cNvPr id="10" name="Picture 9"/>
          <p:cNvPicPr>
            <a:picLocks noChangeAspect="1"/>
          </p:cNvPicPr>
          <p:nvPr/>
        </p:nvPicPr>
        <p:blipFill>
          <a:blip r:embed="rId5"/>
          <a:stretch>
            <a:fillRect/>
          </a:stretch>
        </p:blipFill>
        <p:spPr>
          <a:xfrm>
            <a:off x="7419046" y="1199356"/>
            <a:ext cx="4572000" cy="516255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314</a:t>
            </a:fld>
            <a:endParaRPr lang="en-US"/>
          </a:p>
        </p:txBody>
      </p:sp>
    </p:spTree>
    <p:extLst>
      <p:ext uri="{BB962C8B-B14F-4D97-AF65-F5344CB8AC3E}">
        <p14:creationId xmlns:p14="http://schemas.microsoft.com/office/powerpoint/2010/main" val="374343240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38646" y="982280"/>
            <a:ext cx="9321546" cy="3268980"/>
          </a:xfrm>
          <a:prstGeom prst="rect">
            <a:avLst/>
          </a:prstGeom>
        </p:spPr>
      </p:pic>
      <p:pic>
        <p:nvPicPr>
          <p:cNvPr id="4" name="Picture 3"/>
          <p:cNvPicPr>
            <a:picLocks noChangeAspect="1"/>
          </p:cNvPicPr>
          <p:nvPr/>
        </p:nvPicPr>
        <p:blipFill>
          <a:blip r:embed="rId4"/>
          <a:stretch>
            <a:fillRect/>
          </a:stretch>
        </p:blipFill>
        <p:spPr>
          <a:xfrm>
            <a:off x="858405" y="38908"/>
            <a:ext cx="7628287" cy="793433"/>
          </a:xfrm>
          <a:prstGeom prst="rect">
            <a:avLst/>
          </a:prstGeom>
        </p:spPr>
      </p:pic>
      <p:pic>
        <p:nvPicPr>
          <p:cNvPr id="7" name="Picture 6"/>
          <p:cNvPicPr>
            <a:picLocks noChangeAspect="1"/>
          </p:cNvPicPr>
          <p:nvPr/>
        </p:nvPicPr>
        <p:blipFill>
          <a:blip r:embed="rId5"/>
          <a:stretch>
            <a:fillRect/>
          </a:stretch>
        </p:blipFill>
        <p:spPr>
          <a:xfrm>
            <a:off x="858412" y="982281"/>
            <a:ext cx="1880235" cy="5739194"/>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315</a:t>
            </a:fld>
            <a:endParaRPr lang="en-US"/>
          </a:p>
        </p:txBody>
      </p:sp>
    </p:spTree>
    <p:extLst>
      <p:ext uri="{BB962C8B-B14F-4D97-AF65-F5344CB8AC3E}">
        <p14:creationId xmlns:p14="http://schemas.microsoft.com/office/powerpoint/2010/main" val="74572279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5865"/>
            <a:ext cx="10515600" cy="5920485"/>
          </a:xfrm>
        </p:spPr>
        <p:txBody>
          <a:bodyPr>
            <a:noAutofit/>
          </a:bodyPr>
          <a:lstStyle/>
          <a:p>
            <a:pPr marL="0" indent="0">
              <a:buNone/>
            </a:pPr>
            <a:r>
              <a:rPr lang="en-US" i="1" dirty="0" smtClean="0"/>
              <a:t>Merriam-Webster’s Geographical Dictionary. Third edition. ©1997</a:t>
            </a:r>
          </a:p>
          <a:p>
            <a:pPr marL="0" indent="0">
              <a:buNone/>
            </a:pPr>
            <a:r>
              <a:rPr lang="en-US" b="1" dirty="0" smtClean="0"/>
              <a:t>East Africa</a:t>
            </a:r>
            <a:r>
              <a:rPr lang="en-US" dirty="0" smtClean="0"/>
              <a:t>. A term often used of the area now comprising the countries of Tanzania, Kenya, Uganda, Rwanda, Burundi, and Somalia; sometimes used to include also other neighboring countries of E Africa.</a:t>
            </a:r>
          </a:p>
          <a:p>
            <a:pPr marL="0" indent="0">
              <a:buNone/>
            </a:pPr>
            <a:endParaRPr lang="en-US" dirty="0"/>
          </a:p>
          <a:p>
            <a:pPr marL="0" indent="0">
              <a:buNone/>
            </a:pPr>
            <a:r>
              <a:rPr lang="en-US" i="1" dirty="0" smtClean="0"/>
              <a:t>The American Heritage Dictionary of the English Language. Fourth edition. ©2000</a:t>
            </a:r>
            <a:endParaRPr lang="en-US" dirty="0" smtClean="0"/>
          </a:p>
          <a:p>
            <a:pPr marL="0" indent="0">
              <a:buNone/>
            </a:pPr>
            <a:r>
              <a:rPr lang="en-US" b="1" dirty="0" smtClean="0"/>
              <a:t>East Africa</a:t>
            </a:r>
            <a:r>
              <a:rPr lang="en-US" dirty="0"/>
              <a:t> </a:t>
            </a:r>
            <a:r>
              <a:rPr lang="en-US" dirty="0" smtClean="0"/>
              <a:t> A region of eastern Africa including southern Somalia, Kenya, Tanzania, and often other nearby areas.</a:t>
            </a:r>
          </a:p>
          <a:p>
            <a:pPr marL="0" indent="0">
              <a:buNone/>
            </a:pPr>
            <a:endParaRPr lang="en-US" dirty="0"/>
          </a:p>
          <a:p>
            <a:pPr marL="0" indent="0">
              <a:buNone/>
            </a:pPr>
            <a:r>
              <a:rPr lang="en-US" i="1" dirty="0" smtClean="0"/>
              <a:t>Oxford Dictionaries website, viewed October 5, 2017</a:t>
            </a:r>
            <a:endParaRPr lang="en-US" dirty="0" smtClean="0"/>
          </a:p>
          <a:p>
            <a:pPr marL="0" indent="0">
              <a:buNone/>
            </a:pPr>
            <a:r>
              <a:rPr lang="en-US" b="1" dirty="0" smtClean="0"/>
              <a:t>East Africa  </a:t>
            </a:r>
            <a:r>
              <a:rPr lang="en-US" dirty="0" smtClean="0"/>
              <a:t>The </a:t>
            </a:r>
            <a:r>
              <a:rPr lang="en-US" dirty="0"/>
              <a:t>eastern part of the African continent, especially the countries of Kenya, Uganda, and Tanzania.</a:t>
            </a:r>
            <a:endParaRPr lang="en-US" i="1" dirty="0"/>
          </a:p>
        </p:txBody>
      </p:sp>
      <p:sp>
        <p:nvSpPr>
          <p:cNvPr id="5" name="Slide Number Placeholder 4"/>
          <p:cNvSpPr>
            <a:spLocks noGrp="1"/>
          </p:cNvSpPr>
          <p:nvPr>
            <p:ph type="sldNum" sz="quarter" idx="12"/>
          </p:nvPr>
        </p:nvSpPr>
        <p:spPr/>
        <p:txBody>
          <a:bodyPr/>
          <a:lstStyle/>
          <a:p>
            <a:fld id="{A00A331D-2EB0-4CEE-8662-2FAB66802E28}" type="slidenum">
              <a:rPr lang="en-US" smtClean="0"/>
              <a:t>316</a:t>
            </a:fld>
            <a:endParaRPr lang="en-US"/>
          </a:p>
        </p:txBody>
      </p:sp>
    </p:spTree>
    <p:extLst>
      <p:ext uri="{BB962C8B-B14F-4D97-AF65-F5344CB8AC3E}">
        <p14:creationId xmlns:p14="http://schemas.microsoft.com/office/powerpoint/2010/main" val="132170260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328960"/>
          </a:xfrm>
        </p:spPr>
        <p:txBody>
          <a:bodyPr>
            <a:normAutofit fontScale="90000"/>
          </a:bodyPr>
          <a:lstStyle/>
          <a:p>
            <a:r>
              <a:rPr lang="en-US" dirty="0" smtClean="0"/>
              <a:t>SACO Exercise 3 - LCDGT</a:t>
            </a:r>
            <a:endParaRPr lang="en-US" dirty="0"/>
          </a:p>
        </p:txBody>
      </p:sp>
      <p:sp>
        <p:nvSpPr>
          <p:cNvPr id="3" name="Content Placeholder 2"/>
          <p:cNvSpPr>
            <a:spLocks noGrp="1"/>
          </p:cNvSpPr>
          <p:nvPr>
            <p:ph idx="1"/>
          </p:nvPr>
        </p:nvSpPr>
        <p:spPr>
          <a:xfrm>
            <a:off x="838200" y="825192"/>
            <a:ext cx="11238571" cy="6032808"/>
          </a:xfrm>
        </p:spPr>
        <p:txBody>
          <a:bodyPr>
            <a:normAutofit fontScale="70000" lnSpcReduction="20000"/>
          </a:bodyPr>
          <a:lstStyle/>
          <a:p>
            <a:pPr marL="0" indent="0">
              <a:spcAft>
                <a:spcPts val="600"/>
              </a:spcAft>
              <a:buNone/>
            </a:pPr>
            <a:r>
              <a:rPr lang="en-US" dirty="0" smtClean="0"/>
              <a:t>Based on the information from the book and the research you have done, prepare a SACO proposal. Include a scope note.</a:t>
            </a:r>
          </a:p>
          <a:p>
            <a:pPr marL="0" indent="0">
              <a:spcAft>
                <a:spcPts val="600"/>
              </a:spcAft>
              <a:buNone/>
            </a:pPr>
            <a:r>
              <a:rPr lang="en-US" dirty="0"/>
              <a:t>072 </a:t>
            </a:r>
            <a:r>
              <a:rPr lang="en-US" dirty="0" smtClean="0"/>
              <a:t>#7  $a ___ $</a:t>
            </a:r>
            <a:r>
              <a:rPr lang="en-US" dirty="0"/>
              <a:t>2 </a:t>
            </a:r>
            <a:r>
              <a:rPr lang="en-US" dirty="0" err="1" smtClean="0"/>
              <a:t>lcdgt</a:t>
            </a:r>
            <a:endParaRPr lang="en-US" dirty="0" smtClean="0"/>
          </a:p>
          <a:p>
            <a:pPr marL="0" indent="0">
              <a:spcAft>
                <a:spcPts val="600"/>
              </a:spcAft>
              <a:buNone/>
            </a:pPr>
            <a:r>
              <a:rPr lang="en-US" dirty="0" smtClean="0"/>
              <a:t>150 ##  $a _________________________________________________________________</a:t>
            </a:r>
          </a:p>
          <a:p>
            <a:pPr marL="0" indent="0">
              <a:spcAft>
                <a:spcPts val="600"/>
              </a:spcAft>
              <a:buNone/>
            </a:pPr>
            <a:r>
              <a:rPr lang="en-US" dirty="0" smtClean="0"/>
              <a:t>450 ##  $a _________________________________________________________________</a:t>
            </a:r>
          </a:p>
          <a:p>
            <a:pPr marL="0" indent="0">
              <a:spcAft>
                <a:spcPts val="600"/>
              </a:spcAft>
              <a:buNone/>
            </a:pPr>
            <a:r>
              <a:rPr lang="en-US" dirty="0" smtClean="0"/>
              <a:t>450 ##  $a _________________________________________________________________</a:t>
            </a:r>
          </a:p>
          <a:p>
            <a:pPr marL="0" indent="0">
              <a:spcAft>
                <a:spcPts val="600"/>
              </a:spcAft>
              <a:buNone/>
            </a:pPr>
            <a:r>
              <a:rPr lang="en-US" dirty="0" smtClean="0"/>
              <a:t>550 ##  $w g $a _____________________________________________________________</a:t>
            </a:r>
          </a:p>
          <a:p>
            <a:pPr marL="0" indent="0">
              <a:spcAft>
                <a:spcPts val="600"/>
              </a:spcAft>
              <a:buNone/>
            </a:pPr>
            <a:r>
              <a:rPr lang="en-US" dirty="0" smtClean="0"/>
              <a:t>550 ##  $a _________________________________________________________________</a:t>
            </a:r>
          </a:p>
          <a:p>
            <a:pPr marL="0" indent="0">
              <a:spcAft>
                <a:spcPts val="600"/>
              </a:spcAft>
              <a:buNone/>
            </a:pPr>
            <a:r>
              <a:rPr lang="en-US" dirty="0" smtClean="0"/>
              <a:t>670 ##  $a Work cat.: ________________________________________________________</a:t>
            </a:r>
          </a:p>
          <a:p>
            <a:pPr marL="0" indent="0">
              <a:spcAft>
                <a:spcPts val="600"/>
              </a:spcAft>
              <a:buNone/>
            </a:pPr>
            <a:r>
              <a:rPr lang="en-US" dirty="0" smtClean="0"/>
              <a:t>670 ##  $a _________________________________________________________________</a:t>
            </a:r>
          </a:p>
          <a:p>
            <a:pPr marL="0" indent="0">
              <a:spcAft>
                <a:spcPts val="600"/>
              </a:spcAft>
              <a:buNone/>
            </a:pPr>
            <a:r>
              <a:rPr lang="en-US" dirty="0" smtClean="0"/>
              <a:t>670 ##  $a _________________________________________________________________</a:t>
            </a:r>
          </a:p>
          <a:p>
            <a:pPr marL="0" indent="0">
              <a:spcAft>
                <a:spcPts val="600"/>
              </a:spcAft>
              <a:buNone/>
            </a:pPr>
            <a:r>
              <a:rPr lang="en-US" dirty="0" smtClean="0"/>
              <a:t>670 ##  $a _________________________________________________________________</a:t>
            </a:r>
          </a:p>
          <a:p>
            <a:pPr marL="0" indent="0">
              <a:spcAft>
                <a:spcPts val="600"/>
              </a:spcAft>
              <a:buNone/>
            </a:pPr>
            <a:r>
              <a:rPr lang="en-US" dirty="0" smtClean="0"/>
              <a:t>675 ##  $a _________________________________________________________________</a:t>
            </a:r>
          </a:p>
          <a:p>
            <a:pPr marL="0" indent="0">
              <a:spcAft>
                <a:spcPts val="600"/>
              </a:spcAft>
              <a:buNone/>
            </a:pPr>
            <a:r>
              <a:rPr lang="en-US" dirty="0" smtClean="0"/>
              <a:t>680 ##  $a _________________________________________________________________</a:t>
            </a:r>
          </a:p>
          <a:p>
            <a:pPr marL="0" indent="0">
              <a:spcAft>
                <a:spcPts val="600"/>
              </a:spcAft>
              <a:buNone/>
            </a:pPr>
            <a:r>
              <a:rPr lang="en-US" dirty="0" smtClean="0"/>
              <a:t>952 ##  $a LCDGT pattern: ____________________________________________________</a:t>
            </a:r>
          </a:p>
        </p:txBody>
      </p:sp>
      <p:sp>
        <p:nvSpPr>
          <p:cNvPr id="6" name="Slide Number Placeholder 5"/>
          <p:cNvSpPr>
            <a:spLocks noGrp="1"/>
          </p:cNvSpPr>
          <p:nvPr>
            <p:ph type="sldNum" sz="quarter" idx="12"/>
          </p:nvPr>
        </p:nvSpPr>
        <p:spPr/>
        <p:txBody>
          <a:bodyPr/>
          <a:lstStyle/>
          <a:p>
            <a:fld id="{A00A331D-2EB0-4CEE-8662-2FAB66802E28}" type="slidenum">
              <a:rPr lang="en-US" smtClean="0"/>
              <a:t>317</a:t>
            </a:fld>
            <a:endParaRPr lang="en-US"/>
          </a:p>
        </p:txBody>
      </p:sp>
    </p:spTree>
    <p:extLst>
      <p:ext uri="{BB962C8B-B14F-4D97-AF65-F5344CB8AC3E}">
        <p14:creationId xmlns:p14="http://schemas.microsoft.com/office/powerpoint/2010/main" val="67468662"/>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489" y="2141034"/>
            <a:ext cx="10515600" cy="882573"/>
          </a:xfrm>
        </p:spPr>
        <p:txBody>
          <a:bodyPr>
            <a:normAutofit fontScale="90000"/>
          </a:bodyPr>
          <a:lstStyle/>
          <a:p>
            <a:pPr algn="ctr"/>
            <a:r>
              <a:rPr lang="en-US" dirty="0" smtClean="0"/>
              <a:t>Other Facets (Briefly)</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318</a:t>
            </a:fld>
            <a:endParaRPr lang="en-US"/>
          </a:p>
        </p:txBody>
      </p:sp>
    </p:spTree>
    <p:extLst>
      <p:ext uri="{BB962C8B-B14F-4D97-AF65-F5344CB8AC3E}">
        <p14:creationId xmlns:p14="http://schemas.microsoft.com/office/powerpoint/2010/main" val="159239410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Facets</a:t>
            </a:r>
            <a:endParaRPr lang="en-US" dirty="0"/>
          </a:p>
        </p:txBody>
      </p:sp>
      <p:sp>
        <p:nvSpPr>
          <p:cNvPr id="3" name="Content Placeholder 2"/>
          <p:cNvSpPr>
            <a:spLocks noGrp="1"/>
          </p:cNvSpPr>
          <p:nvPr>
            <p:ph idx="1"/>
          </p:nvPr>
        </p:nvSpPr>
        <p:spPr/>
        <p:txBody>
          <a:bodyPr/>
          <a:lstStyle/>
          <a:p>
            <a:r>
              <a:rPr lang="en-US" dirty="0" smtClean="0"/>
              <a:t>Time Period of Creation</a:t>
            </a:r>
          </a:p>
          <a:p>
            <a:r>
              <a:rPr lang="en-US" dirty="0" smtClean="0"/>
              <a:t>Language</a:t>
            </a:r>
          </a:p>
          <a:p>
            <a:r>
              <a:rPr lang="en-US" dirty="0" smtClean="0"/>
              <a:t>Place of Creation</a:t>
            </a:r>
          </a:p>
          <a:p>
            <a:r>
              <a:rPr lang="en-US" dirty="0" smtClean="0"/>
              <a:t>Country (Area) of Producing Entity</a:t>
            </a:r>
          </a:p>
          <a:p>
            <a:r>
              <a:rPr lang="en-US" dirty="0" smtClean="0"/>
              <a:t>Music Medium of Performance</a:t>
            </a:r>
          </a:p>
        </p:txBody>
      </p:sp>
      <p:sp>
        <p:nvSpPr>
          <p:cNvPr id="6" name="Slide Number Placeholder 5"/>
          <p:cNvSpPr>
            <a:spLocks noGrp="1"/>
          </p:cNvSpPr>
          <p:nvPr>
            <p:ph type="sldNum" sz="quarter" idx="12"/>
          </p:nvPr>
        </p:nvSpPr>
        <p:spPr/>
        <p:txBody>
          <a:bodyPr/>
          <a:lstStyle/>
          <a:p>
            <a:fld id="{A00A331D-2EB0-4CEE-8662-2FAB66802E28}" type="slidenum">
              <a:rPr lang="en-US" smtClean="0"/>
              <a:t>319</a:t>
            </a:fld>
            <a:endParaRPr lang="en-US"/>
          </a:p>
        </p:txBody>
      </p:sp>
    </p:spTree>
    <p:extLst>
      <p:ext uri="{BB962C8B-B14F-4D97-AF65-F5344CB8AC3E}">
        <p14:creationId xmlns:p14="http://schemas.microsoft.com/office/powerpoint/2010/main" val="24804460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4" name="Picture 3"/>
          <p:cNvPicPr>
            <a:picLocks noChangeAspect="1"/>
          </p:cNvPicPr>
          <p:nvPr/>
        </p:nvPicPr>
        <p:blipFill>
          <a:blip r:embed="rId4"/>
          <a:stretch>
            <a:fillRect/>
          </a:stretch>
        </p:blipFill>
        <p:spPr>
          <a:xfrm>
            <a:off x="1042554" y="0"/>
            <a:ext cx="9764268" cy="6839903"/>
          </a:xfrm>
          <a:prstGeom prst="rect">
            <a:avLst/>
          </a:prstGeom>
        </p:spPr>
      </p:pic>
      <p:sp>
        <p:nvSpPr>
          <p:cNvPr id="3" name="TextBox 2"/>
          <p:cNvSpPr txBox="1"/>
          <p:nvPr/>
        </p:nvSpPr>
        <p:spPr>
          <a:xfrm>
            <a:off x="7538224" y="1639229"/>
            <a:ext cx="2698596" cy="923330"/>
          </a:xfrm>
          <a:prstGeom prst="rect">
            <a:avLst/>
          </a:prstGeom>
          <a:solidFill>
            <a:schemeClr val="bg1"/>
          </a:solidFill>
          <a:ln w="28575">
            <a:solidFill>
              <a:srgbClr val="00B0F0"/>
            </a:solidFill>
          </a:ln>
        </p:spPr>
        <p:txBody>
          <a:bodyPr wrap="square" rtlCol="0">
            <a:spAutoFit/>
          </a:bodyPr>
          <a:lstStyle/>
          <a:p>
            <a:r>
              <a:rPr lang="en-US" dirty="0" smtClean="0"/>
              <a:t>372 - Field of Activity in authority records may also contain genre/form terms</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32</a:t>
            </a:fld>
            <a:endParaRPr lang="en-US"/>
          </a:p>
        </p:txBody>
      </p:sp>
    </p:spTree>
    <p:extLst>
      <p:ext uri="{BB962C8B-B14F-4D97-AF65-F5344CB8AC3E}">
        <p14:creationId xmlns:p14="http://schemas.microsoft.com/office/powerpoint/2010/main" val="42827945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Time Period of Creation</a:t>
            </a:r>
            <a:endParaRPr lang="en-US" dirty="0"/>
          </a:p>
        </p:txBody>
      </p:sp>
      <p:sp>
        <p:nvSpPr>
          <p:cNvPr id="3" name="Content Placeholder 2"/>
          <p:cNvSpPr>
            <a:spLocks noGrp="1"/>
          </p:cNvSpPr>
          <p:nvPr>
            <p:ph idx="1"/>
          </p:nvPr>
        </p:nvSpPr>
        <p:spPr>
          <a:xfrm>
            <a:off x="838200" y="1148576"/>
            <a:ext cx="10515600" cy="5572899"/>
          </a:xfrm>
        </p:spPr>
        <p:txBody>
          <a:bodyPr>
            <a:normAutofit lnSpcReduction="10000"/>
          </a:bodyPr>
          <a:lstStyle/>
          <a:p>
            <a:pPr>
              <a:spcAft>
                <a:spcPts val="1200"/>
              </a:spcAft>
            </a:pPr>
            <a:r>
              <a:rPr lang="en-US" dirty="0" smtClean="0"/>
              <a:t>If we stop using LCSH terms to describe what something is, we now know where to put genre/form, audience, and creator characteristics.  But what about LCSH strings that include chronological information?</a:t>
            </a:r>
            <a:endParaRPr lang="en-US" dirty="0"/>
          </a:p>
          <a:p>
            <a:pPr marL="0" indent="0">
              <a:buNone/>
            </a:pPr>
            <a:r>
              <a:rPr lang="en-US" dirty="0" smtClean="0"/>
              <a:t>	</a:t>
            </a:r>
            <a:r>
              <a:rPr lang="en-US" b="1" dirty="0" smtClean="0"/>
              <a:t>Rock music $y 1971-1980</a:t>
            </a:r>
          </a:p>
          <a:p>
            <a:pPr marL="0" indent="0">
              <a:buNone/>
            </a:pPr>
            <a:endParaRPr lang="en-US" b="1" dirty="0"/>
          </a:p>
          <a:p>
            <a:pPr marL="0" indent="0">
              <a:buNone/>
            </a:pPr>
            <a:r>
              <a:rPr lang="en-US" b="1" dirty="0" smtClean="0"/>
              <a:t>	Orchestral music </a:t>
            </a:r>
            <a:r>
              <a:rPr lang="en-US" b="1" dirty="0"/>
              <a:t>$y 18th century</a:t>
            </a:r>
            <a:endParaRPr lang="en-US" b="1" dirty="0" smtClean="0"/>
          </a:p>
          <a:p>
            <a:pPr marL="0" indent="0">
              <a:buNone/>
            </a:pPr>
            <a:endParaRPr lang="en-US" b="1" dirty="0"/>
          </a:p>
          <a:p>
            <a:pPr marL="0" indent="0">
              <a:buNone/>
            </a:pPr>
            <a:r>
              <a:rPr lang="en-US" b="1" dirty="0"/>
              <a:t>	American poetry </a:t>
            </a:r>
            <a:r>
              <a:rPr lang="en-US" b="1" dirty="0" smtClean="0"/>
              <a:t>$y </a:t>
            </a:r>
            <a:r>
              <a:rPr lang="en-US" b="1" dirty="0"/>
              <a:t>20th </a:t>
            </a:r>
            <a:r>
              <a:rPr lang="en-US" b="1" dirty="0" smtClean="0"/>
              <a:t>century</a:t>
            </a:r>
          </a:p>
          <a:p>
            <a:pPr marL="0" indent="0">
              <a:buNone/>
            </a:pPr>
            <a:endParaRPr lang="en-US" b="1" dirty="0"/>
          </a:p>
          <a:p>
            <a:pPr marL="0" indent="0">
              <a:buNone/>
            </a:pPr>
            <a:r>
              <a:rPr lang="en-US" b="1" dirty="0" smtClean="0"/>
              <a:t>	</a:t>
            </a:r>
            <a:r>
              <a:rPr lang="fr-FR" b="1" dirty="0" err="1"/>
              <a:t>European</a:t>
            </a:r>
            <a:r>
              <a:rPr lang="fr-FR" b="1" dirty="0"/>
              <a:t> </a:t>
            </a:r>
            <a:r>
              <a:rPr lang="fr-FR" b="1" dirty="0" err="1"/>
              <a:t>drama</a:t>
            </a:r>
            <a:r>
              <a:rPr lang="fr-FR" b="1" dirty="0"/>
              <a:t> </a:t>
            </a:r>
            <a:r>
              <a:rPr lang="fr-FR" b="1" dirty="0" smtClean="0"/>
              <a:t>$y </a:t>
            </a:r>
            <a:r>
              <a:rPr lang="fr-FR" b="1" dirty="0"/>
              <a:t>Renaissance, </a:t>
            </a:r>
            <a:r>
              <a:rPr lang="fr-FR" b="1" dirty="0" smtClean="0"/>
              <a:t>1450-1600</a:t>
            </a:r>
          </a:p>
          <a:p>
            <a:pPr marL="0" indent="0">
              <a:buNone/>
            </a:pPr>
            <a:endParaRPr lang="fr-FR" b="1" dirty="0"/>
          </a:p>
          <a:p>
            <a:pPr marL="0" indent="0">
              <a:buNone/>
            </a:pPr>
            <a:r>
              <a:rPr lang="fr-FR" b="1" dirty="0"/>
              <a:t>	</a:t>
            </a:r>
            <a:r>
              <a:rPr lang="fr-FR" b="1" dirty="0" err="1"/>
              <a:t>Poetry</a:t>
            </a:r>
            <a:r>
              <a:rPr lang="fr-FR" b="1" dirty="0"/>
              <a:t>, </a:t>
            </a:r>
            <a:r>
              <a:rPr lang="fr-FR" b="1" dirty="0" err="1"/>
              <a:t>Medieval</a:t>
            </a:r>
            <a:endParaRPr lang="en-US" b="1"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320</a:t>
            </a:fld>
            <a:endParaRPr lang="en-US"/>
          </a:p>
        </p:txBody>
      </p:sp>
    </p:spTree>
    <p:extLst>
      <p:ext uri="{BB962C8B-B14F-4D97-AF65-F5344CB8AC3E}">
        <p14:creationId xmlns:p14="http://schemas.microsoft.com/office/powerpoint/2010/main" val="3216014994"/>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046 - Special Coded Dates (R)</a:t>
            </a:r>
            <a:endParaRPr lang="en-US" dirty="0"/>
          </a:p>
        </p:txBody>
      </p:sp>
      <p:sp>
        <p:nvSpPr>
          <p:cNvPr id="3" name="Content Placeholder 2"/>
          <p:cNvSpPr>
            <a:spLocks noGrp="1"/>
          </p:cNvSpPr>
          <p:nvPr>
            <p:ph idx="1"/>
          </p:nvPr>
        </p:nvSpPr>
        <p:spPr>
          <a:xfrm>
            <a:off x="838200" y="1825625"/>
            <a:ext cx="11353800" cy="4787048"/>
          </a:xfrm>
        </p:spPr>
        <p:txBody>
          <a:bodyPr>
            <a:normAutofit fontScale="92500" lnSpcReduction="10000"/>
          </a:bodyPr>
          <a:lstStyle/>
          <a:p>
            <a:pPr marL="0" indent="0">
              <a:buNone/>
            </a:pPr>
            <a:r>
              <a:rPr lang="en-US" dirty="0" smtClean="0"/>
              <a:t>$k - </a:t>
            </a:r>
            <a:r>
              <a:rPr lang="en-US" dirty="0"/>
              <a:t>Beginning or single date created (NR</a:t>
            </a:r>
            <a:r>
              <a:rPr lang="en-US" dirty="0" smtClean="0"/>
              <a:t>)</a:t>
            </a:r>
          </a:p>
          <a:p>
            <a:pPr marL="0" indent="0">
              <a:buNone/>
            </a:pPr>
            <a:r>
              <a:rPr lang="en-US" dirty="0"/>
              <a:t>$l - Ending date created (NR</a:t>
            </a:r>
            <a:r>
              <a:rPr lang="en-US" dirty="0" smtClean="0"/>
              <a:t>)</a:t>
            </a:r>
          </a:p>
          <a:p>
            <a:pPr marL="0" indent="0">
              <a:buNone/>
            </a:pPr>
            <a:r>
              <a:rPr lang="en-US" dirty="0" smtClean="0"/>
              <a:t>$o - </a:t>
            </a:r>
            <a:r>
              <a:rPr lang="en-US" dirty="0"/>
              <a:t>Single or starting date for aggregated content (NR</a:t>
            </a:r>
            <a:r>
              <a:rPr lang="en-US" dirty="0" smtClean="0"/>
              <a:t>)</a:t>
            </a:r>
          </a:p>
          <a:p>
            <a:pPr marL="0" indent="0">
              <a:buNone/>
            </a:pPr>
            <a:r>
              <a:rPr lang="en-US" dirty="0" smtClean="0"/>
              <a:t>$p - </a:t>
            </a:r>
            <a:r>
              <a:rPr lang="en-US" dirty="0"/>
              <a:t>Ending date for aggregated content (NR</a:t>
            </a:r>
            <a:r>
              <a:rPr lang="en-US" dirty="0" smtClean="0"/>
              <a:t>)</a:t>
            </a:r>
          </a:p>
          <a:p>
            <a:pPr marL="0" indent="0">
              <a:buNone/>
            </a:pPr>
            <a:endParaRPr lang="en-US" dirty="0"/>
          </a:p>
          <a:p>
            <a:pPr marL="0" indent="0">
              <a:buNone/>
            </a:pPr>
            <a:r>
              <a:rPr lang="en-US" dirty="0" smtClean="0"/>
              <a:t>046 __ $k 2017 $o 1800 $p 1899 $2 </a:t>
            </a:r>
            <a:r>
              <a:rPr lang="en-US" dirty="0" err="1" smtClean="0"/>
              <a:t>edtf</a:t>
            </a:r>
            <a:endParaRPr lang="en-US" dirty="0" smtClean="0"/>
          </a:p>
          <a:p>
            <a:pPr marL="0" indent="0">
              <a:buNone/>
            </a:pPr>
            <a:r>
              <a:rPr lang="en-US" dirty="0"/>
              <a:t> </a:t>
            </a:r>
            <a:r>
              <a:rPr lang="en-US" dirty="0" smtClean="0"/>
              <a:t>   </a:t>
            </a:r>
            <a:r>
              <a:rPr lang="en-US" i="1" dirty="0" smtClean="0"/>
              <a:t>Anthology of 19th century poetry published in 2017</a:t>
            </a:r>
          </a:p>
          <a:p>
            <a:pPr marL="0" indent="0">
              <a:buNone/>
            </a:pPr>
            <a:endParaRPr lang="en-US" dirty="0"/>
          </a:p>
          <a:p>
            <a:pPr marL="0" indent="0">
              <a:buNone/>
            </a:pPr>
            <a:r>
              <a:rPr lang="en-US" dirty="0" smtClean="0"/>
              <a:t>046 __ $k 2006 </a:t>
            </a:r>
            <a:r>
              <a:rPr lang="en-US" dirty="0"/>
              <a:t>$</a:t>
            </a:r>
            <a:r>
              <a:rPr lang="en-US" dirty="0" smtClean="0"/>
              <a:t>o 1932 $p 1940 $2 </a:t>
            </a:r>
            <a:r>
              <a:rPr lang="en-US" dirty="0" err="1" smtClean="0"/>
              <a:t>edtf</a:t>
            </a:r>
            <a:endParaRPr lang="en-US" dirty="0" smtClean="0"/>
          </a:p>
          <a:p>
            <a:pPr marL="0" indent="0">
              <a:buNone/>
            </a:pPr>
            <a:r>
              <a:rPr lang="en-US" i="1" dirty="0"/>
              <a:t>     DVD set of films originally released </a:t>
            </a:r>
            <a:r>
              <a:rPr lang="en-US" i="1" dirty="0" smtClean="0"/>
              <a:t>1932-1940 </a:t>
            </a:r>
            <a:r>
              <a:rPr lang="en-US" i="1" dirty="0"/>
              <a:t>and issued as a collection in 2006</a:t>
            </a:r>
            <a:br>
              <a:rPr lang="en-US" i="1" dirty="0"/>
            </a:br>
            <a:endParaRPr lang="en-US" dirty="0" smtClean="0"/>
          </a:p>
          <a:p>
            <a:pPr marL="0"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321</a:t>
            </a:fld>
            <a:endParaRPr lang="en-US"/>
          </a:p>
        </p:txBody>
      </p:sp>
    </p:spTree>
    <p:extLst>
      <p:ext uri="{BB962C8B-B14F-4D97-AF65-F5344CB8AC3E}">
        <p14:creationId xmlns:p14="http://schemas.microsoft.com/office/powerpoint/2010/main" val="571568483"/>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388 - Time </a:t>
            </a:r>
            <a:r>
              <a:rPr lang="en-US" dirty="0"/>
              <a:t>Period of </a:t>
            </a:r>
            <a:r>
              <a:rPr lang="en-US" dirty="0" smtClean="0"/>
              <a:t>Creation (R)</a:t>
            </a:r>
            <a:endParaRPr lang="en-US" dirty="0"/>
          </a:p>
        </p:txBody>
      </p:sp>
      <p:sp>
        <p:nvSpPr>
          <p:cNvPr id="3" name="Content Placeholder 2"/>
          <p:cNvSpPr>
            <a:spLocks noGrp="1"/>
          </p:cNvSpPr>
          <p:nvPr>
            <p:ph idx="1"/>
          </p:nvPr>
        </p:nvSpPr>
        <p:spPr>
          <a:xfrm>
            <a:off x="838200" y="1825625"/>
            <a:ext cx="11049000" cy="4787048"/>
          </a:xfrm>
        </p:spPr>
        <p:txBody>
          <a:bodyPr>
            <a:normAutofit/>
          </a:bodyPr>
          <a:lstStyle/>
          <a:p>
            <a:pPr marL="0" indent="0">
              <a:buNone/>
            </a:pPr>
            <a:r>
              <a:rPr lang="en-US" dirty="0" smtClean="0"/>
              <a:t>First </a:t>
            </a:r>
            <a:r>
              <a:rPr lang="en-US" dirty="0"/>
              <a:t>indicator - Type of time </a:t>
            </a:r>
            <a:r>
              <a:rPr lang="en-US" dirty="0" smtClean="0"/>
              <a:t>period		</a:t>
            </a:r>
            <a:r>
              <a:rPr lang="en-US" dirty="0"/>
              <a:t>Second indicator - </a:t>
            </a:r>
            <a:r>
              <a:rPr lang="en-US" dirty="0" smtClean="0"/>
              <a:t>Undefined</a:t>
            </a:r>
          </a:p>
          <a:p>
            <a:pPr marL="0" indent="0">
              <a:buNone/>
            </a:pPr>
            <a:r>
              <a:rPr lang="en-US" dirty="0"/>
              <a:t> </a:t>
            </a:r>
            <a:r>
              <a:rPr lang="en-US" dirty="0" smtClean="0"/>
              <a:t>   # </a:t>
            </a:r>
            <a:r>
              <a:rPr lang="en-US" dirty="0"/>
              <a:t>- No information </a:t>
            </a:r>
            <a:r>
              <a:rPr lang="en-US" dirty="0" smtClean="0"/>
              <a:t>provided</a:t>
            </a:r>
          </a:p>
          <a:p>
            <a:pPr marL="0" indent="0">
              <a:buNone/>
            </a:pPr>
            <a:r>
              <a:rPr lang="en-US" dirty="0"/>
              <a:t> </a:t>
            </a:r>
            <a:r>
              <a:rPr lang="en-US" dirty="0" smtClean="0"/>
              <a:t>   1 - Creation of work</a:t>
            </a:r>
          </a:p>
          <a:p>
            <a:pPr marL="0" indent="0">
              <a:buNone/>
            </a:pPr>
            <a:r>
              <a:rPr lang="en-US" dirty="0"/>
              <a:t> </a:t>
            </a:r>
            <a:r>
              <a:rPr lang="en-US" dirty="0" smtClean="0"/>
              <a:t>   2 - Creation of aggregate work</a:t>
            </a:r>
          </a:p>
          <a:p>
            <a:pPr marL="0" indent="0">
              <a:buNone/>
            </a:pPr>
            <a:endParaRPr lang="en-US" dirty="0" smtClean="0"/>
          </a:p>
          <a:p>
            <a:pPr marL="0" indent="0">
              <a:buNone/>
            </a:pPr>
            <a:r>
              <a:rPr lang="en-US" dirty="0" smtClean="0"/>
              <a:t>Subfields:</a:t>
            </a:r>
            <a:r>
              <a:rPr lang="en-US" dirty="0"/>
              <a:t>	 $a - Time period of creation </a:t>
            </a:r>
            <a:r>
              <a:rPr lang="en-US" dirty="0" smtClean="0"/>
              <a:t>term</a:t>
            </a:r>
          </a:p>
          <a:p>
            <a:pPr marL="0" indent="0">
              <a:buNone/>
            </a:pPr>
            <a:r>
              <a:rPr lang="en-US" dirty="0"/>
              <a:t>		 $0 - Authority record control number or standard number (R</a:t>
            </a:r>
            <a:r>
              <a:rPr lang="en-US" dirty="0" smtClean="0"/>
              <a:t>)</a:t>
            </a:r>
          </a:p>
          <a:p>
            <a:pPr marL="0" indent="0">
              <a:buNone/>
            </a:pPr>
            <a:r>
              <a:rPr lang="en-US" dirty="0"/>
              <a:t>	</a:t>
            </a:r>
            <a:r>
              <a:rPr lang="en-US" dirty="0" smtClean="0"/>
              <a:t>	 $2 - Source of term</a:t>
            </a:r>
          </a:p>
          <a:p>
            <a:pPr marL="0" indent="0">
              <a:buNone/>
            </a:pPr>
            <a:r>
              <a:rPr lang="en-US" dirty="0"/>
              <a:t>	</a:t>
            </a:r>
            <a:r>
              <a:rPr lang="en-US" dirty="0" smtClean="0"/>
              <a:t>   	 $3 - Materials specified</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322</a:t>
            </a:fld>
            <a:endParaRPr lang="en-US"/>
          </a:p>
        </p:txBody>
      </p:sp>
    </p:spTree>
    <p:extLst>
      <p:ext uri="{BB962C8B-B14F-4D97-AF65-F5344CB8AC3E}">
        <p14:creationId xmlns:p14="http://schemas.microsoft.com/office/powerpoint/2010/main" val="1916517036"/>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Vocabulary To Use in 388</a:t>
            </a:r>
            <a:endParaRPr lang="en-US" dirty="0"/>
          </a:p>
        </p:txBody>
      </p:sp>
      <p:sp>
        <p:nvSpPr>
          <p:cNvPr id="3" name="Content Placeholder 2"/>
          <p:cNvSpPr>
            <a:spLocks noGrp="1"/>
          </p:cNvSpPr>
          <p:nvPr>
            <p:ph idx="1"/>
          </p:nvPr>
        </p:nvSpPr>
        <p:spPr>
          <a:xfrm>
            <a:off x="838200" y="1825625"/>
            <a:ext cx="10515600" cy="4895850"/>
          </a:xfrm>
        </p:spPr>
        <p:txBody>
          <a:bodyPr>
            <a:normAutofit/>
          </a:bodyPr>
          <a:lstStyle/>
          <a:p>
            <a:r>
              <a:rPr lang="en-US" dirty="0" smtClean="0"/>
              <a:t>LC maintains a list called </a:t>
            </a:r>
            <a:r>
              <a:rPr lang="en-US" i="1" dirty="0"/>
              <a:t>Temporal Term Source </a:t>
            </a:r>
            <a:r>
              <a:rPr lang="en-US" i="1" dirty="0" smtClean="0"/>
              <a:t>Codes</a:t>
            </a:r>
            <a:r>
              <a:rPr lang="en-US" i="1" dirty="0"/>
              <a:t> </a:t>
            </a:r>
            <a:r>
              <a:rPr lang="en-US" dirty="0"/>
              <a:t>(</a:t>
            </a:r>
            <a:r>
              <a:rPr lang="en-US" dirty="0">
                <a:hlinkClick r:id="rId3"/>
              </a:rPr>
              <a:t>https://</a:t>
            </a:r>
            <a:r>
              <a:rPr lang="en-US" dirty="0" smtClean="0">
                <a:hlinkClick r:id="rId3"/>
              </a:rPr>
              <a:t>www.loc.gov/standards/sourcelist/temporal.html</a:t>
            </a:r>
            <a:r>
              <a:rPr lang="en-US" dirty="0" smtClean="0"/>
              <a:t>). But there is nothing currently on the list!</a:t>
            </a:r>
          </a:p>
          <a:p>
            <a:r>
              <a:rPr lang="en-US" b="1" dirty="0" smtClean="0"/>
              <a:t>“</a:t>
            </a:r>
            <a:r>
              <a:rPr lang="en-US" dirty="0" smtClean="0"/>
              <a:t>Many </a:t>
            </a:r>
            <a:r>
              <a:rPr lang="en-US" dirty="0"/>
              <a:t>general subject lists and thesauri also contain controlled vocabularies for specifying time periods</a:t>
            </a:r>
            <a:r>
              <a:rPr lang="en-US" i="1" dirty="0"/>
              <a:t>.</a:t>
            </a:r>
            <a:r>
              <a:rPr lang="en-US" dirty="0"/>
              <a:t>  Thus those general sources may also be used in usage elements identified for temporal terms, with the appropriate source code (see </a:t>
            </a:r>
            <a:r>
              <a:rPr lang="en-US" i="1" dirty="0">
                <a:hlinkClick r:id="rId4"/>
              </a:rPr>
              <a:t>Subject Heading and Term Source Codes</a:t>
            </a:r>
            <a:r>
              <a:rPr lang="en-US" dirty="0" smtClean="0"/>
              <a:t>)”</a:t>
            </a:r>
          </a:p>
          <a:p>
            <a:r>
              <a:rPr lang="en-US" dirty="0" smtClean="0"/>
              <a:t>Maybe some day LC will decide it needs to create the LCTTT (LC Temporal Terms Thesaurus)</a:t>
            </a:r>
          </a:p>
          <a:p>
            <a:r>
              <a:rPr lang="en-US" dirty="0" smtClean="0"/>
              <a:t>For now, use terms from other general lists, e.g., LCSH, FAST</a:t>
            </a:r>
            <a:endParaRPr lang="en-US" dirty="0"/>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323</a:t>
            </a:fld>
            <a:endParaRPr lang="en-US"/>
          </a:p>
        </p:txBody>
      </p:sp>
    </p:spTree>
    <p:extLst>
      <p:ext uri="{BB962C8B-B14F-4D97-AF65-F5344CB8AC3E}">
        <p14:creationId xmlns:p14="http://schemas.microsoft.com/office/powerpoint/2010/main" val="1440709779"/>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915"/>
            <a:ext cx="10515600" cy="348553"/>
          </a:xfrm>
        </p:spPr>
        <p:txBody>
          <a:bodyPr>
            <a:noAutofit/>
          </a:bodyPr>
          <a:lstStyle/>
          <a:p>
            <a:r>
              <a:rPr lang="en-US" sz="3800" dirty="0" smtClean="0"/>
              <a:t>Rock music $y 1961-1970</a:t>
            </a:r>
            <a:endParaRPr lang="en-US" sz="3800" dirty="0"/>
          </a:p>
        </p:txBody>
      </p:sp>
      <p:sp>
        <p:nvSpPr>
          <p:cNvPr id="3" name="Content Placeholder 2"/>
          <p:cNvSpPr>
            <a:spLocks noGrp="1"/>
          </p:cNvSpPr>
          <p:nvPr>
            <p:ph idx="1"/>
          </p:nvPr>
        </p:nvSpPr>
        <p:spPr>
          <a:xfrm>
            <a:off x="838200" y="903249"/>
            <a:ext cx="10515600" cy="6043961"/>
          </a:xfrm>
        </p:spPr>
        <p:txBody>
          <a:bodyPr>
            <a:normAutofit fontScale="77500" lnSpcReduction="20000"/>
          </a:bodyPr>
          <a:lstStyle/>
          <a:p>
            <a:pPr marL="0" indent="0">
              <a:buNone/>
            </a:pPr>
            <a:r>
              <a:rPr lang="en-US" dirty="0" smtClean="0">
                <a:solidFill>
                  <a:srgbClr val="FF0000"/>
                </a:solidFill>
              </a:rPr>
              <a:t>046 __  $k 1969 $2 </a:t>
            </a:r>
            <a:r>
              <a:rPr lang="en-US" dirty="0" err="1" smtClean="0">
                <a:solidFill>
                  <a:srgbClr val="FF0000"/>
                </a:solidFill>
              </a:rPr>
              <a:t>edtf</a:t>
            </a:r>
            <a:endParaRPr lang="en-US" dirty="0" smtClean="0">
              <a:solidFill>
                <a:srgbClr val="FF0000"/>
              </a:solidFill>
            </a:endParaRPr>
          </a:p>
          <a:p>
            <a:pPr marL="0" indent="0">
              <a:buNone/>
            </a:pPr>
            <a:r>
              <a:rPr lang="en-US" dirty="0" smtClean="0"/>
              <a:t>110 2_  Moody </a:t>
            </a:r>
            <a:r>
              <a:rPr lang="en-US" dirty="0"/>
              <a:t>Blues (Musical group), </a:t>
            </a:r>
            <a:r>
              <a:rPr lang="en-US" dirty="0" smtClean="0"/>
              <a:t>$e </a:t>
            </a:r>
            <a:r>
              <a:rPr lang="en-US" dirty="0"/>
              <a:t>performer. </a:t>
            </a:r>
            <a:r>
              <a:rPr lang="en-US" dirty="0" smtClean="0"/>
              <a:t>$4 </a:t>
            </a:r>
            <a:r>
              <a:rPr lang="en-US" dirty="0" err="1"/>
              <a:t>prf</a:t>
            </a:r>
            <a:endParaRPr lang="en-US" dirty="0"/>
          </a:p>
          <a:p>
            <a:pPr marL="0" indent="0">
              <a:buNone/>
            </a:pPr>
            <a:r>
              <a:rPr lang="en-US" dirty="0" smtClean="0"/>
              <a:t>245 10  To </a:t>
            </a:r>
            <a:r>
              <a:rPr lang="en-US" dirty="0"/>
              <a:t>our children's </a:t>
            </a:r>
            <a:r>
              <a:rPr lang="en-US" dirty="0" err="1"/>
              <a:t>children's</a:t>
            </a:r>
            <a:r>
              <a:rPr lang="en-US" dirty="0"/>
              <a:t> children / </a:t>
            </a:r>
            <a:r>
              <a:rPr lang="en-US" dirty="0" smtClean="0"/>
              <a:t>$c </a:t>
            </a:r>
            <a:r>
              <a:rPr lang="en-US" dirty="0"/>
              <a:t>the Moody Blues.</a:t>
            </a:r>
          </a:p>
          <a:p>
            <a:pPr marL="0" indent="0">
              <a:buNone/>
            </a:pPr>
            <a:r>
              <a:rPr lang="en-US" dirty="0"/>
              <a:t>260 </a:t>
            </a:r>
            <a:r>
              <a:rPr lang="en-US" dirty="0" smtClean="0"/>
              <a:t>__  New </a:t>
            </a:r>
            <a:r>
              <a:rPr lang="en-US" dirty="0"/>
              <a:t>York, NY : </a:t>
            </a:r>
            <a:r>
              <a:rPr lang="en-US" dirty="0" smtClean="0"/>
              <a:t>$b </a:t>
            </a:r>
            <a:r>
              <a:rPr lang="en-US" dirty="0"/>
              <a:t>Threshold, </a:t>
            </a:r>
            <a:r>
              <a:rPr lang="en-US" dirty="0" smtClean="0"/>
              <a:t>$c </a:t>
            </a:r>
            <a:r>
              <a:rPr lang="en-US" dirty="0"/>
              <a:t>℗2008.</a:t>
            </a:r>
          </a:p>
          <a:p>
            <a:pPr marL="0" indent="0">
              <a:buNone/>
            </a:pPr>
            <a:r>
              <a:rPr lang="en-US" dirty="0"/>
              <a:t>300 </a:t>
            </a:r>
            <a:r>
              <a:rPr lang="en-US" dirty="0" smtClean="0"/>
              <a:t>__  1 </a:t>
            </a:r>
            <a:r>
              <a:rPr lang="en-US" dirty="0"/>
              <a:t>audio disc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solidFill>
                  <a:srgbClr val="FF0000"/>
                </a:solidFill>
              </a:rPr>
              <a:t>388 1_  Nineteen sixties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dirty="0" smtClean="0"/>
              <a:t>  </a:t>
            </a:r>
            <a:r>
              <a:rPr lang="en-US" i="1" dirty="0" smtClean="0">
                <a:solidFill>
                  <a:schemeClr val="accent1">
                    <a:lumMod val="75000"/>
                  </a:schemeClr>
                </a:solidFill>
              </a:rPr>
              <a:t>and/or</a:t>
            </a:r>
          </a:p>
          <a:p>
            <a:pPr marL="0" indent="0">
              <a:buNone/>
            </a:pPr>
            <a:r>
              <a:rPr lang="en-US" dirty="0" smtClean="0">
                <a:solidFill>
                  <a:srgbClr val="FF0000"/>
                </a:solidFill>
              </a:rPr>
              <a:t>388 1</a:t>
            </a:r>
            <a:r>
              <a:rPr lang="en-US" dirty="0">
                <a:solidFill>
                  <a:srgbClr val="FF0000"/>
                </a:solidFill>
              </a:rPr>
              <a:t>_ </a:t>
            </a:r>
            <a:r>
              <a:rPr lang="en-US" dirty="0" smtClean="0">
                <a:solidFill>
                  <a:srgbClr val="FF0000"/>
                </a:solidFill>
              </a:rPr>
              <a:t> Nineteen </a:t>
            </a:r>
            <a:r>
              <a:rPr lang="en-US" dirty="0">
                <a:solidFill>
                  <a:srgbClr val="FF0000"/>
                </a:solidFill>
              </a:rPr>
              <a:t>sixty-nine, A.D</a:t>
            </a:r>
            <a:r>
              <a:rPr lang="en-US" dirty="0" smtClean="0">
                <a:solidFill>
                  <a:srgbClr val="FF0000"/>
                </a:solidFill>
              </a:rPr>
              <a:t>. $2 </a:t>
            </a:r>
            <a:r>
              <a:rPr lang="en-US" dirty="0" err="1" smtClean="0">
                <a:solidFill>
                  <a:srgbClr val="FF0000"/>
                </a:solidFill>
              </a:rPr>
              <a:t>lcsh</a:t>
            </a:r>
            <a:endParaRPr lang="en-US" dirty="0" smtClean="0">
              <a:solidFill>
                <a:srgbClr val="FF0000"/>
              </a:solidFill>
            </a:endParaRPr>
          </a:p>
          <a:p>
            <a:pPr marL="0" indent="0">
              <a:buNone/>
            </a:pP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1961-1970 $2 fast</a:t>
            </a:r>
          </a:p>
          <a:p>
            <a:pPr marL="0" indent="0">
              <a:buNone/>
            </a:pPr>
            <a:r>
              <a:rPr lang="en-US" dirty="0">
                <a:solidFill>
                  <a:schemeClr val="accent1">
                    <a:lumMod val="75000"/>
                  </a:schemeClr>
                </a:solidFill>
              </a:rPr>
              <a:t> </a:t>
            </a: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1969 $2 fast</a:t>
            </a:r>
          </a:p>
          <a:p>
            <a:pPr marL="0" indent="0">
              <a:buNone/>
            </a:pPr>
            <a:r>
              <a:rPr lang="en-US" dirty="0"/>
              <a:t>500 __ </a:t>
            </a:r>
            <a:r>
              <a:rPr lang="en-US" dirty="0" smtClean="0"/>
              <a:t> Originally </a:t>
            </a:r>
            <a:r>
              <a:rPr lang="en-US" dirty="0"/>
              <a:t>released November 1969</a:t>
            </a:r>
            <a:r>
              <a:rPr lang="en-US" dirty="0" smtClean="0"/>
              <a:t>.</a:t>
            </a:r>
          </a:p>
          <a:p>
            <a:pPr marL="0" indent="0">
              <a:buNone/>
            </a:pPr>
            <a:r>
              <a:rPr lang="en-US" dirty="0"/>
              <a:t>650 _</a:t>
            </a:r>
            <a:r>
              <a:rPr lang="en-US" dirty="0" smtClean="0"/>
              <a:t>0  Rock </a:t>
            </a:r>
            <a:r>
              <a:rPr lang="en-US" dirty="0"/>
              <a:t>music </a:t>
            </a:r>
            <a:r>
              <a:rPr lang="en-US" dirty="0" smtClean="0"/>
              <a:t>$y </a:t>
            </a:r>
            <a:r>
              <a:rPr lang="en-US" dirty="0"/>
              <a:t>1961-1970.</a:t>
            </a:r>
          </a:p>
          <a:p>
            <a:pPr marL="0" indent="0">
              <a:buNone/>
            </a:pPr>
            <a:r>
              <a:rPr lang="en-US" dirty="0"/>
              <a:t>650 </a:t>
            </a:r>
            <a:r>
              <a:rPr lang="en-US" dirty="0" smtClean="0"/>
              <a:t>_0  Progressive </a:t>
            </a:r>
            <a:r>
              <a:rPr lang="en-US" dirty="0"/>
              <a:t>rock music.</a:t>
            </a:r>
          </a:p>
          <a:p>
            <a:pPr marL="0" indent="0">
              <a:buNone/>
            </a:pPr>
            <a:r>
              <a:rPr lang="en-US" dirty="0"/>
              <a:t>655 </a:t>
            </a:r>
            <a:r>
              <a:rPr lang="en-US" dirty="0" smtClean="0"/>
              <a:t>_7  Progressive </a:t>
            </a:r>
            <a:r>
              <a:rPr lang="en-US" dirty="0"/>
              <a:t>rock (Music) </a:t>
            </a:r>
            <a:r>
              <a:rPr lang="en-US" dirty="0" smtClean="0"/>
              <a:t>$2 </a:t>
            </a:r>
            <a:r>
              <a:rPr lang="en-US" dirty="0" err="1"/>
              <a:t>lcgft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343" y="2497763"/>
            <a:ext cx="3400425" cy="34004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324</a:t>
            </a:fld>
            <a:endParaRPr lang="en-US"/>
          </a:p>
        </p:txBody>
      </p:sp>
    </p:spTree>
    <p:extLst>
      <p:ext uri="{BB962C8B-B14F-4D97-AF65-F5344CB8AC3E}">
        <p14:creationId xmlns:p14="http://schemas.microsoft.com/office/powerpoint/2010/main" val="1419097260"/>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27" y="209008"/>
            <a:ext cx="10515600" cy="348553"/>
          </a:xfrm>
        </p:spPr>
        <p:txBody>
          <a:bodyPr>
            <a:noAutofit/>
          </a:bodyPr>
          <a:lstStyle/>
          <a:p>
            <a:r>
              <a:rPr lang="en-US" sz="3800" dirty="0"/>
              <a:t>European drama $y Renaissance, 1450-1600</a:t>
            </a:r>
          </a:p>
        </p:txBody>
      </p:sp>
      <p:sp>
        <p:nvSpPr>
          <p:cNvPr id="3" name="Content Placeholder 2"/>
          <p:cNvSpPr>
            <a:spLocks noGrp="1"/>
          </p:cNvSpPr>
          <p:nvPr>
            <p:ph idx="1"/>
          </p:nvPr>
        </p:nvSpPr>
        <p:spPr>
          <a:xfrm>
            <a:off x="245327" y="814039"/>
            <a:ext cx="11946673" cy="6043961"/>
          </a:xfrm>
        </p:spPr>
        <p:txBody>
          <a:bodyPr>
            <a:normAutofit fontScale="92500" lnSpcReduction="20000"/>
          </a:bodyPr>
          <a:lstStyle/>
          <a:p>
            <a:pPr marL="0" indent="0">
              <a:buNone/>
            </a:pPr>
            <a:r>
              <a:rPr lang="en-US" dirty="0" smtClean="0">
                <a:solidFill>
                  <a:srgbClr val="FF0000"/>
                </a:solidFill>
              </a:rPr>
              <a:t>046 __  $k </a:t>
            </a:r>
            <a:r>
              <a:rPr lang="en-US" dirty="0">
                <a:solidFill>
                  <a:srgbClr val="FF0000"/>
                </a:solidFill>
              </a:rPr>
              <a:t>2012 </a:t>
            </a:r>
            <a:r>
              <a:rPr lang="en-US" dirty="0" smtClean="0">
                <a:solidFill>
                  <a:srgbClr val="FF0000"/>
                </a:solidFill>
              </a:rPr>
              <a:t>$o </a:t>
            </a:r>
            <a:r>
              <a:rPr lang="en-US" dirty="0">
                <a:solidFill>
                  <a:srgbClr val="FF0000"/>
                </a:solidFill>
              </a:rPr>
              <a:t>1450~ </a:t>
            </a:r>
            <a:r>
              <a:rPr lang="en-US" dirty="0" smtClean="0">
                <a:solidFill>
                  <a:srgbClr val="FF0000"/>
                </a:solidFill>
              </a:rPr>
              <a:t>$p </a:t>
            </a:r>
            <a:r>
              <a:rPr lang="en-US" dirty="0">
                <a:solidFill>
                  <a:srgbClr val="FF0000"/>
                </a:solidFill>
              </a:rPr>
              <a:t>1560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245 00  Comic </a:t>
            </a:r>
            <a:r>
              <a:rPr lang="en-US" dirty="0"/>
              <a:t>drama in the Low Countries, c.1450-1560 : </a:t>
            </a:r>
            <a:r>
              <a:rPr lang="en-US" dirty="0" smtClean="0"/>
              <a:t>$b </a:t>
            </a:r>
            <a:r>
              <a:rPr lang="en-US" dirty="0"/>
              <a:t>a </a:t>
            </a:r>
            <a:r>
              <a:rPr lang="en-US" dirty="0" smtClean="0"/>
              <a:t>critical</a:t>
            </a:r>
          </a:p>
          <a:p>
            <a:pPr marL="0" indent="0">
              <a:buNone/>
            </a:pPr>
            <a:r>
              <a:rPr lang="en-US" dirty="0"/>
              <a:t> </a:t>
            </a:r>
            <a:r>
              <a:rPr lang="en-US" dirty="0" smtClean="0"/>
              <a:t>             anthology </a:t>
            </a:r>
            <a:r>
              <a:rPr lang="en-US" dirty="0"/>
              <a:t>/ </a:t>
            </a:r>
            <a:r>
              <a:rPr lang="en-US" dirty="0" smtClean="0"/>
              <a:t>$c </a:t>
            </a:r>
            <a:r>
              <a:rPr lang="en-US" dirty="0"/>
              <a:t>edited and translated by Ben Parsons and </a:t>
            </a:r>
            <a:r>
              <a:rPr lang="en-US" dirty="0" smtClean="0"/>
              <a:t>Bas </a:t>
            </a:r>
            <a:r>
              <a:rPr lang="en-US" dirty="0" err="1"/>
              <a:t>Jongenelen</a:t>
            </a:r>
            <a:r>
              <a:rPr lang="en-US" dirty="0"/>
              <a:t>.</a:t>
            </a:r>
          </a:p>
          <a:p>
            <a:pPr marL="514350" indent="-514350">
              <a:buAutoNum type="arabicPlain" startAt="260"/>
            </a:pPr>
            <a:r>
              <a:rPr lang="en-US" dirty="0" smtClean="0"/>
              <a:t> __  Cambridge </a:t>
            </a:r>
            <a:r>
              <a:rPr lang="en-US" dirty="0"/>
              <a:t>; </a:t>
            </a:r>
            <a:r>
              <a:rPr lang="en-US" dirty="0" smtClean="0"/>
              <a:t>$a </a:t>
            </a:r>
            <a:r>
              <a:rPr lang="en-US" dirty="0"/>
              <a:t>New York : </a:t>
            </a:r>
            <a:r>
              <a:rPr lang="en-US" dirty="0" smtClean="0"/>
              <a:t>$b </a:t>
            </a:r>
            <a:r>
              <a:rPr lang="en-US" dirty="0"/>
              <a:t>D.S. Brewer, </a:t>
            </a:r>
            <a:r>
              <a:rPr lang="en-US" dirty="0" smtClean="0"/>
              <a:t>$c </a:t>
            </a:r>
            <a:r>
              <a:rPr lang="en-US" dirty="0"/>
              <a:t>2012</a:t>
            </a:r>
            <a:r>
              <a:rPr lang="en-US" dirty="0" smtClean="0"/>
              <a:t>.</a:t>
            </a:r>
          </a:p>
          <a:p>
            <a:pPr marL="0" indent="0">
              <a:buNone/>
            </a:pPr>
            <a:r>
              <a:rPr lang="en-US" dirty="0"/>
              <a:t>386 </a:t>
            </a:r>
            <a:r>
              <a:rPr lang="en-US" dirty="0" smtClean="0"/>
              <a:t>__  </a:t>
            </a:r>
            <a:r>
              <a:rPr lang="en-US" dirty="0"/>
              <a:t>Dutch </a:t>
            </a:r>
            <a:r>
              <a:rPr lang="en-US" dirty="0" smtClean="0"/>
              <a:t>$a Flemings $2 </a:t>
            </a:r>
            <a:r>
              <a:rPr lang="en-US" dirty="0" err="1"/>
              <a:t>lcdgt</a:t>
            </a:r>
            <a:endParaRPr lang="en-US" dirty="0"/>
          </a:p>
          <a:p>
            <a:pPr marL="0" indent="0">
              <a:buNone/>
            </a:pPr>
            <a:r>
              <a:rPr lang="en-US" dirty="0" smtClean="0">
                <a:solidFill>
                  <a:srgbClr val="FF0000"/>
                </a:solidFill>
              </a:rPr>
              <a:t>388 1_  Renaissance $2 </a:t>
            </a:r>
            <a:r>
              <a:rPr lang="en-US" dirty="0" err="1">
                <a:solidFill>
                  <a:srgbClr val="FF0000"/>
                </a:solidFill>
              </a:rPr>
              <a:t>lcsh</a:t>
            </a:r>
            <a:endParaRPr lang="en-US" dirty="0">
              <a:solidFill>
                <a:srgbClr val="FF0000"/>
              </a:solidFill>
            </a:endParaRPr>
          </a:p>
          <a:p>
            <a:pPr marL="0" indent="0">
              <a:buNone/>
            </a:pPr>
            <a:r>
              <a:rPr lang="en-US" dirty="0" smtClean="0">
                <a:solidFill>
                  <a:srgbClr val="FF0000"/>
                </a:solidFill>
              </a:rPr>
              <a:t>388 1_  1450-1560 $2 fast</a:t>
            </a:r>
          </a:p>
          <a:p>
            <a:pPr marL="0" indent="0">
              <a:buNone/>
            </a:pPr>
            <a:r>
              <a:rPr lang="en-US" dirty="0" smtClean="0"/>
              <a:t>650 _0  Dutch drama (Comedy)</a:t>
            </a:r>
          </a:p>
          <a:p>
            <a:pPr marL="0" indent="0">
              <a:buNone/>
            </a:pPr>
            <a:r>
              <a:rPr lang="en-US" dirty="0" smtClean="0"/>
              <a:t>650 _0  Dutch drama (Comedy) $v Translations into English.</a:t>
            </a:r>
            <a:endParaRPr lang="en-US" dirty="0"/>
          </a:p>
          <a:p>
            <a:pPr marL="0" indent="0">
              <a:buNone/>
            </a:pPr>
            <a:r>
              <a:rPr lang="en-US" dirty="0"/>
              <a:t>650 </a:t>
            </a:r>
            <a:r>
              <a:rPr lang="en-US" dirty="0" smtClean="0"/>
              <a:t>_0  Dutch </a:t>
            </a:r>
            <a:r>
              <a:rPr lang="en-US" dirty="0"/>
              <a:t>drama </a:t>
            </a:r>
            <a:r>
              <a:rPr lang="en-US" dirty="0" smtClean="0"/>
              <a:t>$y </a:t>
            </a:r>
            <a:r>
              <a:rPr lang="en-US" dirty="0"/>
              <a:t>Early modern, 1500-1700</a:t>
            </a:r>
            <a:r>
              <a:rPr lang="en-US" dirty="0" smtClean="0"/>
              <a:t>.</a:t>
            </a:r>
          </a:p>
          <a:p>
            <a:pPr marL="0" indent="0">
              <a:buNone/>
            </a:pPr>
            <a:r>
              <a:rPr lang="en-US" dirty="0" smtClean="0"/>
              <a:t>650 _0  Dutch drama $y Early modern, 1500-1700 $v Translations into English.</a:t>
            </a:r>
            <a:endParaRPr lang="en-US" dirty="0"/>
          </a:p>
          <a:p>
            <a:pPr marL="0" indent="0">
              <a:buNone/>
            </a:pPr>
            <a:r>
              <a:rPr lang="en-US" dirty="0"/>
              <a:t>650 </a:t>
            </a:r>
            <a:r>
              <a:rPr lang="en-US" dirty="0" smtClean="0"/>
              <a:t>_0  European </a:t>
            </a:r>
            <a:r>
              <a:rPr lang="en-US" dirty="0"/>
              <a:t>drama </a:t>
            </a:r>
            <a:r>
              <a:rPr lang="en-US" dirty="0" smtClean="0"/>
              <a:t>$y </a:t>
            </a:r>
            <a:r>
              <a:rPr lang="en-US" dirty="0"/>
              <a:t>Renaissance, 1450-1600</a:t>
            </a:r>
            <a:r>
              <a:rPr lang="en-US" dirty="0" smtClean="0"/>
              <a:t>.</a:t>
            </a:r>
          </a:p>
          <a:p>
            <a:pPr marL="0" indent="0">
              <a:buNone/>
            </a:pPr>
            <a:r>
              <a:rPr lang="en-US" dirty="0" smtClean="0"/>
              <a:t>650 _0  European </a:t>
            </a:r>
            <a:r>
              <a:rPr lang="en-US" dirty="0"/>
              <a:t>drama $y Renaissance, </a:t>
            </a:r>
            <a:r>
              <a:rPr lang="en-US" dirty="0" smtClean="0"/>
              <a:t>1450-1600 $v Translations into English.</a:t>
            </a:r>
          </a:p>
          <a:p>
            <a:pPr marL="0" indent="0">
              <a:buNone/>
            </a:pPr>
            <a:r>
              <a:rPr lang="en-US" dirty="0" smtClean="0"/>
              <a:t>655 _7  Farces. $2 </a:t>
            </a:r>
            <a:r>
              <a:rPr lang="en-US" dirty="0" err="1" smtClean="0"/>
              <a:t>lcgft</a:t>
            </a:r>
            <a:endParaRPr lang="en-US" dirty="0" smtClean="0"/>
          </a:p>
          <a:p>
            <a:pPr marL="0" indent="0">
              <a:buNone/>
            </a:pPr>
            <a:r>
              <a:rPr lang="en-US" dirty="0"/>
              <a:t>655 _7 </a:t>
            </a:r>
            <a:r>
              <a:rPr lang="en-US" dirty="0" smtClean="0"/>
              <a:t> Humorous monologues. $2 </a:t>
            </a:r>
            <a:r>
              <a:rPr lang="en-US" dirty="0" err="1" smtClean="0"/>
              <a:t>lcgft</a:t>
            </a:r>
            <a:endParaRPr lang="en-US" dirty="0"/>
          </a:p>
        </p:txBody>
      </p:sp>
      <p:pic>
        <p:nvPicPr>
          <p:cNvPr id="6" name="Picture 5"/>
          <p:cNvPicPr>
            <a:picLocks noChangeAspect="1"/>
          </p:cNvPicPr>
          <p:nvPr/>
        </p:nvPicPr>
        <p:blipFill>
          <a:blip r:embed="rId3"/>
          <a:stretch>
            <a:fillRect/>
          </a:stretch>
        </p:blipFill>
        <p:spPr>
          <a:xfrm>
            <a:off x="9982200" y="2261347"/>
            <a:ext cx="1820799" cy="2264759"/>
          </a:xfrm>
          <a:prstGeom prst="rect">
            <a:avLst/>
          </a:prstGeom>
        </p:spPr>
      </p:pic>
      <p:pic>
        <p:nvPicPr>
          <p:cNvPr id="7" name="Picture 6"/>
          <p:cNvPicPr>
            <a:picLocks noChangeAspect="1"/>
          </p:cNvPicPr>
          <p:nvPr/>
        </p:nvPicPr>
        <p:blipFill>
          <a:blip r:embed="rId4"/>
          <a:stretch>
            <a:fillRect/>
          </a:stretch>
        </p:blipFill>
        <p:spPr>
          <a:xfrm>
            <a:off x="9982200" y="383283"/>
            <a:ext cx="1810512" cy="802386"/>
          </a:xfrm>
          <a:prstGeom prst="rect">
            <a:avLst/>
          </a:prstGeom>
        </p:spPr>
      </p:pic>
      <p:sp>
        <p:nvSpPr>
          <p:cNvPr id="8" name="Slide Number Placeholder 7"/>
          <p:cNvSpPr>
            <a:spLocks noGrp="1"/>
          </p:cNvSpPr>
          <p:nvPr>
            <p:ph type="sldNum" sz="quarter" idx="12"/>
          </p:nvPr>
        </p:nvSpPr>
        <p:spPr/>
        <p:txBody>
          <a:bodyPr/>
          <a:lstStyle/>
          <a:p>
            <a:fld id="{A00A331D-2EB0-4CEE-8662-2FAB66802E28}" type="slidenum">
              <a:rPr lang="en-US" smtClean="0"/>
              <a:t>325</a:t>
            </a:fld>
            <a:endParaRPr lang="en-US"/>
          </a:p>
        </p:txBody>
      </p:sp>
    </p:spTree>
    <p:extLst>
      <p:ext uri="{BB962C8B-B14F-4D97-AF65-F5344CB8AC3E}">
        <p14:creationId xmlns:p14="http://schemas.microsoft.com/office/powerpoint/2010/main" val="225079963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167830"/>
            <a:ext cx="10515600" cy="627334"/>
          </a:xfrm>
        </p:spPr>
        <p:txBody>
          <a:bodyPr>
            <a:noAutofit/>
          </a:bodyPr>
          <a:lstStyle/>
          <a:p>
            <a:r>
              <a:rPr lang="en-US" sz="3000" dirty="0"/>
              <a:t>Orchestral music $y 18th </a:t>
            </a:r>
            <a:r>
              <a:rPr lang="en-US" sz="3000" dirty="0" smtClean="0"/>
              <a:t>century</a:t>
            </a:r>
            <a:br>
              <a:rPr lang="en-US" sz="3000" dirty="0" smtClean="0"/>
            </a:br>
            <a:r>
              <a:rPr lang="en-US" sz="3000" dirty="0"/>
              <a:t>Orchestral music $y </a:t>
            </a:r>
            <a:r>
              <a:rPr lang="en-US" sz="3000" dirty="0" smtClean="0"/>
              <a:t>19th </a:t>
            </a:r>
            <a:r>
              <a:rPr lang="en-US" sz="3000" dirty="0"/>
              <a:t>century</a:t>
            </a:r>
          </a:p>
        </p:txBody>
      </p:sp>
      <p:sp>
        <p:nvSpPr>
          <p:cNvPr id="3" name="Content Placeholder 2"/>
          <p:cNvSpPr>
            <a:spLocks noGrp="1"/>
          </p:cNvSpPr>
          <p:nvPr>
            <p:ph idx="1"/>
          </p:nvPr>
        </p:nvSpPr>
        <p:spPr>
          <a:xfrm>
            <a:off x="434898" y="1059366"/>
            <a:ext cx="11757101" cy="5798634"/>
          </a:xfrm>
        </p:spPr>
        <p:txBody>
          <a:bodyPr>
            <a:normAutofit fontScale="77500" lnSpcReduction="20000"/>
          </a:bodyPr>
          <a:lstStyle/>
          <a:p>
            <a:pPr marL="0" indent="0">
              <a:buNone/>
            </a:pPr>
            <a:r>
              <a:rPr lang="en-US" dirty="0" smtClean="0">
                <a:solidFill>
                  <a:srgbClr val="FF0000"/>
                </a:solidFill>
              </a:rPr>
              <a:t>045 1_ $b </a:t>
            </a:r>
            <a:r>
              <a:rPr lang="en-US" dirty="0">
                <a:solidFill>
                  <a:srgbClr val="FF0000"/>
                </a:solidFill>
              </a:rPr>
              <a:t>d1786 </a:t>
            </a:r>
            <a:r>
              <a:rPr lang="en-US" dirty="0" smtClean="0">
                <a:solidFill>
                  <a:srgbClr val="FF0000"/>
                </a:solidFill>
              </a:rPr>
              <a:t>$b </a:t>
            </a:r>
            <a:r>
              <a:rPr lang="en-US" dirty="0">
                <a:solidFill>
                  <a:srgbClr val="FF0000"/>
                </a:solidFill>
              </a:rPr>
              <a:t>d1775 </a:t>
            </a:r>
            <a:r>
              <a:rPr lang="en-US" dirty="0" smtClean="0">
                <a:solidFill>
                  <a:srgbClr val="FF0000"/>
                </a:solidFill>
              </a:rPr>
              <a:t>$b </a:t>
            </a:r>
            <a:r>
              <a:rPr lang="en-US" dirty="0">
                <a:solidFill>
                  <a:srgbClr val="FF0000"/>
                </a:solidFill>
              </a:rPr>
              <a:t>d1864 </a:t>
            </a:r>
            <a:r>
              <a:rPr lang="en-US" dirty="0" smtClean="0">
                <a:solidFill>
                  <a:srgbClr val="FF0000"/>
                </a:solidFill>
              </a:rPr>
              <a:t>$b </a:t>
            </a:r>
            <a:r>
              <a:rPr lang="en-US" dirty="0">
                <a:solidFill>
                  <a:srgbClr val="FF0000"/>
                </a:solidFill>
              </a:rPr>
              <a:t>d1899</a:t>
            </a:r>
          </a:p>
          <a:p>
            <a:pPr marL="0" indent="0">
              <a:buNone/>
            </a:pPr>
            <a:r>
              <a:rPr lang="en-US" dirty="0" smtClean="0">
                <a:solidFill>
                  <a:srgbClr val="FF0000"/>
                </a:solidFill>
              </a:rPr>
              <a:t>046 __ $o 1775 $p 1899 $2 </a:t>
            </a:r>
            <a:r>
              <a:rPr lang="en-US" dirty="0" err="1" smtClean="0">
                <a:solidFill>
                  <a:srgbClr val="FF0000"/>
                </a:solidFill>
              </a:rPr>
              <a:t>edtf</a:t>
            </a:r>
            <a:endParaRPr lang="en-US" dirty="0" smtClean="0">
              <a:solidFill>
                <a:srgbClr val="FF0000"/>
              </a:solidFill>
            </a:endParaRPr>
          </a:p>
          <a:p>
            <a:pPr marL="0" indent="0">
              <a:buNone/>
            </a:pPr>
            <a:r>
              <a:rPr lang="en-US" dirty="0" smtClean="0"/>
              <a:t>245 </a:t>
            </a:r>
            <a:r>
              <a:rPr lang="en-US" dirty="0"/>
              <a:t>00 Violin concertos by Black composers of the 18th &amp; 19th centuries</a:t>
            </a:r>
            <a:r>
              <a:rPr lang="en-US" dirty="0" smtClean="0"/>
              <a:t>.</a:t>
            </a:r>
          </a:p>
          <a:p>
            <a:pPr marL="0" indent="0">
              <a:buNone/>
            </a:pPr>
            <a:r>
              <a:rPr lang="en-US" dirty="0"/>
              <a:t>386 </a:t>
            </a:r>
            <a:r>
              <a:rPr lang="en-US" dirty="0" smtClean="0"/>
              <a:t>__ </a:t>
            </a:r>
            <a:r>
              <a:rPr lang="en-US" dirty="0"/>
              <a:t>Blacks </a:t>
            </a:r>
            <a:r>
              <a:rPr lang="en-US" dirty="0" smtClean="0"/>
              <a:t>$2 </a:t>
            </a:r>
            <a:r>
              <a:rPr lang="en-US" dirty="0" err="1"/>
              <a:t>lcdgt</a:t>
            </a:r>
            <a:endParaRPr lang="en-US" dirty="0"/>
          </a:p>
          <a:p>
            <a:pPr marL="0" indent="0">
              <a:buNone/>
            </a:pPr>
            <a:r>
              <a:rPr lang="en-US" dirty="0"/>
              <a:t>386 </a:t>
            </a:r>
            <a:r>
              <a:rPr lang="en-US" dirty="0" smtClean="0"/>
              <a:t>__ </a:t>
            </a:r>
            <a:r>
              <a:rPr lang="en-US" dirty="0"/>
              <a:t>Men </a:t>
            </a:r>
            <a:r>
              <a:rPr lang="en-US" dirty="0" smtClean="0"/>
              <a:t>$2 </a:t>
            </a:r>
            <a:r>
              <a:rPr lang="en-US" dirty="0" err="1"/>
              <a:t>lcdgt</a:t>
            </a:r>
            <a:endParaRPr lang="en-US" dirty="0"/>
          </a:p>
          <a:p>
            <a:pPr marL="0" indent="0">
              <a:buNone/>
            </a:pPr>
            <a:r>
              <a:rPr lang="en-US" dirty="0" smtClean="0">
                <a:solidFill>
                  <a:srgbClr val="FF0000"/>
                </a:solidFill>
              </a:rPr>
              <a:t>388 1_ </a:t>
            </a:r>
            <a:r>
              <a:rPr lang="en-US" dirty="0">
                <a:solidFill>
                  <a:srgbClr val="FF0000"/>
                </a:solidFill>
              </a:rPr>
              <a:t>Eighteenth century </a:t>
            </a:r>
            <a:r>
              <a:rPr lang="en-US" dirty="0" smtClean="0">
                <a:solidFill>
                  <a:srgbClr val="FF0000"/>
                </a:solidFill>
              </a:rPr>
              <a:t>$a </a:t>
            </a:r>
            <a:r>
              <a:rPr lang="en-US" dirty="0">
                <a:solidFill>
                  <a:srgbClr val="FF0000"/>
                </a:solidFill>
              </a:rPr>
              <a:t>Nineteenth century </a:t>
            </a:r>
            <a:r>
              <a:rPr lang="en-US" dirty="0" smtClean="0">
                <a:solidFill>
                  <a:srgbClr val="FF0000"/>
                </a:solidFill>
              </a:rPr>
              <a:t>$2 </a:t>
            </a:r>
            <a:r>
              <a:rPr lang="en-US" dirty="0" err="1" smtClean="0">
                <a:solidFill>
                  <a:srgbClr val="FF0000"/>
                </a:solidFill>
              </a:rPr>
              <a:t>lcsh</a:t>
            </a:r>
            <a:endParaRPr lang="en-US" dirty="0" smtClean="0">
              <a:solidFill>
                <a:srgbClr val="FF0000"/>
              </a:solidFill>
            </a:endParaRPr>
          </a:p>
          <a:p>
            <a:pPr marL="0" indent="0">
              <a:buNone/>
            </a:pPr>
            <a:r>
              <a:rPr lang="en-US" dirty="0"/>
              <a:t>505 0_ Violin concerto no. 4 in D major (1786) / Chevalier J.J.O. de </a:t>
            </a:r>
            <a:r>
              <a:rPr lang="en-US" dirty="0" err="1" smtClean="0"/>
              <a:t>Meude-Monpas</a:t>
            </a:r>
            <a:r>
              <a:rPr lang="en-US" dirty="0" smtClean="0"/>
              <a:t> </a:t>
            </a:r>
            <a:r>
              <a:rPr lang="en-US" dirty="0"/>
              <a:t>(16:56) </a:t>
            </a:r>
            <a:r>
              <a:rPr lang="en-US" dirty="0" smtClean="0"/>
              <a:t>--</a:t>
            </a:r>
          </a:p>
          <a:p>
            <a:pPr marL="0" indent="0">
              <a:buNone/>
            </a:pPr>
            <a:r>
              <a:rPr lang="en-US" dirty="0" smtClean="0"/>
              <a:t> </a:t>
            </a:r>
            <a:r>
              <a:rPr lang="en-US" dirty="0"/>
              <a:t> </a:t>
            </a:r>
            <a:r>
              <a:rPr lang="en-US" dirty="0" smtClean="0"/>
              <a:t>           Violin concerto </a:t>
            </a:r>
            <a:r>
              <a:rPr lang="en-US" dirty="0"/>
              <a:t>in A major, op. 5 no. 2 (1775) / </a:t>
            </a:r>
            <a:r>
              <a:rPr lang="en-US" dirty="0" smtClean="0"/>
              <a:t>Chevalier </a:t>
            </a:r>
            <a:r>
              <a:rPr lang="en-US" dirty="0"/>
              <a:t>de Saint-Georges (23:43) </a:t>
            </a:r>
            <a:r>
              <a:rPr lang="en-US" dirty="0" smtClean="0"/>
              <a:t>--</a:t>
            </a:r>
          </a:p>
          <a:p>
            <a:pPr marL="0" indent="0">
              <a:buNone/>
            </a:pPr>
            <a:r>
              <a:rPr lang="en-US" dirty="0" smtClean="0"/>
              <a:t>             Violin concerto </a:t>
            </a:r>
            <a:r>
              <a:rPr lang="en-US" dirty="0"/>
              <a:t>in F-sharp </a:t>
            </a:r>
            <a:r>
              <a:rPr lang="en-US" dirty="0" smtClean="0"/>
              <a:t>minor (</a:t>
            </a:r>
            <a:r>
              <a:rPr lang="en-US" dirty="0"/>
              <a:t>1864) / Joseph White (21:34) -- Romance in </a:t>
            </a:r>
            <a:r>
              <a:rPr lang="en-US" dirty="0" smtClean="0"/>
              <a:t>G major</a:t>
            </a:r>
          </a:p>
          <a:p>
            <a:pPr marL="0" indent="0">
              <a:buNone/>
            </a:pPr>
            <a:r>
              <a:rPr lang="en-US" dirty="0" smtClean="0"/>
              <a:t>             </a:t>
            </a:r>
            <a:r>
              <a:rPr lang="en-US" dirty="0"/>
              <a:t>for </a:t>
            </a:r>
            <a:r>
              <a:rPr lang="en-US" dirty="0" smtClean="0"/>
              <a:t>violin and </a:t>
            </a:r>
            <a:r>
              <a:rPr lang="en-US" dirty="0"/>
              <a:t>orchestra (1899) / Samuel Coleridge-Taylor (12:33</a:t>
            </a:r>
            <a:r>
              <a:rPr lang="en-US" dirty="0" smtClean="0"/>
              <a:t>).</a:t>
            </a:r>
          </a:p>
          <a:p>
            <a:pPr marL="0" indent="0">
              <a:buNone/>
            </a:pPr>
            <a:r>
              <a:rPr lang="en-US" dirty="0"/>
              <a:t>650 </a:t>
            </a:r>
            <a:r>
              <a:rPr lang="en-US" dirty="0" smtClean="0"/>
              <a:t>_0 Concertos </a:t>
            </a:r>
            <a:r>
              <a:rPr lang="en-US" dirty="0"/>
              <a:t>(Violin)</a:t>
            </a:r>
          </a:p>
          <a:p>
            <a:pPr marL="0" indent="0">
              <a:buNone/>
            </a:pPr>
            <a:r>
              <a:rPr lang="en-US" dirty="0"/>
              <a:t>650 </a:t>
            </a:r>
            <a:r>
              <a:rPr lang="en-US" dirty="0" smtClean="0"/>
              <a:t>_0 Concertos </a:t>
            </a:r>
            <a:r>
              <a:rPr lang="en-US" dirty="0"/>
              <a:t>(Violin with string orchestra</a:t>
            </a:r>
            <a:r>
              <a:rPr lang="en-US" dirty="0" smtClean="0"/>
              <a:t>)</a:t>
            </a:r>
          </a:p>
          <a:p>
            <a:pPr marL="0" indent="0">
              <a:buNone/>
            </a:pPr>
            <a:r>
              <a:rPr lang="en-US" dirty="0" smtClean="0"/>
              <a:t>650 _0 Violin with orchestra.</a:t>
            </a:r>
          </a:p>
          <a:p>
            <a:pPr marL="0" indent="0">
              <a:buNone/>
            </a:pPr>
            <a:r>
              <a:rPr lang="en-US" dirty="0"/>
              <a:t>650 </a:t>
            </a:r>
            <a:r>
              <a:rPr lang="en-US" dirty="0" smtClean="0"/>
              <a:t>_0 Orchestral </a:t>
            </a:r>
            <a:r>
              <a:rPr lang="en-US" dirty="0"/>
              <a:t>music </a:t>
            </a:r>
            <a:r>
              <a:rPr lang="en-US" dirty="0" smtClean="0"/>
              <a:t>$y </a:t>
            </a:r>
            <a:r>
              <a:rPr lang="en-US" dirty="0"/>
              <a:t>18th century.</a:t>
            </a:r>
          </a:p>
          <a:p>
            <a:pPr marL="0" indent="0">
              <a:buNone/>
            </a:pPr>
            <a:r>
              <a:rPr lang="en-US" dirty="0"/>
              <a:t>650 </a:t>
            </a:r>
            <a:r>
              <a:rPr lang="en-US" dirty="0" smtClean="0"/>
              <a:t>_0 Orchestral </a:t>
            </a:r>
            <a:r>
              <a:rPr lang="en-US" dirty="0"/>
              <a:t>music </a:t>
            </a:r>
            <a:r>
              <a:rPr lang="en-US" dirty="0" smtClean="0"/>
              <a:t>$y </a:t>
            </a:r>
            <a:r>
              <a:rPr lang="en-US" dirty="0"/>
              <a:t>19th century</a:t>
            </a:r>
            <a:r>
              <a:rPr lang="en-US" dirty="0" smtClean="0"/>
              <a:t>.</a:t>
            </a:r>
          </a:p>
          <a:p>
            <a:pPr marL="0" indent="0">
              <a:buNone/>
            </a:pPr>
            <a:r>
              <a:rPr lang="en-US" dirty="0" smtClean="0"/>
              <a:t>655 _7 Concertos. $2 </a:t>
            </a:r>
            <a:r>
              <a:rPr lang="en-US" dirty="0" err="1" smtClean="0"/>
              <a:t>lcgft</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326</a:t>
            </a:fld>
            <a:endParaRPr lang="en-US"/>
          </a:p>
        </p:txBody>
      </p:sp>
    </p:spTree>
    <p:extLst>
      <p:ext uri="{BB962C8B-B14F-4D97-AF65-F5344CB8AC3E}">
        <p14:creationId xmlns:p14="http://schemas.microsoft.com/office/powerpoint/2010/main" val="2465890624"/>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647"/>
            <a:ext cx="10515600" cy="1325563"/>
          </a:xfrm>
        </p:spPr>
        <p:txBody>
          <a:bodyPr/>
          <a:lstStyle/>
          <a:p>
            <a:r>
              <a:rPr lang="en-US" dirty="0" smtClean="0"/>
              <a:t>Language</a:t>
            </a:r>
            <a:endParaRPr lang="en-US" dirty="0"/>
          </a:p>
        </p:txBody>
      </p:sp>
      <p:sp>
        <p:nvSpPr>
          <p:cNvPr id="3" name="Content Placeholder 2"/>
          <p:cNvSpPr>
            <a:spLocks noGrp="1"/>
          </p:cNvSpPr>
          <p:nvPr>
            <p:ph idx="1"/>
          </p:nvPr>
        </p:nvSpPr>
        <p:spPr>
          <a:xfrm>
            <a:off x="838200" y="1434210"/>
            <a:ext cx="10515600" cy="5287265"/>
          </a:xfrm>
        </p:spPr>
        <p:txBody>
          <a:bodyPr>
            <a:normAutofit lnSpcReduction="10000"/>
          </a:bodyPr>
          <a:lstStyle/>
          <a:p>
            <a:r>
              <a:rPr lang="en-US" dirty="0" smtClean="0"/>
              <a:t>Code language in 008/35-37 and 041 and record notes in 546</a:t>
            </a:r>
          </a:p>
          <a:p>
            <a:r>
              <a:rPr lang="en-US" dirty="0" smtClean="0"/>
              <a:t>Give nationality/</a:t>
            </a:r>
            <a:r>
              <a:rPr lang="en-US" dirty="0" err="1" smtClean="0"/>
              <a:t>demonym</a:t>
            </a:r>
            <a:r>
              <a:rPr lang="en-US" dirty="0" smtClean="0"/>
              <a:t> for place of residence and other creator characteristics in 386</a:t>
            </a:r>
          </a:p>
          <a:p>
            <a:pPr marL="0" indent="0">
              <a:buNone/>
            </a:pPr>
            <a:endParaRPr lang="en-US" dirty="0"/>
          </a:p>
          <a:p>
            <a:pPr marL="0" indent="0">
              <a:buNone/>
            </a:pPr>
            <a:r>
              <a:rPr lang="en-US" dirty="0"/>
              <a:t>008/35-37  </a:t>
            </a:r>
            <a:r>
              <a:rPr lang="en-US" dirty="0" err="1" smtClean="0"/>
              <a:t>fre</a:t>
            </a:r>
            <a:r>
              <a:rPr lang="en-US" dirty="0" smtClean="0"/>
              <a:t>			008/35-37  </a:t>
            </a:r>
            <a:r>
              <a:rPr lang="en-US" dirty="0" err="1"/>
              <a:t>fre</a:t>
            </a:r>
            <a:endParaRPr lang="en-US" dirty="0"/>
          </a:p>
          <a:p>
            <a:pPr marL="0" indent="0">
              <a:buNone/>
            </a:pPr>
            <a:r>
              <a:rPr lang="en-US" dirty="0" smtClean="0"/>
              <a:t>650 _0  French poetry.              	650 _0  French poetry $z Brazil.</a:t>
            </a:r>
          </a:p>
          <a:p>
            <a:pPr marL="0" indent="0">
              <a:buNone/>
            </a:pPr>
            <a:r>
              <a:rPr lang="en-US" dirty="0" smtClean="0"/>
              <a:t>386 __  French $2 </a:t>
            </a:r>
            <a:r>
              <a:rPr lang="en-US" dirty="0" err="1" smtClean="0"/>
              <a:t>lcdgt</a:t>
            </a:r>
            <a:r>
              <a:rPr lang="en-US" dirty="0" smtClean="0"/>
              <a:t>    	386 __  Brazilians $2 </a:t>
            </a:r>
            <a:r>
              <a:rPr lang="en-US" dirty="0" err="1" smtClean="0"/>
              <a:t>lcdgt</a:t>
            </a:r>
            <a:endParaRPr lang="en-US" dirty="0" smtClean="0"/>
          </a:p>
          <a:p>
            <a:pPr marL="0" indent="0">
              <a:buNone/>
            </a:pPr>
            <a:endParaRPr lang="en-US" dirty="0" smtClean="0"/>
          </a:p>
          <a:p>
            <a:pPr marL="0" indent="0">
              <a:buNone/>
            </a:pPr>
            <a:r>
              <a:rPr lang="en-US" dirty="0" smtClean="0"/>
              <a:t>008/35-37  </a:t>
            </a:r>
            <a:r>
              <a:rPr lang="en-US" dirty="0" err="1" smtClean="0"/>
              <a:t>fre</a:t>
            </a:r>
            <a:endParaRPr lang="en-US" dirty="0"/>
          </a:p>
          <a:p>
            <a:pPr marL="0" indent="0">
              <a:buNone/>
            </a:pPr>
            <a:r>
              <a:rPr lang="en-US" dirty="0" smtClean="0"/>
              <a:t>650 _0  Short stories, French $z Ghana.</a:t>
            </a:r>
          </a:p>
          <a:p>
            <a:pPr marL="0" indent="0">
              <a:buNone/>
            </a:pPr>
            <a:r>
              <a:rPr lang="en-US" dirty="0" smtClean="0"/>
              <a:t>386 __  Ghanaians $2 </a:t>
            </a:r>
            <a:r>
              <a:rPr lang="en-US" dirty="0" err="1" smtClean="0"/>
              <a:t>lcdgt</a:t>
            </a:r>
            <a:r>
              <a:rPr lang="en-US" dirty="0" smtClean="0"/>
              <a:t>    </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327</a:t>
            </a:fld>
            <a:endParaRPr lang="en-US"/>
          </a:p>
        </p:txBody>
      </p:sp>
    </p:spTree>
    <p:extLst>
      <p:ext uri="{BB962C8B-B14F-4D97-AF65-F5344CB8AC3E}">
        <p14:creationId xmlns:p14="http://schemas.microsoft.com/office/powerpoint/2010/main" val="144349527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543"/>
          </a:xfrm>
        </p:spPr>
        <p:txBody>
          <a:bodyPr/>
          <a:lstStyle/>
          <a:p>
            <a:r>
              <a:rPr lang="en-US" dirty="0" smtClean="0"/>
              <a:t>Place of Creation</a:t>
            </a:r>
            <a:endParaRPr lang="en-US" dirty="0"/>
          </a:p>
        </p:txBody>
      </p:sp>
      <p:sp>
        <p:nvSpPr>
          <p:cNvPr id="3" name="Content Placeholder 2"/>
          <p:cNvSpPr>
            <a:spLocks noGrp="1"/>
          </p:cNvSpPr>
          <p:nvPr>
            <p:ph idx="1"/>
          </p:nvPr>
        </p:nvSpPr>
        <p:spPr>
          <a:xfrm>
            <a:off x="838199" y="1182029"/>
            <a:ext cx="11353801" cy="5539446"/>
          </a:xfrm>
        </p:spPr>
        <p:txBody>
          <a:bodyPr>
            <a:normAutofit/>
          </a:bodyPr>
          <a:lstStyle/>
          <a:p>
            <a:r>
              <a:rPr lang="en-US" dirty="0" smtClean="0"/>
              <a:t>In addition to recording </a:t>
            </a:r>
            <a:r>
              <a:rPr lang="en-US" dirty="0" err="1" smtClean="0"/>
              <a:t>demonyms</a:t>
            </a:r>
            <a:r>
              <a:rPr lang="en-US" dirty="0" smtClean="0"/>
              <a:t> for the place where a creator is from in 386, consider giving place of creation in 370 $g.  It’s possible they might not be the same place, however (e.g., a musical work created by an American composer while living in Italy).</a:t>
            </a:r>
          </a:p>
          <a:p>
            <a:pPr marL="0" indent="0">
              <a:buNone/>
            </a:pPr>
            <a:endParaRPr lang="en-US" dirty="0" smtClean="0"/>
          </a:p>
          <a:p>
            <a:pPr marL="0" indent="0">
              <a:buNone/>
            </a:pPr>
            <a:r>
              <a:rPr lang="en-US" dirty="0"/>
              <a:t>245 00 </a:t>
            </a:r>
            <a:r>
              <a:rPr lang="en-US" dirty="0" smtClean="0"/>
              <a:t> Short </a:t>
            </a:r>
            <a:r>
              <a:rPr lang="en-US" dirty="0"/>
              <a:t>stories from Mozambique / </a:t>
            </a:r>
            <a:r>
              <a:rPr lang="en-US" dirty="0" smtClean="0"/>
              <a:t>$c </a:t>
            </a:r>
            <a:r>
              <a:rPr lang="en-US" dirty="0"/>
              <a:t>edited by Richard </a:t>
            </a:r>
            <a:r>
              <a:rPr lang="en-US" dirty="0" smtClean="0"/>
              <a:t>Bartlett. </a:t>
            </a:r>
          </a:p>
          <a:p>
            <a:pPr marL="0" indent="0">
              <a:buNone/>
            </a:pPr>
            <a:r>
              <a:rPr lang="en-US" dirty="0">
                <a:solidFill>
                  <a:srgbClr val="FF0000"/>
                </a:solidFill>
              </a:rPr>
              <a:t>370 </a:t>
            </a:r>
            <a:r>
              <a:rPr lang="en-US" dirty="0" smtClean="0">
                <a:solidFill>
                  <a:srgbClr val="FF0000"/>
                </a:solidFill>
              </a:rPr>
              <a:t>__  $g </a:t>
            </a:r>
            <a:r>
              <a:rPr lang="en-US" dirty="0">
                <a:solidFill>
                  <a:srgbClr val="FF0000"/>
                </a:solidFill>
              </a:rPr>
              <a:t>Mozambique </a:t>
            </a:r>
            <a:r>
              <a:rPr lang="en-US" dirty="0" smtClean="0">
                <a:solidFill>
                  <a:srgbClr val="FF0000"/>
                </a:solidFill>
              </a:rPr>
              <a:t>$2 </a:t>
            </a:r>
            <a:r>
              <a:rPr lang="en-US" dirty="0" err="1">
                <a:solidFill>
                  <a:srgbClr val="FF0000"/>
                </a:solidFill>
              </a:rPr>
              <a:t>naf</a:t>
            </a:r>
            <a:endParaRPr lang="en-US" dirty="0">
              <a:solidFill>
                <a:srgbClr val="FF0000"/>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Mozambicans $2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a:t>546 </a:t>
            </a:r>
            <a:r>
              <a:rPr lang="en-US" dirty="0" smtClean="0"/>
              <a:t>__  Translated </a:t>
            </a:r>
            <a:r>
              <a:rPr lang="en-US" dirty="0"/>
              <a:t>from the Portuguese.</a:t>
            </a:r>
          </a:p>
          <a:p>
            <a:pPr marL="0" indent="0">
              <a:buNone/>
            </a:pPr>
            <a:r>
              <a:rPr lang="en-US" dirty="0"/>
              <a:t>650 </a:t>
            </a:r>
            <a:r>
              <a:rPr lang="en-US" dirty="0" smtClean="0"/>
              <a:t>_0  Short </a:t>
            </a:r>
            <a:r>
              <a:rPr lang="en-US" dirty="0"/>
              <a:t>stories, Mozambican (Portuguese) </a:t>
            </a:r>
            <a:r>
              <a:rPr lang="en-US" dirty="0" smtClean="0"/>
              <a:t>$v </a:t>
            </a:r>
            <a:r>
              <a:rPr lang="en-US" dirty="0"/>
              <a:t>Translations </a:t>
            </a:r>
            <a:r>
              <a:rPr lang="en-US" dirty="0" smtClean="0"/>
              <a:t>into English.</a:t>
            </a:r>
          </a:p>
          <a:p>
            <a:pPr marL="0" indent="0">
              <a:buNone/>
            </a:pPr>
            <a:r>
              <a:rPr lang="en-US" dirty="0" smtClean="0"/>
              <a:t>655 _7  Short stories. $2 </a:t>
            </a:r>
            <a:r>
              <a:rPr lang="en-US" dirty="0" err="1" smtClean="0"/>
              <a:t>lcgft</a:t>
            </a:r>
            <a:endParaRPr lang="en-US" dirty="0"/>
          </a:p>
          <a:p>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328</a:t>
            </a:fld>
            <a:endParaRPr lang="en-US"/>
          </a:p>
        </p:txBody>
      </p:sp>
    </p:spTree>
    <p:extLst>
      <p:ext uri="{BB962C8B-B14F-4D97-AF65-F5344CB8AC3E}">
        <p14:creationId xmlns:p14="http://schemas.microsoft.com/office/powerpoint/2010/main" val="253471787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543"/>
          </a:xfrm>
        </p:spPr>
        <p:txBody>
          <a:bodyPr/>
          <a:lstStyle/>
          <a:p>
            <a:r>
              <a:rPr lang="en-US" dirty="0" smtClean="0"/>
              <a:t>Country (Area) of Producing Entity</a:t>
            </a:r>
            <a:endParaRPr lang="en-US" dirty="0"/>
          </a:p>
        </p:txBody>
      </p:sp>
      <p:sp>
        <p:nvSpPr>
          <p:cNvPr id="3" name="Content Placeholder 2"/>
          <p:cNvSpPr>
            <a:spLocks noGrp="1"/>
          </p:cNvSpPr>
          <p:nvPr>
            <p:ph idx="1"/>
          </p:nvPr>
        </p:nvSpPr>
        <p:spPr>
          <a:xfrm>
            <a:off x="838199" y="1182028"/>
            <a:ext cx="11353801" cy="5675971"/>
          </a:xfrm>
        </p:spPr>
        <p:txBody>
          <a:bodyPr>
            <a:normAutofit/>
          </a:bodyPr>
          <a:lstStyle/>
          <a:p>
            <a:r>
              <a:rPr lang="en-US" dirty="0" smtClean="0"/>
              <a:t>Field 257 in bibliographic records</a:t>
            </a:r>
          </a:p>
          <a:p>
            <a:r>
              <a:rPr lang="en-US" dirty="0" smtClean="0"/>
              <a:t>Field 370 $c or $g in bibliographic and authority records</a:t>
            </a:r>
          </a:p>
          <a:p>
            <a:r>
              <a:rPr lang="en-US" dirty="0" smtClean="0"/>
              <a:t>New subfield $</a:t>
            </a:r>
            <a:r>
              <a:rPr lang="en-US" dirty="0" err="1" smtClean="0"/>
              <a:t>i</a:t>
            </a:r>
            <a:r>
              <a:rPr lang="en-US" dirty="0" smtClean="0"/>
              <a:t> in 370 and/or 386 could be used to explain the relationship</a:t>
            </a:r>
          </a:p>
          <a:p>
            <a:endParaRPr lang="en-US" dirty="0"/>
          </a:p>
          <a:p>
            <a:pPr marL="0" indent="0">
              <a:buNone/>
            </a:pPr>
            <a:r>
              <a:rPr lang="en-US" dirty="0" smtClean="0"/>
              <a:t>245 00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a:t>
            </a:r>
            <a:r>
              <a:rPr lang="en-US" dirty="0"/>
              <a:t>Studios film ; producer, Darla K. Anderson ; written by </a:t>
            </a:r>
            <a:r>
              <a:rPr lang="en-US" dirty="0" smtClean="0"/>
              <a:t>Andrew</a:t>
            </a:r>
          </a:p>
          <a:p>
            <a:pPr marL="0" indent="0">
              <a:buNone/>
            </a:pPr>
            <a:r>
              <a:rPr lang="en-US" dirty="0"/>
              <a:t>	</a:t>
            </a:r>
            <a:r>
              <a:rPr lang="en-US" dirty="0" smtClean="0"/>
              <a:t>   Stanton</a:t>
            </a:r>
            <a:r>
              <a:rPr lang="en-US" dirty="0"/>
              <a:t>, Daniel Gerson ; directors, Pete </a:t>
            </a:r>
            <a:r>
              <a:rPr lang="en-US" dirty="0" err="1"/>
              <a:t>Docter</a:t>
            </a:r>
            <a:r>
              <a:rPr lang="en-US" dirty="0"/>
              <a:t>, David Silverman, </a:t>
            </a:r>
            <a:r>
              <a:rPr lang="en-US" dirty="0" smtClean="0"/>
              <a:t>Lee</a:t>
            </a:r>
          </a:p>
          <a:p>
            <a:pPr marL="0" indent="0">
              <a:buNone/>
            </a:pPr>
            <a:r>
              <a:rPr lang="en-US" dirty="0"/>
              <a:t>	</a:t>
            </a:r>
            <a:r>
              <a:rPr lang="en-US" dirty="0" smtClean="0"/>
              <a:t>   Unkrich.</a:t>
            </a:r>
          </a:p>
          <a:p>
            <a:pPr marL="0" indent="0">
              <a:buNone/>
            </a:pPr>
            <a:r>
              <a:rPr lang="en-US" dirty="0">
                <a:solidFill>
                  <a:srgbClr val="FF0000"/>
                </a:solidFill>
              </a:rPr>
              <a:t>257 __ </a:t>
            </a:r>
            <a:r>
              <a:rPr lang="en-US" dirty="0" smtClean="0">
                <a:solidFill>
                  <a:srgbClr val="FF0000"/>
                </a:solidFill>
              </a:rPr>
              <a:t> United </a:t>
            </a:r>
            <a:r>
              <a:rPr lang="en-US" dirty="0">
                <a:solidFill>
                  <a:srgbClr val="FF0000"/>
                </a:solidFill>
              </a:rPr>
              <a:t>States </a:t>
            </a:r>
            <a:r>
              <a:rPr lang="en-US" dirty="0" smtClean="0">
                <a:solidFill>
                  <a:srgbClr val="FF0000"/>
                </a:solidFill>
              </a:rPr>
              <a:t>$2 </a:t>
            </a:r>
            <a:r>
              <a:rPr lang="en-US" dirty="0" err="1" smtClean="0">
                <a:solidFill>
                  <a:srgbClr val="FF0000"/>
                </a:solidFill>
              </a:rPr>
              <a:t>naf</a:t>
            </a:r>
            <a:endParaRPr lang="en-US" dirty="0" smtClean="0">
              <a:solidFill>
                <a:srgbClr val="FF0000"/>
              </a:solidFill>
            </a:endParaRPr>
          </a:p>
          <a:p>
            <a:pPr marL="0" indent="0">
              <a:buNone/>
            </a:pPr>
            <a:r>
              <a:rPr lang="en-US" i="1" dirty="0" smtClean="0">
                <a:solidFill>
                  <a:srgbClr val="0070C0"/>
                </a:solidFill>
              </a:rPr>
              <a:t>370 __  $</a:t>
            </a:r>
            <a:r>
              <a:rPr lang="en-US" i="1" dirty="0" err="1" smtClean="0">
                <a:solidFill>
                  <a:srgbClr val="0070C0"/>
                </a:solidFill>
              </a:rPr>
              <a:t>i</a:t>
            </a:r>
            <a:r>
              <a:rPr lang="en-US" i="1" dirty="0" smtClean="0">
                <a:solidFill>
                  <a:srgbClr val="0070C0"/>
                </a:solidFill>
              </a:rPr>
              <a:t> Production company: $c United States $2 </a:t>
            </a:r>
            <a:r>
              <a:rPr lang="en-US" i="1" dirty="0" err="1" smtClean="0">
                <a:solidFill>
                  <a:srgbClr val="0070C0"/>
                </a:solidFill>
              </a:rPr>
              <a:t>naf</a:t>
            </a:r>
            <a:endParaRPr lang="en-US" i="1" dirty="0" smtClean="0">
              <a:solidFill>
                <a:srgbClr val="0070C0"/>
              </a:solidFill>
            </a:endParaRPr>
          </a:p>
          <a:p>
            <a:pPr marL="0" indent="0">
              <a:buNone/>
            </a:pPr>
            <a:r>
              <a:rPr lang="en-US" i="1" dirty="0" smtClean="0">
                <a:solidFill>
                  <a:srgbClr val="0070C0"/>
                </a:solidFill>
              </a:rPr>
              <a:t>386 __  $</a:t>
            </a:r>
            <a:r>
              <a:rPr lang="en-US" i="1" dirty="0" err="1" smtClean="0">
                <a:solidFill>
                  <a:srgbClr val="0070C0"/>
                </a:solidFill>
              </a:rPr>
              <a:t>i</a:t>
            </a:r>
            <a:r>
              <a:rPr lang="en-US" i="1" dirty="0" smtClean="0">
                <a:solidFill>
                  <a:srgbClr val="0070C0"/>
                </a:solidFill>
              </a:rPr>
              <a:t> Production company: $a Americans $2 </a:t>
            </a:r>
            <a:r>
              <a:rPr lang="en-US" i="1" dirty="0" err="1" smtClean="0">
                <a:solidFill>
                  <a:srgbClr val="0070C0"/>
                </a:solidFill>
              </a:rPr>
              <a:t>lcdgt</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329</a:t>
            </a:fld>
            <a:endParaRPr lang="en-US"/>
          </a:p>
        </p:txBody>
      </p:sp>
    </p:spTree>
    <p:extLst>
      <p:ext uri="{BB962C8B-B14F-4D97-AF65-F5344CB8AC3E}">
        <p14:creationId xmlns:p14="http://schemas.microsoft.com/office/powerpoint/2010/main" val="3266325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3" name="Picture 2"/>
          <p:cNvPicPr>
            <a:picLocks noChangeAspect="1"/>
          </p:cNvPicPr>
          <p:nvPr/>
        </p:nvPicPr>
        <p:blipFill>
          <a:blip r:embed="rId4"/>
          <a:stretch>
            <a:fillRect/>
          </a:stretch>
        </p:blipFill>
        <p:spPr>
          <a:xfrm>
            <a:off x="962765" y="4445"/>
            <a:ext cx="9910953" cy="6795135"/>
          </a:xfrm>
          <a:prstGeom prst="rect">
            <a:avLst/>
          </a:prstGeom>
        </p:spPr>
      </p:pic>
      <p:sp>
        <p:nvSpPr>
          <p:cNvPr id="5" name="TextBox 4"/>
          <p:cNvSpPr txBox="1"/>
          <p:nvPr/>
        </p:nvSpPr>
        <p:spPr>
          <a:xfrm>
            <a:off x="7482468" y="1717288"/>
            <a:ext cx="2698596" cy="923330"/>
          </a:xfrm>
          <a:prstGeom prst="rect">
            <a:avLst/>
          </a:prstGeom>
          <a:solidFill>
            <a:schemeClr val="bg1"/>
          </a:solidFill>
          <a:ln w="28575">
            <a:solidFill>
              <a:srgbClr val="00B0F0"/>
            </a:solidFill>
          </a:ln>
        </p:spPr>
        <p:txBody>
          <a:bodyPr wrap="square" rtlCol="0">
            <a:spAutoFit/>
          </a:bodyPr>
          <a:lstStyle/>
          <a:p>
            <a:r>
              <a:rPr lang="en-US" dirty="0" smtClean="0"/>
              <a:t>372 - Field of Activity in authority records may also contain genre/form terms</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33</a:t>
            </a:fld>
            <a:endParaRPr lang="en-US"/>
          </a:p>
        </p:txBody>
      </p:sp>
    </p:spTree>
    <p:extLst>
      <p:ext uri="{BB962C8B-B14F-4D97-AF65-F5344CB8AC3E}">
        <p14:creationId xmlns:p14="http://schemas.microsoft.com/office/powerpoint/2010/main" val="1094422336"/>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 and Your Discovery System</a:t>
            </a:r>
            <a:endParaRPr lang="en-US" dirty="0"/>
          </a:p>
        </p:txBody>
      </p:sp>
      <p:sp>
        <p:nvSpPr>
          <p:cNvPr id="3" name="Content Placeholder 2"/>
          <p:cNvSpPr>
            <a:spLocks noGrp="1"/>
          </p:cNvSpPr>
          <p:nvPr>
            <p:ph idx="1"/>
          </p:nvPr>
        </p:nvSpPr>
        <p:spPr/>
        <p:txBody>
          <a:bodyPr/>
          <a:lstStyle/>
          <a:p>
            <a:r>
              <a:rPr lang="en-US" dirty="0" smtClean="0"/>
              <a:t>We have deconstructed LCSH into a number of facets, and we have other additional facets that describe works. Now what does your ILS do with all of it?</a:t>
            </a:r>
          </a:p>
          <a:p>
            <a:endParaRPr lang="en-US" dirty="0"/>
          </a:p>
          <a:p>
            <a:r>
              <a:rPr lang="en-US" dirty="0" smtClean="0"/>
              <a:t>Possibilities:</a:t>
            </a:r>
          </a:p>
          <a:p>
            <a:pPr lvl="2"/>
            <a:r>
              <a:rPr lang="en-US" sz="2800" dirty="0" smtClean="0"/>
              <a:t>Index everything for keyword</a:t>
            </a:r>
          </a:p>
          <a:p>
            <a:pPr lvl="2"/>
            <a:r>
              <a:rPr lang="en-US" sz="2800" dirty="0" smtClean="0"/>
              <a:t>Provide facets for limiting</a:t>
            </a:r>
          </a:p>
          <a:p>
            <a:pPr lvl="2"/>
            <a:r>
              <a:rPr lang="en-US" sz="2800" dirty="0" smtClean="0"/>
              <a:t>Provide browse searches</a:t>
            </a:r>
          </a:p>
          <a:p>
            <a:pPr lvl="2"/>
            <a:r>
              <a:rPr lang="en-US" sz="2800" dirty="0" smtClean="0"/>
              <a:t>Other ideas?</a:t>
            </a:r>
            <a:endParaRPr lang="en-US" sz="2800" dirty="0"/>
          </a:p>
        </p:txBody>
      </p:sp>
      <p:sp>
        <p:nvSpPr>
          <p:cNvPr id="6" name="Slide Number Placeholder 5"/>
          <p:cNvSpPr>
            <a:spLocks noGrp="1"/>
          </p:cNvSpPr>
          <p:nvPr>
            <p:ph type="sldNum" sz="quarter" idx="12"/>
          </p:nvPr>
        </p:nvSpPr>
        <p:spPr/>
        <p:txBody>
          <a:bodyPr/>
          <a:lstStyle/>
          <a:p>
            <a:fld id="{A00A331D-2EB0-4CEE-8662-2FAB66802E28}" type="slidenum">
              <a:rPr lang="en-US" smtClean="0"/>
              <a:t>330</a:t>
            </a:fld>
            <a:endParaRPr lang="en-US"/>
          </a:p>
        </p:txBody>
      </p:sp>
    </p:spTree>
    <p:extLst>
      <p:ext uri="{BB962C8B-B14F-4D97-AF65-F5344CB8AC3E}">
        <p14:creationId xmlns:p14="http://schemas.microsoft.com/office/powerpoint/2010/main" val="3544369254"/>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25552" y="12001"/>
            <a:ext cx="8932069" cy="6845999"/>
          </a:xfrm>
          <a:prstGeom prst="rect">
            <a:avLst/>
          </a:prstGeom>
        </p:spPr>
      </p:pic>
      <p:sp>
        <p:nvSpPr>
          <p:cNvPr id="6" name="Oval 5"/>
          <p:cNvSpPr/>
          <p:nvPr/>
        </p:nvSpPr>
        <p:spPr>
          <a:xfrm>
            <a:off x="3401122" y="4906537"/>
            <a:ext cx="1103971" cy="780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331</a:t>
            </a:fld>
            <a:endParaRPr lang="en-US"/>
          </a:p>
        </p:txBody>
      </p:sp>
    </p:spTree>
    <p:extLst>
      <p:ext uri="{BB962C8B-B14F-4D97-AF65-F5344CB8AC3E}">
        <p14:creationId xmlns:p14="http://schemas.microsoft.com/office/powerpoint/2010/main" val="4076599770"/>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198" y="18288"/>
            <a:ext cx="11793474" cy="6839712"/>
          </a:xfrm>
          <a:prstGeom prst="rect">
            <a:avLst/>
          </a:prstGeom>
        </p:spPr>
      </p:pic>
      <p:sp>
        <p:nvSpPr>
          <p:cNvPr id="6" name="Oval 5"/>
          <p:cNvSpPr/>
          <p:nvPr/>
        </p:nvSpPr>
        <p:spPr>
          <a:xfrm>
            <a:off x="228600" y="4917688"/>
            <a:ext cx="1006285" cy="535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1514475" y="3916633"/>
            <a:ext cx="2762250" cy="1647825"/>
          </a:xfrm>
          <a:prstGeom prst="rect">
            <a:avLst/>
          </a:prstGeom>
          <a:ln w="31750">
            <a:solidFill>
              <a:srgbClr val="FF0000"/>
            </a:solidFill>
          </a:ln>
        </p:spPr>
      </p:pic>
      <p:pic>
        <p:nvPicPr>
          <p:cNvPr id="10" name="Picture 9"/>
          <p:cNvPicPr>
            <a:picLocks noChangeAspect="1"/>
          </p:cNvPicPr>
          <p:nvPr/>
        </p:nvPicPr>
        <p:blipFill>
          <a:blip r:embed="rId5"/>
          <a:stretch>
            <a:fillRect/>
          </a:stretch>
        </p:blipFill>
        <p:spPr>
          <a:xfrm>
            <a:off x="4679098" y="225044"/>
            <a:ext cx="4171950" cy="5924550"/>
          </a:xfrm>
          <a:prstGeom prst="rect">
            <a:avLst/>
          </a:prstGeom>
          <a:ln w="31750">
            <a:solidFill>
              <a:srgbClr val="FF0000"/>
            </a:solidFill>
          </a:ln>
        </p:spPr>
      </p:pic>
      <p:pic>
        <p:nvPicPr>
          <p:cNvPr id="11" name="Picture 10"/>
          <p:cNvPicPr>
            <a:picLocks noChangeAspect="1"/>
          </p:cNvPicPr>
          <p:nvPr/>
        </p:nvPicPr>
        <p:blipFill>
          <a:blip r:embed="rId6"/>
          <a:stretch>
            <a:fillRect/>
          </a:stretch>
        </p:blipFill>
        <p:spPr>
          <a:xfrm>
            <a:off x="10432348" y="118872"/>
            <a:ext cx="1594485" cy="31432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332</a:t>
            </a:fld>
            <a:endParaRPr lang="en-US"/>
          </a:p>
        </p:txBody>
      </p:sp>
    </p:spTree>
    <p:extLst>
      <p:ext uri="{BB962C8B-B14F-4D97-AF65-F5344CB8AC3E}">
        <p14:creationId xmlns:p14="http://schemas.microsoft.com/office/powerpoint/2010/main" val="355234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04810" y="12776"/>
            <a:ext cx="10115550" cy="904875"/>
          </a:xfrm>
          <a:prstGeom prst="rect">
            <a:avLst/>
          </a:prstGeom>
        </p:spPr>
      </p:pic>
      <p:pic>
        <p:nvPicPr>
          <p:cNvPr id="6" name="Picture 5"/>
          <p:cNvPicPr>
            <a:picLocks noChangeAspect="1"/>
          </p:cNvPicPr>
          <p:nvPr/>
        </p:nvPicPr>
        <p:blipFill>
          <a:blip r:embed="rId4"/>
          <a:stretch>
            <a:fillRect/>
          </a:stretch>
        </p:blipFill>
        <p:spPr>
          <a:xfrm>
            <a:off x="279925" y="904874"/>
            <a:ext cx="11626215" cy="5926455"/>
          </a:xfrm>
          <a:prstGeom prst="rect">
            <a:avLst/>
          </a:prstGeom>
        </p:spPr>
      </p:pic>
      <p:pic>
        <p:nvPicPr>
          <p:cNvPr id="7" name="Picture 6"/>
          <p:cNvPicPr>
            <a:picLocks noChangeAspect="1"/>
          </p:cNvPicPr>
          <p:nvPr/>
        </p:nvPicPr>
        <p:blipFill>
          <a:blip r:embed="rId5"/>
          <a:stretch>
            <a:fillRect/>
          </a:stretch>
        </p:blipFill>
        <p:spPr>
          <a:xfrm>
            <a:off x="2828925" y="671512"/>
            <a:ext cx="4705350" cy="5867400"/>
          </a:xfrm>
          <a:prstGeom prst="rect">
            <a:avLst/>
          </a:prstGeom>
          <a:ln w="28575">
            <a:solidFill>
              <a:srgbClr val="FF0000"/>
            </a:solidFill>
          </a:ln>
        </p:spPr>
      </p:pic>
      <p:pic>
        <p:nvPicPr>
          <p:cNvPr id="8" name="Picture 7"/>
          <p:cNvPicPr>
            <a:picLocks noChangeAspect="1"/>
          </p:cNvPicPr>
          <p:nvPr/>
        </p:nvPicPr>
        <p:blipFill>
          <a:blip r:embed="rId6"/>
          <a:stretch>
            <a:fillRect/>
          </a:stretch>
        </p:blipFill>
        <p:spPr>
          <a:xfrm>
            <a:off x="7762733" y="465213"/>
            <a:ext cx="3924300" cy="5838825"/>
          </a:xfrm>
          <a:prstGeom prst="rect">
            <a:avLst/>
          </a:prstGeom>
          <a:ln w="31750">
            <a:solidFill>
              <a:srgbClr val="FF0000"/>
            </a:solidFill>
          </a:ln>
        </p:spPr>
      </p:pic>
      <p:pic>
        <p:nvPicPr>
          <p:cNvPr id="9" name="Picture 8"/>
          <p:cNvPicPr>
            <a:picLocks noChangeAspect="1"/>
          </p:cNvPicPr>
          <p:nvPr/>
        </p:nvPicPr>
        <p:blipFill>
          <a:blip r:embed="rId7"/>
          <a:stretch>
            <a:fillRect/>
          </a:stretch>
        </p:blipFill>
        <p:spPr>
          <a:xfrm>
            <a:off x="10811827" y="-2245"/>
            <a:ext cx="1380173" cy="27336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333</a:t>
            </a:fld>
            <a:endParaRPr lang="en-US"/>
          </a:p>
        </p:txBody>
      </p:sp>
    </p:spTree>
    <p:extLst>
      <p:ext uri="{BB962C8B-B14F-4D97-AF65-F5344CB8AC3E}">
        <p14:creationId xmlns:p14="http://schemas.microsoft.com/office/powerpoint/2010/main" val="151764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75291" y="0"/>
            <a:ext cx="9239250" cy="781050"/>
          </a:xfrm>
          <a:prstGeom prst="rect">
            <a:avLst/>
          </a:prstGeom>
        </p:spPr>
      </p:pic>
      <p:pic>
        <p:nvPicPr>
          <p:cNvPr id="4" name="Picture 3"/>
          <p:cNvPicPr>
            <a:picLocks noChangeAspect="1"/>
          </p:cNvPicPr>
          <p:nvPr/>
        </p:nvPicPr>
        <p:blipFill>
          <a:blip r:embed="rId4"/>
          <a:stretch>
            <a:fillRect/>
          </a:stretch>
        </p:blipFill>
        <p:spPr>
          <a:xfrm>
            <a:off x="1175291" y="783907"/>
            <a:ext cx="9534525" cy="6074093"/>
          </a:xfrm>
          <a:prstGeom prst="rect">
            <a:avLst/>
          </a:prstGeom>
        </p:spPr>
      </p:pic>
      <p:pic>
        <p:nvPicPr>
          <p:cNvPr id="6" name="Picture 5"/>
          <p:cNvPicPr>
            <a:picLocks noChangeAspect="1"/>
          </p:cNvPicPr>
          <p:nvPr/>
        </p:nvPicPr>
        <p:blipFill>
          <a:blip r:embed="rId5"/>
          <a:stretch>
            <a:fillRect/>
          </a:stretch>
        </p:blipFill>
        <p:spPr>
          <a:xfrm>
            <a:off x="3286357" y="487522"/>
            <a:ext cx="5753100" cy="5867400"/>
          </a:xfrm>
          <a:prstGeom prst="rect">
            <a:avLst/>
          </a:prstGeom>
          <a:ln w="31750">
            <a:solidFill>
              <a:srgbClr val="FF0000"/>
            </a:solidFill>
          </a:ln>
        </p:spPr>
      </p:pic>
      <p:pic>
        <p:nvPicPr>
          <p:cNvPr id="7" name="Picture 6"/>
          <p:cNvPicPr>
            <a:picLocks noChangeAspect="1"/>
          </p:cNvPicPr>
          <p:nvPr/>
        </p:nvPicPr>
        <p:blipFill>
          <a:blip r:embed="rId6"/>
          <a:stretch>
            <a:fillRect/>
          </a:stretch>
        </p:blipFill>
        <p:spPr>
          <a:xfrm>
            <a:off x="10811827" y="350838"/>
            <a:ext cx="1380173" cy="273368"/>
          </a:xfrm>
          <a:prstGeom prst="rect">
            <a:avLst/>
          </a:prstGeom>
        </p:spPr>
      </p:pic>
      <p:sp>
        <p:nvSpPr>
          <p:cNvPr id="8" name="Slide Number Placeholder 7"/>
          <p:cNvSpPr>
            <a:spLocks noGrp="1"/>
          </p:cNvSpPr>
          <p:nvPr>
            <p:ph type="sldNum" sz="quarter" idx="12"/>
          </p:nvPr>
        </p:nvSpPr>
        <p:spPr/>
        <p:txBody>
          <a:bodyPr/>
          <a:lstStyle/>
          <a:p>
            <a:fld id="{A00A331D-2EB0-4CEE-8662-2FAB66802E28}" type="slidenum">
              <a:rPr lang="en-US" smtClean="0"/>
              <a:t>334</a:t>
            </a:fld>
            <a:endParaRPr lang="en-US"/>
          </a:p>
        </p:txBody>
      </p:sp>
    </p:spTree>
    <p:extLst>
      <p:ext uri="{BB962C8B-B14F-4D97-AF65-F5344CB8AC3E}">
        <p14:creationId xmlns:p14="http://schemas.microsoft.com/office/powerpoint/2010/main" val="306957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0681" y="141224"/>
            <a:ext cx="10524649" cy="6666833"/>
          </a:xfrm>
          <a:prstGeom prst="rect">
            <a:avLst/>
          </a:prstGeom>
        </p:spPr>
      </p:pic>
      <p:pic>
        <p:nvPicPr>
          <p:cNvPr id="4" name="Picture 3"/>
          <p:cNvPicPr>
            <a:picLocks noChangeAspect="1"/>
          </p:cNvPicPr>
          <p:nvPr/>
        </p:nvPicPr>
        <p:blipFill>
          <a:blip r:embed="rId4"/>
          <a:stretch>
            <a:fillRect/>
          </a:stretch>
        </p:blipFill>
        <p:spPr>
          <a:xfrm>
            <a:off x="10811827" y="539799"/>
            <a:ext cx="1380173" cy="27336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335</a:t>
            </a:fld>
            <a:endParaRPr lang="en-US"/>
          </a:p>
        </p:txBody>
      </p:sp>
    </p:spTree>
    <p:extLst>
      <p:ext uri="{BB962C8B-B14F-4D97-AF65-F5344CB8AC3E}">
        <p14:creationId xmlns:p14="http://schemas.microsoft.com/office/powerpoint/2010/main" val="128095853"/>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81681" y="11620"/>
            <a:ext cx="9953339" cy="6846380"/>
          </a:xfrm>
          <a:prstGeom prst="rect">
            <a:avLst/>
          </a:prstGeom>
        </p:spPr>
      </p:pic>
      <p:pic>
        <p:nvPicPr>
          <p:cNvPr id="4" name="Picture 3"/>
          <p:cNvPicPr>
            <a:picLocks noChangeAspect="1"/>
          </p:cNvPicPr>
          <p:nvPr/>
        </p:nvPicPr>
        <p:blipFill>
          <a:blip r:embed="rId4"/>
          <a:stretch>
            <a:fillRect/>
          </a:stretch>
        </p:blipFill>
        <p:spPr>
          <a:xfrm>
            <a:off x="2258209" y="2519750"/>
            <a:ext cx="9468612" cy="1536573"/>
          </a:xfrm>
          <a:prstGeom prst="rect">
            <a:avLst/>
          </a:prstGeom>
          <a:ln w="15875">
            <a:solidFill>
              <a:schemeClr val="tx1"/>
            </a:solidFill>
          </a:ln>
        </p:spPr>
      </p:pic>
      <p:pic>
        <p:nvPicPr>
          <p:cNvPr id="5" name="Picture 4"/>
          <p:cNvPicPr>
            <a:picLocks noChangeAspect="1"/>
          </p:cNvPicPr>
          <p:nvPr/>
        </p:nvPicPr>
        <p:blipFill>
          <a:blip r:embed="rId5"/>
          <a:stretch>
            <a:fillRect/>
          </a:stretch>
        </p:blipFill>
        <p:spPr>
          <a:xfrm>
            <a:off x="10811827" y="357308"/>
            <a:ext cx="1380173" cy="273368"/>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336</a:t>
            </a:fld>
            <a:endParaRPr lang="en-US"/>
          </a:p>
        </p:txBody>
      </p:sp>
    </p:spTree>
    <p:extLst>
      <p:ext uri="{BB962C8B-B14F-4D97-AF65-F5344CB8AC3E}">
        <p14:creationId xmlns:p14="http://schemas.microsoft.com/office/powerpoint/2010/main" val="24892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0654" y="0"/>
            <a:ext cx="10568940" cy="6891528"/>
          </a:xfrm>
          <a:prstGeom prst="rect">
            <a:avLst/>
          </a:prstGeom>
        </p:spPr>
      </p:pic>
      <p:pic>
        <p:nvPicPr>
          <p:cNvPr id="6" name="Picture 5"/>
          <p:cNvPicPr>
            <a:picLocks noChangeAspect="1"/>
          </p:cNvPicPr>
          <p:nvPr/>
        </p:nvPicPr>
        <p:blipFill>
          <a:blip r:embed="rId4"/>
          <a:stretch>
            <a:fillRect/>
          </a:stretch>
        </p:blipFill>
        <p:spPr>
          <a:xfrm>
            <a:off x="2156796" y="2606668"/>
            <a:ext cx="8782050" cy="2552700"/>
          </a:xfrm>
          <a:prstGeom prst="rect">
            <a:avLst/>
          </a:prstGeom>
          <a:ln w="15875">
            <a:solidFill>
              <a:schemeClr val="tx1"/>
            </a:solidFill>
          </a:ln>
        </p:spPr>
      </p:pic>
      <p:pic>
        <p:nvPicPr>
          <p:cNvPr id="3" name="Picture 2"/>
          <p:cNvPicPr>
            <a:picLocks noChangeAspect="1"/>
          </p:cNvPicPr>
          <p:nvPr/>
        </p:nvPicPr>
        <p:blipFill>
          <a:blip r:embed="rId5"/>
          <a:stretch>
            <a:fillRect/>
          </a:stretch>
        </p:blipFill>
        <p:spPr>
          <a:xfrm>
            <a:off x="10811827" y="6186297"/>
            <a:ext cx="1380173" cy="273368"/>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337</a:t>
            </a:fld>
            <a:endParaRPr lang="en-US"/>
          </a:p>
        </p:txBody>
      </p:sp>
    </p:spTree>
    <p:extLst>
      <p:ext uri="{BB962C8B-B14F-4D97-AF65-F5344CB8AC3E}">
        <p14:creationId xmlns:p14="http://schemas.microsoft.com/office/powerpoint/2010/main" val="19400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12126" y="0"/>
            <a:ext cx="9326880" cy="6800850"/>
          </a:xfrm>
          <a:prstGeom prst="rect">
            <a:avLst/>
          </a:prstGeom>
        </p:spPr>
      </p:pic>
      <p:pic>
        <p:nvPicPr>
          <p:cNvPr id="5" name="Picture 4"/>
          <p:cNvPicPr>
            <a:picLocks noChangeAspect="1"/>
          </p:cNvPicPr>
          <p:nvPr/>
        </p:nvPicPr>
        <p:blipFill>
          <a:blip r:embed="rId4"/>
          <a:stretch>
            <a:fillRect/>
          </a:stretch>
        </p:blipFill>
        <p:spPr>
          <a:xfrm>
            <a:off x="7201713" y="149844"/>
            <a:ext cx="4657725" cy="514350"/>
          </a:xfrm>
          <a:prstGeom prst="rect">
            <a:avLst/>
          </a:prstGeom>
        </p:spPr>
      </p:pic>
      <p:pic>
        <p:nvPicPr>
          <p:cNvPr id="6" name="Picture 5"/>
          <p:cNvPicPr>
            <a:picLocks noChangeAspect="1"/>
          </p:cNvPicPr>
          <p:nvPr/>
        </p:nvPicPr>
        <p:blipFill>
          <a:blip r:embed="rId5"/>
          <a:stretch>
            <a:fillRect/>
          </a:stretch>
        </p:blipFill>
        <p:spPr>
          <a:xfrm>
            <a:off x="6449700" y="3400425"/>
            <a:ext cx="4014692" cy="882586"/>
          </a:xfrm>
          <a:prstGeom prst="rect">
            <a:avLst/>
          </a:prstGeom>
          <a:ln w="22225">
            <a:solidFill>
              <a:schemeClr val="tx1"/>
            </a:solidFill>
          </a:ln>
        </p:spPr>
      </p:pic>
      <p:sp>
        <p:nvSpPr>
          <p:cNvPr id="7" name="Slide Number Placeholder 6"/>
          <p:cNvSpPr>
            <a:spLocks noGrp="1"/>
          </p:cNvSpPr>
          <p:nvPr>
            <p:ph type="sldNum" sz="quarter" idx="12"/>
          </p:nvPr>
        </p:nvSpPr>
        <p:spPr/>
        <p:txBody>
          <a:bodyPr/>
          <a:lstStyle/>
          <a:p>
            <a:fld id="{A00A331D-2EB0-4CEE-8662-2FAB66802E28}" type="slidenum">
              <a:rPr lang="en-US" smtClean="0"/>
              <a:t>338</a:t>
            </a:fld>
            <a:endParaRPr lang="en-US"/>
          </a:p>
        </p:txBody>
      </p:sp>
    </p:spTree>
    <p:extLst>
      <p:ext uri="{BB962C8B-B14F-4D97-AF65-F5344CB8AC3E}">
        <p14:creationId xmlns:p14="http://schemas.microsoft.com/office/powerpoint/2010/main" val="35031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5912" y="0"/>
            <a:ext cx="9447371" cy="6775228"/>
          </a:xfrm>
          <a:prstGeom prst="rect">
            <a:avLst/>
          </a:prstGeom>
        </p:spPr>
      </p:pic>
      <p:pic>
        <p:nvPicPr>
          <p:cNvPr id="6" name="Picture 5"/>
          <p:cNvPicPr>
            <a:picLocks noChangeAspect="1"/>
          </p:cNvPicPr>
          <p:nvPr/>
        </p:nvPicPr>
        <p:blipFill>
          <a:blip r:embed="rId4"/>
          <a:stretch>
            <a:fillRect/>
          </a:stretch>
        </p:blipFill>
        <p:spPr>
          <a:xfrm>
            <a:off x="10429875" y="5885985"/>
            <a:ext cx="1762125" cy="304800"/>
          </a:xfrm>
          <a:prstGeom prst="rect">
            <a:avLst/>
          </a:prstGeom>
        </p:spPr>
      </p:pic>
      <p:sp>
        <p:nvSpPr>
          <p:cNvPr id="7" name="Rounded Rectangle 6"/>
          <p:cNvSpPr/>
          <p:nvPr/>
        </p:nvSpPr>
        <p:spPr>
          <a:xfrm>
            <a:off x="4527395" y="3245005"/>
            <a:ext cx="3523785" cy="3122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836020" y="6010507"/>
            <a:ext cx="2564780" cy="44604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A00A331D-2EB0-4CEE-8662-2FAB66802E28}" type="slidenum">
              <a:rPr lang="en-US" smtClean="0"/>
              <a:t>339</a:t>
            </a:fld>
            <a:endParaRPr lang="en-US"/>
          </a:p>
        </p:txBody>
      </p:sp>
    </p:spTree>
    <p:extLst>
      <p:ext uri="{BB962C8B-B14F-4D97-AF65-F5344CB8AC3E}">
        <p14:creationId xmlns:p14="http://schemas.microsoft.com/office/powerpoint/2010/main" val="1874337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447800"/>
            <a:ext cx="10781371" cy="5410200"/>
          </a:xfrm>
        </p:spPr>
        <p:txBody>
          <a:bodyPr>
            <a:normAutofit/>
          </a:bodyPr>
          <a:lstStyle/>
          <a:p>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dirty="0" smtClean="0"/>
              <a:t>245 04  The gold rush ; $b plus, Pay day / $c Film de Dam ; written and directed 	        by Charlie Chaplin.</a:t>
            </a:r>
          </a:p>
          <a:p>
            <a:pPr marL="457200" lvl="1" indent="0">
              <a:buNone/>
            </a:pPr>
            <a:r>
              <a:rPr lang="en-US" dirty="0" smtClean="0"/>
              <a:t>655 _7  Comedy films. $2 </a:t>
            </a:r>
            <a:r>
              <a:rPr lang="en-US" dirty="0" err="1" smtClean="0"/>
              <a:t>lcgft</a:t>
            </a:r>
            <a:endParaRPr lang="en-US" dirty="0" smtClean="0"/>
          </a:p>
          <a:p>
            <a:pPr marL="457200" lvl="1" indent="0">
              <a:buNone/>
            </a:pPr>
            <a:r>
              <a:rPr lang="en-US" dirty="0" smtClean="0"/>
              <a:t>655 _7  Silent films. $2 </a:t>
            </a:r>
            <a:r>
              <a:rPr lang="en-US" dirty="0" err="1" smtClean="0"/>
              <a:t>lcgft</a:t>
            </a:r>
            <a:endParaRPr lang="en-US" dirty="0" smtClean="0"/>
          </a:p>
          <a:p>
            <a:pPr marL="457200" lvl="1" indent="0">
              <a:buNone/>
            </a:pPr>
            <a:r>
              <a:rPr lang="en-US" dirty="0" smtClean="0"/>
              <a:t>655 _7  Fiction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Gold rush: </a:t>
            </a:r>
            <a:r>
              <a:rPr lang="en-US" dirty="0" smtClean="0"/>
              <a:t>$a Feature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Pay day: </a:t>
            </a:r>
            <a:r>
              <a:rPr lang="en-US" dirty="0" smtClean="0"/>
              <a:t>$a Short films. $2 </a:t>
            </a:r>
            <a:r>
              <a:rPr lang="en-US" dirty="0" err="1" smtClean="0"/>
              <a:t>lcgft</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34</a:t>
            </a:fld>
            <a:endParaRPr lang="en-US"/>
          </a:p>
        </p:txBody>
      </p:sp>
    </p:spTree>
    <p:extLst>
      <p:ext uri="{BB962C8B-B14F-4D97-AF65-F5344CB8AC3E}">
        <p14:creationId xmlns:p14="http://schemas.microsoft.com/office/powerpoint/2010/main" val="2332974549"/>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25930" y="9906"/>
            <a:ext cx="8256270" cy="6848094"/>
          </a:xfrm>
          <a:prstGeom prst="rect">
            <a:avLst/>
          </a:prstGeom>
        </p:spPr>
      </p:pic>
      <p:sp>
        <p:nvSpPr>
          <p:cNvPr id="3" name="Rounded Rectangle 2"/>
          <p:cNvSpPr/>
          <p:nvPr/>
        </p:nvSpPr>
        <p:spPr>
          <a:xfrm>
            <a:off x="1628078" y="5118410"/>
            <a:ext cx="7136781" cy="28993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628078" y="5586761"/>
            <a:ext cx="3378820" cy="4125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340</a:t>
            </a:fld>
            <a:endParaRPr lang="en-US"/>
          </a:p>
        </p:txBody>
      </p:sp>
    </p:spTree>
    <p:extLst>
      <p:ext uri="{BB962C8B-B14F-4D97-AF65-F5344CB8AC3E}">
        <p14:creationId xmlns:p14="http://schemas.microsoft.com/office/powerpoint/2010/main" val="2592296809"/>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1327"/>
            <a:ext cx="12167521" cy="6520148"/>
          </a:xfrm>
          <a:prstGeom prst="rect">
            <a:avLst/>
          </a:prstGeom>
        </p:spPr>
      </p:pic>
      <p:sp>
        <p:nvSpPr>
          <p:cNvPr id="4" name="Rectangle 3"/>
          <p:cNvSpPr/>
          <p:nvPr/>
        </p:nvSpPr>
        <p:spPr>
          <a:xfrm>
            <a:off x="45721" y="4371278"/>
            <a:ext cx="2552514" cy="175074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341</a:t>
            </a:fld>
            <a:endParaRPr lang="en-US"/>
          </a:p>
        </p:txBody>
      </p:sp>
    </p:spTree>
    <p:extLst>
      <p:ext uri="{BB962C8B-B14F-4D97-AF65-F5344CB8AC3E}">
        <p14:creationId xmlns:p14="http://schemas.microsoft.com/office/powerpoint/2010/main" val="1232259118"/>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9311" y="52578"/>
            <a:ext cx="8477060" cy="6805422"/>
          </a:xfrm>
          <a:prstGeom prst="rect">
            <a:avLst/>
          </a:prstGeom>
        </p:spPr>
      </p:pic>
      <p:pic>
        <p:nvPicPr>
          <p:cNvPr id="4" name="Picture 3"/>
          <p:cNvPicPr>
            <a:picLocks noChangeAspect="1"/>
          </p:cNvPicPr>
          <p:nvPr/>
        </p:nvPicPr>
        <p:blipFill>
          <a:blip r:embed="rId4"/>
          <a:stretch>
            <a:fillRect/>
          </a:stretch>
        </p:blipFill>
        <p:spPr>
          <a:xfrm>
            <a:off x="9500235" y="540020"/>
            <a:ext cx="2691765" cy="402908"/>
          </a:xfrm>
          <a:prstGeom prst="rect">
            <a:avLst/>
          </a:prstGeom>
        </p:spPr>
      </p:pic>
      <p:sp>
        <p:nvSpPr>
          <p:cNvPr id="6" name="Rounded Rectangle 5"/>
          <p:cNvSpPr/>
          <p:nvPr/>
        </p:nvSpPr>
        <p:spPr>
          <a:xfrm>
            <a:off x="2720898" y="1628078"/>
            <a:ext cx="5787482" cy="9701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342</a:t>
            </a:fld>
            <a:endParaRPr lang="en-US"/>
          </a:p>
        </p:txBody>
      </p:sp>
    </p:spTree>
    <p:extLst>
      <p:ext uri="{BB962C8B-B14F-4D97-AF65-F5344CB8AC3E}">
        <p14:creationId xmlns:p14="http://schemas.microsoft.com/office/powerpoint/2010/main" val="2047914847"/>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5604" y="2"/>
            <a:ext cx="7178612" cy="6772275"/>
          </a:xfrm>
          <a:prstGeom prst="rect">
            <a:avLst/>
          </a:prstGeom>
        </p:spPr>
      </p:pic>
      <p:pic>
        <p:nvPicPr>
          <p:cNvPr id="5" name="Picture 4"/>
          <p:cNvPicPr>
            <a:picLocks noChangeAspect="1"/>
          </p:cNvPicPr>
          <p:nvPr/>
        </p:nvPicPr>
        <p:blipFill>
          <a:blip r:embed="rId4"/>
          <a:stretch>
            <a:fillRect/>
          </a:stretch>
        </p:blipFill>
        <p:spPr>
          <a:xfrm>
            <a:off x="9885045" y="244367"/>
            <a:ext cx="2306955" cy="326708"/>
          </a:xfrm>
          <a:prstGeom prst="rect">
            <a:avLst/>
          </a:prstGeom>
        </p:spPr>
      </p:pic>
      <p:pic>
        <p:nvPicPr>
          <p:cNvPr id="6" name="Picture 5"/>
          <p:cNvPicPr>
            <a:picLocks noChangeAspect="1"/>
          </p:cNvPicPr>
          <p:nvPr/>
        </p:nvPicPr>
        <p:blipFill>
          <a:blip r:embed="rId5"/>
          <a:stretch>
            <a:fillRect/>
          </a:stretch>
        </p:blipFill>
        <p:spPr>
          <a:xfrm>
            <a:off x="0" y="244367"/>
            <a:ext cx="1093470" cy="433388"/>
          </a:xfrm>
          <a:prstGeom prst="rect">
            <a:avLst/>
          </a:prstGeom>
        </p:spPr>
      </p:pic>
      <p:sp>
        <p:nvSpPr>
          <p:cNvPr id="7" name="Rectangle 6"/>
          <p:cNvSpPr/>
          <p:nvPr/>
        </p:nvSpPr>
        <p:spPr>
          <a:xfrm>
            <a:off x="3557239" y="5497551"/>
            <a:ext cx="3847171" cy="31223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A00A331D-2EB0-4CEE-8662-2FAB66802E28}" type="slidenum">
              <a:rPr lang="en-US" smtClean="0"/>
              <a:t>343</a:t>
            </a:fld>
            <a:endParaRPr lang="en-US"/>
          </a:p>
        </p:txBody>
      </p:sp>
    </p:spTree>
    <p:extLst>
      <p:ext uri="{BB962C8B-B14F-4D97-AF65-F5344CB8AC3E}">
        <p14:creationId xmlns:p14="http://schemas.microsoft.com/office/powerpoint/2010/main" val="2462949290"/>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Full Implementation of Faceted Vocabularies</a:t>
            </a:r>
            <a:endParaRPr lang="en-US" dirty="0"/>
          </a:p>
        </p:txBody>
      </p:sp>
    </p:spTree>
    <p:extLst>
      <p:ext uri="{BB962C8B-B14F-4D97-AF65-F5344CB8AC3E}">
        <p14:creationId xmlns:p14="http://schemas.microsoft.com/office/powerpoint/2010/main" val="272037630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 What About All Our Old Records?</a:t>
            </a:r>
            <a:endParaRPr lang="en-US" dirty="0"/>
          </a:p>
        </p:txBody>
      </p:sp>
      <p:sp>
        <p:nvSpPr>
          <p:cNvPr id="3" name="Content Placeholder 2"/>
          <p:cNvSpPr>
            <a:spLocks noGrp="1"/>
          </p:cNvSpPr>
          <p:nvPr>
            <p:ph idx="1"/>
          </p:nvPr>
        </p:nvSpPr>
        <p:spPr/>
        <p:txBody>
          <a:bodyPr/>
          <a:lstStyle/>
          <a:p>
            <a:r>
              <a:rPr lang="en-US" dirty="0" smtClean="0"/>
              <a:t>In order for faceted vocabularies to work best, we will need to figure out how to add facets to legacy records.  Think about how many literature and music records don’t have any genre/form terms in them.  Audience and creator/contributor terms would also be helpful.</a:t>
            </a:r>
          </a:p>
          <a:p>
            <a:r>
              <a:rPr lang="en-US" dirty="0"/>
              <a:t>ALCTS </a:t>
            </a:r>
            <a:r>
              <a:rPr lang="en-US" dirty="0" err="1"/>
              <a:t>CaMMS</a:t>
            </a:r>
            <a:r>
              <a:rPr lang="en-US" dirty="0"/>
              <a:t> Subject Analysis </a:t>
            </a:r>
            <a:r>
              <a:rPr lang="en-US" dirty="0" smtClean="0"/>
              <a:t>Committee has issued a white paper: </a:t>
            </a:r>
            <a:r>
              <a:rPr lang="en-US" i="1" dirty="0" smtClean="0"/>
              <a:t>A </a:t>
            </a:r>
            <a:r>
              <a:rPr lang="en-US" i="1" dirty="0"/>
              <a:t>Brave New (Faceted) World: Towards Full Implementation of Library of Congress Faceted </a:t>
            </a:r>
            <a:r>
              <a:rPr lang="en-US" i="1" dirty="0" smtClean="0"/>
              <a:t>Vocabularies </a:t>
            </a:r>
            <a:r>
              <a:rPr lang="en-US" dirty="0"/>
              <a:t>(</a:t>
            </a:r>
            <a:r>
              <a:rPr lang="en-US" dirty="0">
                <a:hlinkClick r:id="rId3"/>
              </a:rPr>
              <a:t>http://</a:t>
            </a:r>
            <a:r>
              <a:rPr lang="en-US" dirty="0" smtClean="0">
                <a:hlinkClick r:id="rId3"/>
              </a:rPr>
              <a:t>hdl.handle.net/11213/8146</a:t>
            </a:r>
            <a:r>
              <a:rPr lang="en-US" dirty="0" smtClean="0"/>
              <a:t>)</a:t>
            </a:r>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345</a:t>
            </a:fld>
            <a:endParaRPr lang="en-US"/>
          </a:p>
        </p:txBody>
      </p:sp>
    </p:spTree>
    <p:extLst>
      <p:ext uri="{BB962C8B-B14F-4D97-AF65-F5344CB8AC3E}">
        <p14:creationId xmlns:p14="http://schemas.microsoft.com/office/powerpoint/2010/main" val="3771433171"/>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 Brave New (Faceted) World</a:t>
            </a:r>
            <a:endParaRPr lang="en-US" dirty="0"/>
          </a:p>
        </p:txBody>
      </p:sp>
      <p:sp>
        <p:nvSpPr>
          <p:cNvPr id="3" name="Content Placeholder 2"/>
          <p:cNvSpPr>
            <a:spLocks noGrp="1"/>
          </p:cNvSpPr>
          <p:nvPr>
            <p:ph idx="1"/>
          </p:nvPr>
        </p:nvSpPr>
        <p:spPr>
          <a:xfrm>
            <a:off x="838200" y="1561172"/>
            <a:ext cx="10515600" cy="5296828"/>
          </a:xfrm>
        </p:spPr>
        <p:txBody>
          <a:bodyPr>
            <a:normAutofit fontScale="92500" lnSpcReduction="10000"/>
          </a:bodyPr>
          <a:lstStyle/>
          <a:p>
            <a:r>
              <a:rPr lang="en-US" dirty="0" smtClean="0"/>
              <a:t>Key Points:</a:t>
            </a:r>
          </a:p>
          <a:p>
            <a:pPr lvl="1"/>
            <a:r>
              <a:rPr lang="en-US" dirty="0" smtClean="0"/>
              <a:t>need </a:t>
            </a:r>
            <a:r>
              <a:rPr lang="en-US" dirty="0"/>
              <a:t>critical mass of </a:t>
            </a:r>
            <a:r>
              <a:rPr lang="en-US" dirty="0" smtClean="0"/>
              <a:t>bibliographic metadata that includes </a:t>
            </a:r>
            <a:r>
              <a:rPr lang="en-US" dirty="0"/>
              <a:t>these faceted </a:t>
            </a:r>
            <a:r>
              <a:rPr lang="en-US" dirty="0" smtClean="0"/>
              <a:t>attributes</a:t>
            </a:r>
          </a:p>
          <a:p>
            <a:pPr lvl="1"/>
            <a:r>
              <a:rPr lang="en-US" dirty="0" smtClean="0"/>
              <a:t>full-scale </a:t>
            </a:r>
            <a:r>
              <a:rPr lang="en-US" dirty="0"/>
              <a:t>implementation requires a combination of broad and comprehensive training of </a:t>
            </a:r>
            <a:r>
              <a:rPr lang="en-US" dirty="0" smtClean="0"/>
              <a:t>catalogers (“</a:t>
            </a:r>
            <a:r>
              <a:rPr lang="en-US" dirty="0"/>
              <a:t>current implementation”) and retrospective implementation through the development of </a:t>
            </a:r>
            <a:r>
              <a:rPr lang="en-US" dirty="0" smtClean="0"/>
              <a:t>nuanced and </a:t>
            </a:r>
            <a:r>
              <a:rPr lang="en-US" dirty="0"/>
              <a:t>powerful machine </a:t>
            </a:r>
            <a:r>
              <a:rPr lang="en-US" dirty="0" smtClean="0"/>
              <a:t>algorithms</a:t>
            </a:r>
          </a:p>
          <a:p>
            <a:pPr lvl="1"/>
            <a:r>
              <a:rPr lang="en-US" dirty="0" smtClean="0"/>
              <a:t>requires buy-in </a:t>
            </a:r>
            <a:r>
              <a:rPr lang="en-US" dirty="0"/>
              <a:t>and support of national and international entities like PCC, LC, OCLC </a:t>
            </a:r>
            <a:r>
              <a:rPr lang="en-US" dirty="0" smtClean="0"/>
              <a:t>and </a:t>
            </a:r>
            <a:r>
              <a:rPr lang="en-US" dirty="0"/>
              <a:t>library systems </a:t>
            </a:r>
            <a:r>
              <a:rPr lang="en-US" dirty="0" smtClean="0"/>
              <a:t>vendors</a:t>
            </a:r>
          </a:p>
          <a:p>
            <a:pPr lvl="1"/>
            <a:r>
              <a:rPr lang="en-US" dirty="0"/>
              <a:t>addition of genre/form terms should be a core requirement for </a:t>
            </a:r>
            <a:r>
              <a:rPr lang="en-US" dirty="0" smtClean="0"/>
              <a:t>PCC records</a:t>
            </a:r>
          </a:p>
          <a:p>
            <a:pPr lvl="1"/>
            <a:r>
              <a:rPr lang="en-US" dirty="0" smtClean="0"/>
              <a:t>strongly </a:t>
            </a:r>
            <a:r>
              <a:rPr lang="en-US" dirty="0"/>
              <a:t>encourage the addition of 382 fields, using LCMPT </a:t>
            </a:r>
            <a:r>
              <a:rPr lang="en-US" dirty="0" smtClean="0"/>
              <a:t>terms whenever appropriate</a:t>
            </a:r>
          </a:p>
          <a:p>
            <a:pPr lvl="1"/>
            <a:r>
              <a:rPr lang="en-US" dirty="0" smtClean="0"/>
              <a:t>add LCDGT to </a:t>
            </a:r>
            <a:r>
              <a:rPr lang="en-US" dirty="0"/>
              <a:t>both bibliographic and authority </a:t>
            </a:r>
            <a:r>
              <a:rPr lang="en-US" dirty="0" smtClean="0"/>
              <a:t>records, until authority </a:t>
            </a:r>
            <a:r>
              <a:rPr lang="en-US" dirty="0"/>
              <a:t>records are created for all personal names and works </a:t>
            </a:r>
            <a:r>
              <a:rPr lang="en-US" dirty="0" smtClean="0"/>
              <a:t>and expressions; then just add to authority records</a:t>
            </a:r>
          </a:p>
          <a:p>
            <a:pPr lvl="1"/>
            <a:r>
              <a:rPr lang="en-US" dirty="0" smtClean="0"/>
              <a:t>shows how retrospective enhancement of records could be achieved based on fixed field values and codes, LCSH and classification numbers, and other data already in records</a:t>
            </a:r>
            <a:endParaRPr lang="en-US" dirty="0"/>
          </a:p>
          <a:p>
            <a:pPr lvl="1"/>
            <a:endParaRPr lang="en-US" dirty="0"/>
          </a:p>
          <a:p>
            <a:pPr lvl="1"/>
            <a:endParaRPr lang="en-US" dirty="0"/>
          </a:p>
          <a:p>
            <a:pPr lvl="1"/>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346</a:t>
            </a:fld>
            <a:endParaRPr lang="en-US"/>
          </a:p>
        </p:txBody>
      </p:sp>
    </p:spTree>
    <p:extLst>
      <p:ext uri="{BB962C8B-B14F-4D97-AF65-F5344CB8AC3E}">
        <p14:creationId xmlns:p14="http://schemas.microsoft.com/office/powerpoint/2010/main" val="3024532646"/>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5459825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447800"/>
            <a:ext cx="10825976" cy="5410200"/>
          </a:xfrm>
        </p:spPr>
        <p:txBody>
          <a:bodyPr>
            <a:normAutofit/>
          </a:bodyPr>
          <a:lstStyle/>
          <a:p>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dirty="0" smtClean="0"/>
              <a:t>245 </a:t>
            </a:r>
            <a:r>
              <a:rPr lang="en-US" dirty="0"/>
              <a:t>02  A German requiem : </a:t>
            </a:r>
            <a:r>
              <a:rPr lang="en-US" dirty="0" smtClean="0"/>
              <a:t>$b </a:t>
            </a:r>
            <a:r>
              <a:rPr lang="en-US" dirty="0"/>
              <a:t>op. 45 / </a:t>
            </a:r>
            <a:r>
              <a:rPr lang="en-US" dirty="0" smtClean="0"/>
              <a:t>$c </a:t>
            </a:r>
            <a:r>
              <a:rPr lang="en-US" dirty="0"/>
              <a:t>Brahms. Bartered bride overture / </a:t>
            </a:r>
            <a:r>
              <a:rPr lang="en-US" dirty="0" smtClean="0"/>
              <a:t>	 	       Smetana</a:t>
            </a:r>
            <a:r>
              <a:rPr lang="en-US" dirty="0"/>
              <a:t>. </a:t>
            </a:r>
            <a:r>
              <a:rPr lang="en-US" dirty="0" err="1"/>
              <a:t>Rhapsodie</a:t>
            </a:r>
            <a:r>
              <a:rPr lang="en-US" dirty="0"/>
              <a:t> </a:t>
            </a:r>
            <a:r>
              <a:rPr lang="en-US" dirty="0" err="1"/>
              <a:t>espagnole</a:t>
            </a:r>
            <a:r>
              <a:rPr lang="en-US" dirty="0"/>
              <a:t> / Ravel</a:t>
            </a:r>
            <a:r>
              <a:rPr lang="en-US" dirty="0" smtClean="0"/>
              <a:t>.</a:t>
            </a:r>
          </a:p>
          <a:p>
            <a:pPr marL="457200" lvl="1" indent="0">
              <a:buNone/>
            </a:pPr>
            <a:r>
              <a:rPr lang="en-US" dirty="0" smtClean="0"/>
              <a:t>655 _7  Art music.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A German </a:t>
            </a:r>
            <a:r>
              <a:rPr lang="en-US" dirty="0" smtClean="0">
                <a:solidFill>
                  <a:srgbClr val="FF0000"/>
                </a:solidFill>
              </a:rPr>
              <a:t>requiem: </a:t>
            </a:r>
            <a:r>
              <a:rPr lang="en-US" dirty="0" smtClean="0"/>
              <a:t>$a </a:t>
            </a:r>
            <a:r>
              <a:rPr lang="en-US" dirty="0"/>
              <a:t>Requiems.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Bartered bride </a:t>
            </a:r>
            <a:r>
              <a:rPr lang="en-US" dirty="0" smtClean="0">
                <a:solidFill>
                  <a:srgbClr val="FF0000"/>
                </a:solidFill>
              </a:rPr>
              <a:t>overture: </a:t>
            </a:r>
            <a:r>
              <a:rPr lang="en-US" dirty="0" smtClean="0"/>
              <a:t>$a Overtures.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err="1" smtClean="0">
                <a:solidFill>
                  <a:srgbClr val="FF0000"/>
                </a:solidFill>
              </a:rPr>
              <a:t>Rhapsodie</a:t>
            </a:r>
            <a:r>
              <a:rPr lang="en-US" dirty="0" smtClean="0">
                <a:solidFill>
                  <a:srgbClr val="FF0000"/>
                </a:solidFill>
              </a:rPr>
              <a:t> </a:t>
            </a:r>
            <a:r>
              <a:rPr lang="en-US" dirty="0" err="1" smtClean="0">
                <a:solidFill>
                  <a:srgbClr val="FF0000"/>
                </a:solidFill>
              </a:rPr>
              <a:t>espagnole</a:t>
            </a:r>
            <a:r>
              <a:rPr lang="en-US" dirty="0">
                <a:solidFill>
                  <a:srgbClr val="FF0000"/>
                </a:solidFill>
              </a:rPr>
              <a:t>: </a:t>
            </a:r>
            <a:r>
              <a:rPr lang="en-US" dirty="0"/>
              <a:t>$a Rhapsodies (Music</a:t>
            </a:r>
            <a:r>
              <a:rPr lang="en-US" dirty="0" smtClean="0"/>
              <a:t>) $2 </a:t>
            </a:r>
            <a:r>
              <a:rPr lang="en-US" dirty="0" err="1" smtClean="0"/>
              <a:t>lcgft</a:t>
            </a: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35</a:t>
            </a:fld>
            <a:endParaRPr lang="en-US"/>
          </a:p>
        </p:txBody>
      </p:sp>
    </p:spTree>
    <p:extLst>
      <p:ext uri="{BB962C8B-B14F-4D97-AF65-F5344CB8AC3E}">
        <p14:creationId xmlns:p14="http://schemas.microsoft.com/office/powerpoint/2010/main" val="1911702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1499"/>
            <a:ext cx="10515600" cy="341886"/>
          </a:xfrm>
        </p:spPr>
        <p:txBody>
          <a:bodyPr>
            <a:normAutofit fontScale="90000"/>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924448"/>
            <a:ext cx="11049000" cy="5933552"/>
          </a:xfrm>
        </p:spPr>
        <p:txBody>
          <a:bodyPr>
            <a:normAutofit lnSpcReduction="10000"/>
          </a:bodyPr>
          <a:lstStyle/>
          <a:p>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sz="2000" dirty="0" smtClean="0"/>
              <a:t>245 </a:t>
            </a:r>
            <a:r>
              <a:rPr lang="en-US" sz="2000" dirty="0"/>
              <a:t>00  Tennessee River Civil War driving tour</a:t>
            </a:r>
            <a:r>
              <a:rPr lang="en-US" sz="2000" dirty="0" smtClean="0"/>
              <a:t>.</a:t>
            </a:r>
          </a:p>
          <a:p>
            <a:pPr marL="457200" lvl="1" indent="0">
              <a:buNone/>
            </a:pPr>
            <a:r>
              <a:rPr lang="en-US" sz="2000" dirty="0"/>
              <a:t>300 __  1 audio disc (approximately 18 min.) : </a:t>
            </a:r>
            <a:r>
              <a:rPr lang="en-US" sz="2000" dirty="0" smtClean="0"/>
              <a:t>$b </a:t>
            </a:r>
            <a:r>
              <a:rPr lang="en-US" sz="2000" dirty="0"/>
              <a:t>digital ; </a:t>
            </a:r>
            <a:r>
              <a:rPr lang="en-US" sz="2000" dirty="0" smtClean="0"/>
              <a:t>$c </a:t>
            </a:r>
            <a:r>
              <a:rPr lang="en-US" sz="2000" dirty="0"/>
              <a:t>4 3/4 in. + </a:t>
            </a:r>
            <a:r>
              <a:rPr lang="en-US" sz="2000" dirty="0" smtClean="0"/>
              <a:t>$e 1 videodisc </a:t>
            </a:r>
            <a:r>
              <a:rPr lang="en-US" sz="2000" dirty="0"/>
              <a:t>(</a:t>
            </a:r>
            <a:r>
              <a:rPr lang="en-US" sz="2000" dirty="0" smtClean="0"/>
              <a:t>approximately</a:t>
            </a:r>
          </a:p>
          <a:p>
            <a:pPr marL="457200" lvl="1" indent="0">
              <a:buNone/>
            </a:pPr>
            <a:r>
              <a:rPr lang="en-US" sz="2000" dirty="0"/>
              <a:t>	</a:t>
            </a:r>
            <a:r>
              <a:rPr lang="en-US" sz="2000" dirty="0" smtClean="0"/>
              <a:t>      </a:t>
            </a:r>
            <a:r>
              <a:rPr lang="en-US" sz="2000" dirty="0"/>
              <a:t>23 min. : sound, color ; 4 3/4 in.) + 1 color </a:t>
            </a:r>
            <a:r>
              <a:rPr lang="en-US" sz="2000" dirty="0" smtClean="0"/>
              <a:t>map </a:t>
            </a:r>
            <a:r>
              <a:rPr lang="en-US" sz="2000" dirty="0"/>
              <a:t>(27 x 19 cm, on sheet 44 x 28 cm, folded to </a:t>
            </a:r>
            <a:r>
              <a:rPr lang="en-US" sz="2000" dirty="0" smtClean="0"/>
              <a:t>14</a:t>
            </a:r>
          </a:p>
          <a:p>
            <a:pPr marL="457200" lvl="1" indent="0">
              <a:buNone/>
            </a:pPr>
            <a:r>
              <a:rPr lang="en-US" sz="2000" dirty="0"/>
              <a:t> </a:t>
            </a:r>
            <a:r>
              <a:rPr lang="en-US" sz="2000" dirty="0" smtClean="0"/>
              <a:t> 	      </a:t>
            </a:r>
            <a:r>
              <a:rPr lang="en-US" sz="2000" dirty="0"/>
              <a:t>x 11 cm</a:t>
            </a:r>
            <a:r>
              <a:rPr lang="en-US" sz="2000" dirty="0" smtClean="0"/>
              <a:t>)</a:t>
            </a:r>
          </a:p>
          <a:p>
            <a:pPr marL="457200" lvl="1" indent="0">
              <a:buNone/>
            </a:pPr>
            <a:r>
              <a:rPr lang="en-US" sz="2000" dirty="0"/>
              <a:t>520 __ </a:t>
            </a:r>
            <a:r>
              <a:rPr lang="en-US" sz="2000" dirty="0" smtClean="0"/>
              <a:t> Driving </a:t>
            </a:r>
            <a:r>
              <a:rPr lang="en-US" sz="2000" dirty="0"/>
              <a:t>tour of Civil War sites in Tennessee, specifically along </a:t>
            </a:r>
            <a:r>
              <a:rPr lang="en-US" sz="2000" dirty="0" smtClean="0"/>
              <a:t>the </a:t>
            </a:r>
            <a:r>
              <a:rPr lang="en-US" sz="2000" dirty="0"/>
              <a:t>Tennessee River and </a:t>
            </a:r>
            <a:endParaRPr lang="en-US" sz="2000" dirty="0" smtClean="0"/>
          </a:p>
          <a:p>
            <a:pPr marL="457200" lvl="1" indent="0">
              <a:buNone/>
            </a:pPr>
            <a:r>
              <a:rPr lang="en-US" sz="2000" dirty="0"/>
              <a:t>	</a:t>
            </a:r>
            <a:r>
              <a:rPr lang="en-US" sz="2000" dirty="0" smtClean="0"/>
              <a:t>      surrounding </a:t>
            </a:r>
            <a:r>
              <a:rPr lang="en-US" sz="2000" dirty="0"/>
              <a:t>area. Includes audio tour CD </a:t>
            </a:r>
            <a:r>
              <a:rPr lang="en-US" sz="2000" dirty="0" smtClean="0"/>
              <a:t>with </a:t>
            </a:r>
            <a:r>
              <a:rPr lang="en-US" sz="2000" dirty="0"/>
              <a:t>accompanying map. The map includes </a:t>
            </a:r>
            <a:r>
              <a:rPr lang="en-US" sz="2000" dirty="0" smtClean="0"/>
              <a:t>an</a:t>
            </a:r>
          </a:p>
          <a:p>
            <a:pPr marL="457200" lvl="1" indent="0">
              <a:buNone/>
            </a:pPr>
            <a:r>
              <a:rPr lang="en-US" sz="2000" dirty="0"/>
              <a:t> </a:t>
            </a:r>
            <a:r>
              <a:rPr lang="en-US" sz="2000" dirty="0" smtClean="0"/>
              <a:t>  	      audio </a:t>
            </a:r>
            <a:r>
              <a:rPr lang="en-US" sz="2000" dirty="0"/>
              <a:t>CD legend of </a:t>
            </a:r>
            <a:r>
              <a:rPr lang="en-US" sz="2000" dirty="0" smtClean="0"/>
              <a:t>attractions </a:t>
            </a:r>
            <a:r>
              <a:rPr lang="en-US" sz="2000" dirty="0"/>
              <a:t>and GPS coordinates, and URLs to local area tourist websites</a:t>
            </a:r>
            <a:r>
              <a:rPr lang="en-US" sz="2000" dirty="0" smtClean="0"/>
              <a:t>.</a:t>
            </a:r>
          </a:p>
          <a:p>
            <a:pPr marL="457200" lvl="1" indent="0">
              <a:buNone/>
            </a:pPr>
            <a:r>
              <a:rPr lang="en-US" sz="2000" dirty="0"/>
              <a:t>	</a:t>
            </a:r>
            <a:r>
              <a:rPr lang="en-US" sz="2000" dirty="0" smtClean="0"/>
              <a:t>      The accompanying </a:t>
            </a:r>
            <a:r>
              <a:rPr lang="en-US" sz="2000" dirty="0"/>
              <a:t>DVD covers the same sites referenced on both the </a:t>
            </a:r>
            <a:r>
              <a:rPr lang="en-US" sz="2000" dirty="0" smtClean="0"/>
              <a:t>audio </a:t>
            </a:r>
            <a:r>
              <a:rPr lang="en-US" sz="2000" dirty="0"/>
              <a:t>CD and map</a:t>
            </a:r>
            <a:r>
              <a:rPr lang="en-US" sz="2000" dirty="0" smtClean="0"/>
              <a:t>.</a:t>
            </a:r>
          </a:p>
          <a:p>
            <a:pPr marL="457200" lvl="1" indent="0">
              <a:buNone/>
            </a:pPr>
            <a:r>
              <a:rPr lang="en-US" sz="2000" dirty="0" smtClean="0"/>
              <a:t>655 _7  </a:t>
            </a:r>
            <a:r>
              <a:rPr lang="en-US" sz="2000" dirty="0" smtClean="0">
                <a:solidFill>
                  <a:srgbClr val="FF0000"/>
                </a:solidFill>
              </a:rPr>
              <a:t>$3 CD: </a:t>
            </a:r>
            <a:r>
              <a:rPr lang="en-US" sz="2000" dirty="0"/>
              <a:t>$a Audiobooks.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CD: </a:t>
            </a:r>
            <a:r>
              <a:rPr lang="en-US" sz="2000" dirty="0" smtClean="0"/>
              <a:t>$a Guidebooks.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a:t>
            </a:r>
            <a:r>
              <a:rPr lang="fr-FR" sz="2000" dirty="0" err="1"/>
              <a:t>Travelogues</a:t>
            </a:r>
            <a:r>
              <a:rPr lang="fr-FR" sz="2000" dirty="0"/>
              <a:t> (Motion </a:t>
            </a:r>
            <a:r>
              <a:rPr lang="fr-FR" sz="2000" dirty="0" err="1"/>
              <a:t>pictures</a:t>
            </a:r>
            <a:r>
              <a:rPr lang="fr-FR" sz="2000" dirty="0"/>
              <a:t>) </a:t>
            </a:r>
            <a:r>
              <a:rPr lang="fr-FR" sz="2000" dirty="0" smtClean="0"/>
              <a:t>$2 </a:t>
            </a:r>
            <a:r>
              <a:rPr lang="fr-FR"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a:t>$a Nonfiction films.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Short films.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map: </a:t>
            </a:r>
            <a:r>
              <a:rPr lang="en-US" sz="2000" dirty="0" smtClean="0"/>
              <a:t>$a Tourist maps. $2 </a:t>
            </a:r>
            <a:r>
              <a:rPr lang="en-US" sz="2000" dirty="0" err="1" smtClean="0"/>
              <a:t>lcgft</a:t>
            </a:r>
            <a:endParaRPr lang="en-US" sz="20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36</a:t>
            </a:fld>
            <a:endParaRPr lang="en-US"/>
          </a:p>
        </p:txBody>
      </p:sp>
    </p:spTree>
    <p:extLst>
      <p:ext uri="{BB962C8B-B14F-4D97-AF65-F5344CB8AC3E}">
        <p14:creationId xmlns:p14="http://schemas.microsoft.com/office/powerpoint/2010/main" val="1854102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1"/>
            <a:r>
              <a:rPr lang="en-US" sz="2600" dirty="0" smtClean="0"/>
              <a:t>Specificity applies to genre/form the same as it does to subjects.  Assign LCGFT terms that are specific to the resource being cataloged.  A seemingly broad term like </a:t>
            </a:r>
            <a:r>
              <a:rPr lang="en-US" sz="2600" b="1" dirty="0" smtClean="0"/>
              <a:t>Poetry</a:t>
            </a:r>
            <a:r>
              <a:rPr lang="en-US" sz="2600" dirty="0" smtClean="0"/>
              <a:t> is specific when you’re cataloging a collection of poems in many different forms</a:t>
            </a:r>
          </a:p>
          <a:p>
            <a:pPr lvl="1"/>
            <a:r>
              <a:rPr lang="en-US" sz="2600" dirty="0" smtClean="0"/>
              <a:t>Assign </a:t>
            </a:r>
            <a:r>
              <a:rPr lang="en-US" sz="2600" dirty="0"/>
              <a:t>genre/form terms only as they come readily to mind after a </a:t>
            </a:r>
            <a:r>
              <a:rPr lang="en-US" sz="2600" dirty="0" smtClean="0"/>
              <a:t>superficial review </a:t>
            </a:r>
            <a:r>
              <a:rPr lang="en-US" sz="2600" dirty="0"/>
              <a:t>of the resource being </a:t>
            </a:r>
            <a:r>
              <a:rPr lang="en-US" sz="2600" dirty="0" smtClean="0"/>
              <a:t>cataloged</a:t>
            </a:r>
          </a:p>
          <a:p>
            <a:pPr lvl="1"/>
            <a:r>
              <a:rPr lang="en-US" sz="2600" dirty="0"/>
              <a:t>Assign genre/form terms that correspond to the cataloging treatment of the resource. </a:t>
            </a:r>
            <a:r>
              <a:rPr lang="en-US" sz="2600" dirty="0" smtClean="0"/>
              <a:t> If </a:t>
            </a:r>
            <a:r>
              <a:rPr lang="en-US" sz="2600" dirty="0"/>
              <a:t>cataloging a continuing resource such as a periodical, a monographic series, or a collected </a:t>
            </a:r>
            <a:r>
              <a:rPr lang="en-US" sz="2600" dirty="0" smtClean="0"/>
              <a:t>set</a:t>
            </a:r>
            <a:r>
              <a:rPr lang="en-US" sz="2600" dirty="0"/>
              <a:t>, </a:t>
            </a:r>
            <a:r>
              <a:rPr lang="en-US" sz="2600" dirty="0" smtClean="0"/>
              <a:t>assign terms that characterize the  </a:t>
            </a:r>
            <a:r>
              <a:rPr lang="en-US" sz="2600" dirty="0"/>
              <a:t>resource </a:t>
            </a:r>
            <a:r>
              <a:rPr lang="en-US" sz="2600" dirty="0" smtClean="0"/>
              <a:t>as a </a:t>
            </a:r>
            <a:r>
              <a:rPr lang="en-US" sz="2600" dirty="0"/>
              <a:t>whole. </a:t>
            </a:r>
            <a:r>
              <a:rPr lang="en-US" sz="2600" dirty="0" smtClean="0"/>
              <a:t> If </a:t>
            </a:r>
            <a:r>
              <a:rPr lang="en-US" sz="2600" dirty="0"/>
              <a:t>cataloging a work as an analytic, assign terms that characterize the </a:t>
            </a:r>
            <a:r>
              <a:rPr lang="en-US" sz="2600" dirty="0" smtClean="0"/>
              <a:t>analytic</a:t>
            </a:r>
          </a:p>
        </p:txBody>
      </p:sp>
      <p:sp>
        <p:nvSpPr>
          <p:cNvPr id="6" name="Slide Number Placeholder 5"/>
          <p:cNvSpPr>
            <a:spLocks noGrp="1"/>
          </p:cNvSpPr>
          <p:nvPr>
            <p:ph type="sldNum" sz="quarter" idx="12"/>
          </p:nvPr>
        </p:nvSpPr>
        <p:spPr/>
        <p:txBody>
          <a:bodyPr/>
          <a:lstStyle/>
          <a:p>
            <a:fld id="{A00A331D-2EB0-4CEE-8662-2FAB66802E28}" type="slidenum">
              <a:rPr lang="en-US" smtClean="0"/>
              <a:t>37</a:t>
            </a:fld>
            <a:endParaRPr lang="en-US"/>
          </a:p>
        </p:txBody>
      </p:sp>
    </p:spTree>
    <p:extLst>
      <p:ext uri="{BB962C8B-B14F-4D97-AF65-F5344CB8AC3E}">
        <p14:creationId xmlns:p14="http://schemas.microsoft.com/office/powerpoint/2010/main" val="31693290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1"/>
            <a:r>
              <a:rPr lang="en-US" sz="2600" dirty="0" smtClean="0"/>
              <a:t>Assign </a:t>
            </a:r>
            <a:r>
              <a:rPr lang="en-US" sz="2600" dirty="0"/>
              <a:t>terms based on analysis of the resource being cataloged. Genre/form terms do not need to be justified by descriptive cataloging </a:t>
            </a:r>
            <a:r>
              <a:rPr lang="en-US" sz="2600" dirty="0" smtClean="0"/>
              <a:t>elements</a:t>
            </a:r>
          </a:p>
          <a:p>
            <a:pPr lvl="1"/>
            <a:r>
              <a:rPr lang="en-US" sz="2600" dirty="0"/>
              <a:t>Assign to the resource being cataloged genre/form terms that describe the resource as a whole.  Sometimes one term is sufficient, while at other times a complement of terms is necessary</a:t>
            </a:r>
          </a:p>
          <a:p>
            <a:pPr lvl="1"/>
            <a:r>
              <a:rPr lang="en-US" sz="2600" dirty="0"/>
              <a:t>Assign broader or more general terms when it’s not possible to establish a more specific term, when an array of terms is needed (e.g., for a </a:t>
            </a:r>
            <a:r>
              <a:rPr lang="en-US" sz="2600" dirty="0" smtClean="0"/>
              <a:t>Western </a:t>
            </a:r>
            <a:r>
              <a:rPr lang="en-US" sz="2600" dirty="0"/>
              <a:t>romance </a:t>
            </a:r>
            <a:r>
              <a:rPr lang="en-US" sz="2600" dirty="0" smtClean="0"/>
              <a:t>novel, </a:t>
            </a:r>
            <a:r>
              <a:rPr lang="en-US" sz="2600" dirty="0"/>
              <a:t>three terms are needed: </a:t>
            </a:r>
            <a:r>
              <a:rPr lang="en-US" sz="2600" b="1" dirty="0" smtClean="0"/>
              <a:t>Western fiction</a:t>
            </a:r>
            <a:r>
              <a:rPr lang="en-US" sz="2600" dirty="0" smtClean="0"/>
              <a:t>, </a:t>
            </a:r>
            <a:r>
              <a:rPr lang="en-US" sz="2600" b="1" dirty="0" smtClean="0"/>
              <a:t>Romance fiction</a:t>
            </a:r>
            <a:r>
              <a:rPr lang="en-US" sz="2600" dirty="0" smtClean="0"/>
              <a:t>, and </a:t>
            </a:r>
            <a:r>
              <a:rPr lang="en-US" sz="2600" b="1" dirty="0" smtClean="0"/>
              <a:t>Novels</a:t>
            </a:r>
            <a:r>
              <a:rPr lang="en-US" sz="2600" dirty="0" smtClean="0"/>
              <a:t>), </a:t>
            </a:r>
            <a:r>
              <a:rPr lang="en-US" sz="2600" dirty="0"/>
              <a:t>or when the LCGFT Manual includes special instructions to do this</a:t>
            </a:r>
          </a:p>
          <a:p>
            <a:pPr marL="457200" lvl="1" indent="0">
              <a:buNone/>
            </a:pPr>
            <a:endParaRPr lang="en-US" dirty="0" smtClean="0"/>
          </a:p>
          <a:p>
            <a:pPr lvl="1"/>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38</a:t>
            </a:fld>
            <a:endParaRPr lang="en-US"/>
          </a:p>
        </p:txBody>
      </p:sp>
    </p:spTree>
    <p:extLst>
      <p:ext uri="{BB962C8B-B14F-4D97-AF65-F5344CB8AC3E}">
        <p14:creationId xmlns:p14="http://schemas.microsoft.com/office/powerpoint/2010/main" val="161913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1"/>
            <a:r>
              <a:rPr lang="en-US" sz="2600" dirty="0" smtClean="0"/>
              <a:t>It </a:t>
            </a:r>
            <a:r>
              <a:rPr lang="en-US" sz="2600" dirty="0"/>
              <a:t>is permissible to assign both a broader and a narrower </a:t>
            </a:r>
            <a:r>
              <a:rPr lang="en-US" sz="2600" dirty="0" smtClean="0"/>
              <a:t>term </a:t>
            </a:r>
            <a:r>
              <a:rPr lang="en-US" sz="2600" dirty="0"/>
              <a:t>(for a compilation </a:t>
            </a:r>
            <a:r>
              <a:rPr lang="en-US" sz="2600" dirty="0" smtClean="0"/>
              <a:t>that consists </a:t>
            </a:r>
            <a:r>
              <a:rPr lang="en-US" sz="2600" dirty="0"/>
              <a:t>of a predominant genre or form but includes </a:t>
            </a:r>
            <a:r>
              <a:rPr lang="en-US" sz="2600" dirty="0" smtClean="0"/>
              <a:t>a “significant proportion” of works </a:t>
            </a:r>
            <a:r>
              <a:rPr lang="en-US" sz="2600" dirty="0"/>
              <a:t>that would be assigned another term in the </a:t>
            </a:r>
            <a:r>
              <a:rPr lang="en-US" sz="2600" dirty="0" smtClean="0"/>
              <a:t>hierarchy)</a:t>
            </a:r>
          </a:p>
          <a:p>
            <a:pPr marL="457200" lvl="1" indent="0">
              <a:buNone/>
            </a:pPr>
            <a:r>
              <a:rPr lang="en-US" dirty="0"/>
              <a:t>	</a:t>
            </a:r>
            <a:r>
              <a:rPr lang="en-US" i="1" dirty="0" smtClean="0"/>
              <a:t>Example: </a:t>
            </a:r>
            <a:r>
              <a:rPr lang="en-US" dirty="0" smtClean="0"/>
              <a:t>for a poetry collection primarily containing limericks but also 	containing a significant proportion of other types of humorous poetry,	may assign both </a:t>
            </a:r>
            <a:r>
              <a:rPr lang="en-US" b="1" dirty="0" smtClean="0"/>
              <a:t>Limericks</a:t>
            </a:r>
            <a:r>
              <a:rPr lang="en-US" dirty="0" smtClean="0"/>
              <a:t> and </a:t>
            </a:r>
            <a:r>
              <a:rPr lang="en-US" b="1" dirty="0" smtClean="0"/>
              <a:t>Humorous poetry</a:t>
            </a:r>
            <a:r>
              <a:rPr lang="en-US" dirty="0"/>
              <a:t>	</a:t>
            </a:r>
            <a:endParaRPr lang="en-US" b="1" dirty="0" smtClean="0"/>
          </a:p>
          <a:p>
            <a:pPr lvl="1"/>
            <a:r>
              <a:rPr lang="en-US" sz="2600" dirty="0" smtClean="0"/>
              <a:t>If there is a predominant genre/form, assign that term first; if predominant genre/form needs two terms to express it, assign them first</a:t>
            </a:r>
          </a:p>
        </p:txBody>
      </p:sp>
      <p:sp>
        <p:nvSpPr>
          <p:cNvPr id="6" name="Slide Number Placeholder 5"/>
          <p:cNvSpPr>
            <a:spLocks noGrp="1"/>
          </p:cNvSpPr>
          <p:nvPr>
            <p:ph type="sldNum" sz="quarter" idx="12"/>
          </p:nvPr>
        </p:nvSpPr>
        <p:spPr/>
        <p:txBody>
          <a:bodyPr/>
          <a:lstStyle/>
          <a:p>
            <a:fld id="{A00A331D-2EB0-4CEE-8662-2FAB66802E28}" type="slidenum">
              <a:rPr lang="en-US" smtClean="0"/>
              <a:t>39</a:t>
            </a:fld>
            <a:endParaRPr lang="en-US"/>
          </a:p>
        </p:txBody>
      </p:sp>
    </p:spTree>
    <p:extLst>
      <p:ext uri="{BB962C8B-B14F-4D97-AF65-F5344CB8AC3E}">
        <p14:creationId xmlns:p14="http://schemas.microsoft.com/office/powerpoint/2010/main" val="2496982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lstStyle/>
          <a:p>
            <a:r>
              <a:rPr lang="en-US" dirty="0" smtClean="0"/>
              <a:t>Workshop Outline</a:t>
            </a:r>
            <a:endParaRPr lang="en-US" dirty="0"/>
          </a:p>
        </p:txBody>
      </p:sp>
      <p:sp>
        <p:nvSpPr>
          <p:cNvPr id="3" name="Content Placeholder 2"/>
          <p:cNvSpPr>
            <a:spLocks noGrp="1"/>
          </p:cNvSpPr>
          <p:nvPr>
            <p:ph idx="1"/>
          </p:nvPr>
        </p:nvSpPr>
        <p:spPr>
          <a:xfrm>
            <a:off x="838200" y="1558339"/>
            <a:ext cx="10515600" cy="5180086"/>
          </a:xfrm>
        </p:spPr>
        <p:txBody>
          <a:bodyPr>
            <a:normAutofit/>
          </a:bodyPr>
          <a:lstStyle/>
          <a:p>
            <a:r>
              <a:rPr lang="en-US" dirty="0" smtClean="0"/>
              <a:t>Other Facets</a:t>
            </a:r>
          </a:p>
          <a:p>
            <a:pPr lvl="1"/>
            <a:r>
              <a:rPr lang="en-US" dirty="0" smtClean="0"/>
              <a:t>Time Period of Creation</a:t>
            </a:r>
          </a:p>
          <a:p>
            <a:pPr lvl="1"/>
            <a:r>
              <a:rPr lang="en-US" dirty="0" smtClean="0"/>
              <a:t>Language</a:t>
            </a:r>
          </a:p>
          <a:p>
            <a:pPr lvl="1"/>
            <a:r>
              <a:rPr lang="en-US" dirty="0" smtClean="0"/>
              <a:t>Place of Creation</a:t>
            </a:r>
          </a:p>
          <a:p>
            <a:pPr lvl="1"/>
            <a:r>
              <a:rPr lang="en-US" dirty="0" smtClean="0"/>
              <a:t>Country (Area) of Producing Entity</a:t>
            </a:r>
          </a:p>
          <a:p>
            <a:pPr lvl="1"/>
            <a:r>
              <a:rPr lang="en-US" dirty="0" smtClean="0"/>
              <a:t>Music Medium of Performance</a:t>
            </a:r>
          </a:p>
          <a:p>
            <a:r>
              <a:rPr lang="en-US" dirty="0" smtClean="0"/>
              <a:t>Facets and Your Discovery System</a:t>
            </a:r>
          </a:p>
          <a:p>
            <a:r>
              <a:rPr lang="en-US" dirty="0" smtClean="0"/>
              <a:t>Full Implementation of Faceted Vocabularies</a:t>
            </a:r>
          </a:p>
        </p:txBody>
      </p:sp>
      <p:sp>
        <p:nvSpPr>
          <p:cNvPr id="6" name="Slide Number Placeholder 5"/>
          <p:cNvSpPr>
            <a:spLocks noGrp="1"/>
          </p:cNvSpPr>
          <p:nvPr>
            <p:ph type="sldNum" sz="quarter" idx="12"/>
          </p:nvPr>
        </p:nvSpPr>
        <p:spPr/>
        <p:txBody>
          <a:bodyPr/>
          <a:lstStyle/>
          <a:p>
            <a:fld id="{A00A331D-2EB0-4CEE-8662-2FAB66802E28}" type="slidenum">
              <a:rPr lang="en-US" smtClean="0"/>
              <a:t>4</a:t>
            </a:fld>
            <a:endParaRPr lang="en-US"/>
          </a:p>
        </p:txBody>
      </p:sp>
    </p:spTree>
    <p:extLst>
      <p:ext uri="{BB962C8B-B14F-4D97-AF65-F5344CB8AC3E}">
        <p14:creationId xmlns:p14="http://schemas.microsoft.com/office/powerpoint/2010/main" val="1488124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1"/>
            <a:r>
              <a:rPr lang="en-US" sz="2600" dirty="0" smtClean="0"/>
              <a:t>Don’t assign genre/form terms to works that have no discernible genre/form (e.g., a history of U.S. foreign relations in the 20th century)</a:t>
            </a:r>
          </a:p>
          <a:p>
            <a:pPr lvl="1"/>
            <a:r>
              <a:rPr lang="en-US" sz="2600" dirty="0"/>
              <a:t>F</a:t>
            </a:r>
            <a:r>
              <a:rPr lang="en-US" sz="2600" dirty="0" smtClean="0"/>
              <a:t>or resources with separate parts (e.g., </a:t>
            </a:r>
            <a:r>
              <a:rPr lang="en-US" sz="2600" dirty="0"/>
              <a:t>text plus an extensive bibliography or a section of </a:t>
            </a:r>
            <a:r>
              <a:rPr lang="en-US" sz="2600" dirty="0" smtClean="0"/>
              <a:t>maps; book with accompanying disc) </a:t>
            </a:r>
            <a:r>
              <a:rPr lang="en-US" sz="2600" dirty="0"/>
              <a:t>also assign </a:t>
            </a:r>
            <a:r>
              <a:rPr lang="en-US" sz="2600" dirty="0" smtClean="0"/>
              <a:t>separate terms </a:t>
            </a:r>
            <a:r>
              <a:rPr lang="en-US" sz="2600" dirty="0"/>
              <a:t>for the individual parts or </a:t>
            </a:r>
            <a:r>
              <a:rPr lang="en-US" sz="2600" dirty="0" smtClean="0"/>
              <a:t>materials </a:t>
            </a:r>
            <a:r>
              <a:rPr lang="en-US" sz="2600" dirty="0"/>
              <a:t>if they are judged to be </a:t>
            </a:r>
            <a:r>
              <a:rPr lang="en-US" sz="2600" dirty="0" smtClean="0"/>
              <a:t>significant.  May use $3 to identify the part to which a term applies</a:t>
            </a:r>
            <a:endParaRPr lang="en-US" sz="2600" dirty="0"/>
          </a:p>
        </p:txBody>
      </p:sp>
      <p:sp>
        <p:nvSpPr>
          <p:cNvPr id="6" name="Slide Number Placeholder 5"/>
          <p:cNvSpPr>
            <a:spLocks noGrp="1"/>
          </p:cNvSpPr>
          <p:nvPr>
            <p:ph type="sldNum" sz="quarter" idx="12"/>
          </p:nvPr>
        </p:nvSpPr>
        <p:spPr/>
        <p:txBody>
          <a:bodyPr/>
          <a:lstStyle/>
          <a:p>
            <a:fld id="{A00A331D-2EB0-4CEE-8662-2FAB66802E28}" type="slidenum">
              <a:rPr lang="en-US" smtClean="0"/>
              <a:t>40</a:t>
            </a:fld>
            <a:endParaRPr lang="en-US"/>
          </a:p>
        </p:txBody>
      </p:sp>
    </p:spTree>
    <p:extLst>
      <p:ext uri="{BB962C8B-B14F-4D97-AF65-F5344CB8AC3E}">
        <p14:creationId xmlns:p14="http://schemas.microsoft.com/office/powerpoint/2010/main" val="25873354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a:t>
            </a:r>
          </a:p>
          <a:p>
            <a:pPr lvl="2"/>
            <a:r>
              <a:rPr lang="en-US" sz="2500" dirty="0" smtClean="0"/>
              <a:t>If a resource consists of two or three genres that make up a broader genre, and that broader genre includes no other than those two or three genres within its scope, assign the broader genre instead of the two or three narrower genres</a:t>
            </a:r>
          </a:p>
          <a:p>
            <a:pPr marL="914400" lvl="2" indent="0">
              <a:buNone/>
            </a:pPr>
            <a:endParaRPr lang="en-US" sz="2500" dirty="0" smtClean="0"/>
          </a:p>
          <a:p>
            <a:pPr marL="914400" lvl="2" indent="0">
              <a:buNone/>
            </a:pPr>
            <a:r>
              <a:rPr lang="en-US" sz="2500" i="1" dirty="0" smtClean="0"/>
              <a:t>Title: </a:t>
            </a:r>
            <a:r>
              <a:rPr lang="en-US" sz="2500" dirty="0" smtClean="0"/>
              <a:t>The </a:t>
            </a:r>
            <a:r>
              <a:rPr lang="en-US" sz="2500" dirty="0"/>
              <a:t>best Rosh ha-</a:t>
            </a:r>
            <a:r>
              <a:rPr lang="en-US" sz="2500" dirty="0" err="1"/>
              <a:t>Shanah</a:t>
            </a:r>
            <a:r>
              <a:rPr lang="en-US" sz="2500" dirty="0"/>
              <a:t> and Yom Kippur music: music of </a:t>
            </a:r>
            <a:r>
              <a:rPr lang="en-US" sz="2500" dirty="0" smtClean="0"/>
              <a:t>	the High</a:t>
            </a:r>
          </a:p>
          <a:p>
            <a:pPr marL="914400" lvl="2" indent="0">
              <a:buNone/>
            </a:pPr>
            <a:r>
              <a:rPr lang="en-US" sz="2500" dirty="0"/>
              <a:t> </a:t>
            </a:r>
            <a:r>
              <a:rPr lang="en-US" sz="2500" dirty="0" smtClean="0"/>
              <a:t>         Holidays</a:t>
            </a:r>
          </a:p>
          <a:p>
            <a:pPr marL="914400" lvl="2" indent="0">
              <a:buNone/>
            </a:pPr>
            <a:r>
              <a:rPr lang="en-US" sz="2500" i="1" dirty="0" smtClean="0"/>
              <a:t>Term assigned: </a:t>
            </a:r>
            <a:r>
              <a:rPr lang="en-US" sz="2500" b="1" dirty="0" smtClean="0"/>
              <a:t>High Holiday music </a:t>
            </a:r>
            <a:r>
              <a:rPr lang="en-US" sz="2500" dirty="0" smtClean="0"/>
              <a:t>(rather than </a:t>
            </a:r>
            <a:r>
              <a:rPr lang="en-US" sz="2500" b="1" dirty="0" smtClean="0"/>
              <a:t>Rosh </a:t>
            </a:r>
            <a:r>
              <a:rPr lang="en-US" sz="2500" b="1" dirty="0"/>
              <a:t>ha-</a:t>
            </a:r>
            <a:r>
              <a:rPr lang="en-US" sz="2500" b="1" dirty="0" err="1"/>
              <a:t>Shanah</a:t>
            </a:r>
            <a:r>
              <a:rPr lang="en-US" sz="2500" b="1" dirty="0"/>
              <a:t> </a:t>
            </a:r>
            <a:r>
              <a:rPr lang="en-US" sz="2500" b="1" dirty="0" smtClean="0"/>
              <a:t>music </a:t>
            </a:r>
            <a:r>
              <a:rPr lang="en-US" sz="2500" dirty="0" smtClean="0"/>
              <a:t>and</a:t>
            </a:r>
            <a:r>
              <a:rPr lang="en-US" sz="2500" b="1" dirty="0" smtClean="0"/>
              <a:t> Yom Kippur music</a:t>
            </a:r>
            <a:r>
              <a:rPr lang="en-US" sz="2500" dirty="0" smtClean="0"/>
              <a:t>)</a:t>
            </a:r>
            <a:endParaRPr lang="en-US" sz="2500" dirty="0"/>
          </a:p>
          <a:p>
            <a:pPr lvl="2"/>
            <a:endParaRPr lang="en-US" sz="25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41</a:t>
            </a:fld>
            <a:endParaRPr lang="en-US"/>
          </a:p>
        </p:txBody>
      </p:sp>
    </p:spTree>
    <p:extLst>
      <p:ext uri="{BB962C8B-B14F-4D97-AF65-F5344CB8AC3E}">
        <p14:creationId xmlns:p14="http://schemas.microsoft.com/office/powerpoint/2010/main" val="39227736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 - Rule of Three</a:t>
            </a:r>
          </a:p>
          <a:p>
            <a:pPr lvl="2"/>
            <a:r>
              <a:rPr lang="en-US" sz="2500" dirty="0" smtClean="0"/>
              <a:t>If </a:t>
            </a:r>
            <a:r>
              <a:rPr lang="en-US" sz="2500" dirty="0"/>
              <a:t>a genre/form term includes in its scope more than three </a:t>
            </a:r>
            <a:r>
              <a:rPr lang="en-US" sz="2500" dirty="0" smtClean="0"/>
              <a:t>sub-genres </a:t>
            </a:r>
            <a:r>
              <a:rPr lang="en-US" sz="2500" dirty="0"/>
              <a:t>or forms, </a:t>
            </a:r>
            <a:r>
              <a:rPr lang="en-US" sz="2500" dirty="0" smtClean="0"/>
              <a:t>but </a:t>
            </a:r>
            <a:r>
              <a:rPr lang="en-US" sz="2500" dirty="0"/>
              <a:t>the resource being </a:t>
            </a:r>
            <a:r>
              <a:rPr lang="en-US" sz="2500" dirty="0" smtClean="0"/>
              <a:t>cataloged </a:t>
            </a:r>
            <a:r>
              <a:rPr lang="en-US" sz="2500" dirty="0"/>
              <a:t>consists of only two or three of those </a:t>
            </a:r>
            <a:r>
              <a:rPr lang="en-US" sz="2500" dirty="0" smtClean="0"/>
              <a:t>sub-genres </a:t>
            </a:r>
            <a:r>
              <a:rPr lang="en-US" sz="2500" dirty="0"/>
              <a:t>or forms, </a:t>
            </a:r>
            <a:r>
              <a:rPr lang="en-US" sz="2500" dirty="0" smtClean="0"/>
              <a:t>assign </a:t>
            </a:r>
            <a:r>
              <a:rPr lang="en-US" sz="2500" dirty="0"/>
              <a:t>the appropriate two or three terms instead of the broader </a:t>
            </a:r>
            <a:r>
              <a:rPr lang="en-US" sz="2500" dirty="0" smtClean="0"/>
              <a:t>term</a:t>
            </a:r>
          </a:p>
          <a:p>
            <a:pPr lvl="2"/>
            <a:endParaRPr lang="en-US" sz="2500" dirty="0"/>
          </a:p>
          <a:p>
            <a:pPr marL="457200" lvl="1" indent="0">
              <a:buNone/>
            </a:pPr>
            <a:r>
              <a:rPr lang="en-US" sz="2500" i="1" dirty="0" smtClean="0"/>
              <a:t>Title:</a:t>
            </a:r>
            <a:r>
              <a:rPr lang="en-US" sz="2500" dirty="0" smtClean="0"/>
              <a:t> Time </a:t>
            </a:r>
            <a:r>
              <a:rPr lang="en-US" sz="2500" dirty="0"/>
              <a:t>machine: the history of Canadian 60’s garage, punk, and surf, </a:t>
            </a:r>
            <a:r>
              <a:rPr lang="en-US" sz="2500" dirty="0" smtClean="0"/>
              <a:t>1985-95</a:t>
            </a:r>
          </a:p>
          <a:p>
            <a:pPr marL="457200" lvl="1" indent="0">
              <a:buNone/>
            </a:pPr>
            <a:r>
              <a:rPr lang="en-US" sz="2500" i="1" dirty="0" smtClean="0"/>
              <a:t>Terms assigned: </a:t>
            </a:r>
            <a:r>
              <a:rPr lang="en-US" sz="2500" b="1" dirty="0" smtClean="0"/>
              <a:t>Garage </a:t>
            </a:r>
            <a:r>
              <a:rPr lang="en-US" sz="2500" b="1" dirty="0"/>
              <a:t>rock </a:t>
            </a:r>
            <a:r>
              <a:rPr lang="en-US" sz="2500" b="1" dirty="0" smtClean="0"/>
              <a:t>music </a:t>
            </a:r>
          </a:p>
          <a:p>
            <a:pPr marL="457200" lvl="1" indent="0">
              <a:buNone/>
            </a:pPr>
            <a:r>
              <a:rPr lang="en-US" sz="2500" dirty="0"/>
              <a:t>	</a:t>
            </a:r>
            <a:r>
              <a:rPr lang="en-US" sz="2500" dirty="0" smtClean="0"/>
              <a:t>      	           </a:t>
            </a:r>
            <a:r>
              <a:rPr lang="en-US" sz="2500" b="1" dirty="0" smtClean="0"/>
              <a:t>Punk </a:t>
            </a:r>
            <a:r>
              <a:rPr lang="en-US" sz="2500" b="1" dirty="0"/>
              <a:t>rock </a:t>
            </a:r>
            <a:r>
              <a:rPr lang="en-US" sz="2500" b="1" dirty="0" smtClean="0"/>
              <a:t>music </a:t>
            </a:r>
            <a:r>
              <a:rPr lang="en-US" sz="2500" dirty="0" smtClean="0"/>
              <a:t> </a:t>
            </a:r>
          </a:p>
          <a:p>
            <a:pPr marL="457200" lvl="1" indent="0">
              <a:buNone/>
            </a:pPr>
            <a:r>
              <a:rPr lang="en-US" sz="2500" dirty="0"/>
              <a:t> </a:t>
            </a:r>
            <a:r>
              <a:rPr lang="en-US" sz="2500" dirty="0" smtClean="0"/>
              <a:t>           	           </a:t>
            </a:r>
            <a:r>
              <a:rPr lang="en-US" sz="2500" b="1" dirty="0" smtClean="0"/>
              <a:t>Surf music  </a:t>
            </a:r>
            <a:endParaRPr lang="en-US" sz="2500" b="1" dirty="0"/>
          </a:p>
          <a:p>
            <a:pPr marL="457200" lvl="1" indent="0">
              <a:buNone/>
            </a:pPr>
            <a:r>
              <a:rPr lang="en-US" sz="2500" b="1" dirty="0"/>
              <a:t>	</a:t>
            </a:r>
            <a:r>
              <a:rPr lang="en-US" sz="2500" b="1" dirty="0" smtClean="0"/>
              <a:t>	   </a:t>
            </a:r>
            <a:r>
              <a:rPr lang="en-US" sz="2500" dirty="0" smtClean="0"/>
              <a:t> </a:t>
            </a:r>
            <a:r>
              <a:rPr lang="en-US" sz="2500" i="1" dirty="0" smtClean="0"/>
              <a:t>not </a:t>
            </a:r>
            <a:r>
              <a:rPr lang="en-US" b="1" dirty="0"/>
              <a:t>Rock </a:t>
            </a:r>
            <a:r>
              <a:rPr lang="en-US" b="1" dirty="0" smtClean="0"/>
              <a:t>music</a:t>
            </a:r>
            <a:r>
              <a:rPr lang="en-US" dirty="0" smtClean="0"/>
              <a:t>, </a:t>
            </a:r>
            <a:r>
              <a:rPr lang="en-US" dirty="0"/>
              <a:t>the broader term, because it has more than three </a:t>
            </a:r>
            <a:r>
              <a:rPr lang="en-US" dirty="0" smtClean="0"/>
              <a:t>NTs</a:t>
            </a:r>
            <a:endParaRPr lang="en-US" sz="2500" dirty="0" smtClean="0"/>
          </a:p>
          <a:p>
            <a:pPr marL="914400" lvl="2" indent="0">
              <a:buNone/>
            </a:pPr>
            <a:endParaRPr lang="en-US" sz="25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42</a:t>
            </a:fld>
            <a:endParaRPr lang="en-US"/>
          </a:p>
        </p:txBody>
      </p:sp>
    </p:spTree>
    <p:extLst>
      <p:ext uri="{BB962C8B-B14F-4D97-AF65-F5344CB8AC3E}">
        <p14:creationId xmlns:p14="http://schemas.microsoft.com/office/powerpoint/2010/main" val="23173149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 - Rule of Three</a:t>
            </a:r>
          </a:p>
          <a:p>
            <a:pPr lvl="2"/>
            <a:r>
              <a:rPr lang="en-US" sz="2500" dirty="0"/>
              <a:t>If a resource displays more than three of the narrower terms of a single broader term, assign the broader term unless the rule of four </a:t>
            </a:r>
            <a:r>
              <a:rPr lang="en-US" sz="2500" dirty="0" smtClean="0"/>
              <a:t>applies </a:t>
            </a:r>
            <a:endParaRPr lang="en-US" sz="2500" dirty="0"/>
          </a:p>
          <a:p>
            <a:pPr marL="914400" lvl="2" indent="0">
              <a:buNone/>
            </a:pPr>
            <a:endParaRPr lang="en-US" sz="2200" dirty="0" smtClean="0"/>
          </a:p>
          <a:p>
            <a:pPr lvl="1"/>
            <a:r>
              <a:rPr lang="en-US" sz="2600" dirty="0" smtClean="0"/>
              <a:t>Number of terms - Rule of Four</a:t>
            </a:r>
          </a:p>
          <a:p>
            <a:pPr lvl="2"/>
            <a:r>
              <a:rPr lang="en-US" sz="2500" dirty="0" smtClean="0"/>
              <a:t>For resources that display four sub-genres or forms of a broader term, if the four sub-genres or forms comprise only a small portion of the scope of the broader term (i.e., the broader term has many narrower terms in addition to the four in question), assign the four sub-genres or forms instead of the broader term.</a:t>
            </a:r>
          </a:p>
          <a:p>
            <a:pPr lvl="2"/>
            <a:r>
              <a:rPr lang="en-US" sz="2500" i="1" dirty="0" smtClean="0"/>
              <a:t>Example:</a:t>
            </a:r>
            <a:r>
              <a:rPr lang="en-US" sz="2500" dirty="0" smtClean="0"/>
              <a:t> poetry anthology that consists of four Japanese forms: </a:t>
            </a:r>
            <a:r>
              <a:rPr lang="en-US" sz="2500" b="1" dirty="0" smtClean="0"/>
              <a:t>Haiku</a:t>
            </a:r>
            <a:r>
              <a:rPr lang="en-US" sz="2500" dirty="0" smtClean="0"/>
              <a:t>, </a:t>
            </a:r>
            <a:r>
              <a:rPr lang="en-US" sz="2500" b="1" dirty="0" err="1" smtClean="0"/>
              <a:t>Senryu</a:t>
            </a:r>
            <a:r>
              <a:rPr lang="en-US" sz="2500" dirty="0" smtClean="0"/>
              <a:t>, </a:t>
            </a:r>
            <a:r>
              <a:rPr lang="en-US" sz="2500" b="1" dirty="0" smtClean="0"/>
              <a:t>Tanka</a:t>
            </a:r>
            <a:r>
              <a:rPr lang="en-US" sz="2500" dirty="0"/>
              <a:t>, and </a:t>
            </a:r>
            <a:r>
              <a:rPr lang="en-US" sz="2500" b="1" dirty="0" err="1" smtClean="0"/>
              <a:t>Kyo</a:t>
            </a:r>
            <a:r>
              <a:rPr lang="en-US" sz="2500" b="1" dirty="0" err="1"/>
              <a:t>̄</a:t>
            </a:r>
            <a:r>
              <a:rPr lang="en-US" sz="2500" b="1" dirty="0" err="1" smtClean="0"/>
              <a:t>ka</a:t>
            </a:r>
            <a:r>
              <a:rPr lang="en-US" sz="2500" dirty="0" smtClean="0"/>
              <a:t>.  Assign the four specific terms rather than </a:t>
            </a:r>
            <a:r>
              <a:rPr lang="en-US" sz="2500" b="1" dirty="0" smtClean="0"/>
              <a:t>Poetry</a:t>
            </a:r>
          </a:p>
          <a:p>
            <a:pPr lvl="2"/>
            <a:endParaRPr lang="en-US" sz="2500" dirty="0"/>
          </a:p>
        </p:txBody>
      </p:sp>
      <p:sp>
        <p:nvSpPr>
          <p:cNvPr id="6" name="Slide Number Placeholder 5"/>
          <p:cNvSpPr>
            <a:spLocks noGrp="1"/>
          </p:cNvSpPr>
          <p:nvPr>
            <p:ph type="sldNum" sz="quarter" idx="12"/>
          </p:nvPr>
        </p:nvSpPr>
        <p:spPr/>
        <p:txBody>
          <a:bodyPr/>
          <a:lstStyle/>
          <a:p>
            <a:fld id="{A00A331D-2EB0-4CEE-8662-2FAB66802E28}" type="slidenum">
              <a:rPr lang="en-US" smtClean="0"/>
              <a:t>43</a:t>
            </a:fld>
            <a:endParaRPr lang="en-US"/>
          </a:p>
        </p:txBody>
      </p:sp>
    </p:spTree>
    <p:extLst>
      <p:ext uri="{BB962C8B-B14F-4D97-AF65-F5344CB8AC3E}">
        <p14:creationId xmlns:p14="http://schemas.microsoft.com/office/powerpoint/2010/main" val="32124837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84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331293"/>
            <a:ext cx="11149361" cy="5207619"/>
          </a:xfrm>
        </p:spPr>
        <p:txBody>
          <a:bodyPr>
            <a:normAutofit/>
          </a:bodyPr>
          <a:lstStyle/>
          <a:p>
            <a:r>
              <a:rPr lang="en-US" sz="3000" dirty="0" smtClean="0"/>
              <a:t>General principles</a:t>
            </a:r>
          </a:p>
          <a:p>
            <a:pPr lvl="1"/>
            <a:r>
              <a:rPr lang="en-US" sz="2600" dirty="0"/>
              <a:t>Bring out or account for each genre or form in the title </a:t>
            </a:r>
            <a:r>
              <a:rPr lang="en-US" sz="2600" dirty="0" smtClean="0"/>
              <a:t>and subtitle </a:t>
            </a:r>
            <a:r>
              <a:rPr lang="en-US" sz="2600" dirty="0"/>
              <a:t>if they accurately </a:t>
            </a:r>
            <a:r>
              <a:rPr lang="en-US" sz="2600" dirty="0" smtClean="0"/>
              <a:t>represent </a:t>
            </a:r>
            <a:r>
              <a:rPr lang="en-US" sz="2600" dirty="0"/>
              <a:t>the genre(s) and/or form(s) of the resource and if they </a:t>
            </a:r>
            <a:r>
              <a:rPr lang="en-US" sz="2600" dirty="0" smtClean="0"/>
              <a:t>are useful </a:t>
            </a:r>
            <a:r>
              <a:rPr lang="en-US" sz="2600" dirty="0"/>
              <a:t>for </a:t>
            </a:r>
            <a:r>
              <a:rPr lang="en-US" sz="2600" dirty="0" smtClean="0"/>
              <a:t>retrieval</a:t>
            </a:r>
          </a:p>
          <a:p>
            <a:pPr lvl="2"/>
            <a:r>
              <a:rPr lang="en-US" sz="2500" dirty="0"/>
              <a:t>If the title is general but the work is actually of a more specific genre and/or form, assign terms for the specific genre or form</a:t>
            </a:r>
          </a:p>
          <a:p>
            <a:pPr lvl="2"/>
            <a:r>
              <a:rPr lang="en-US" sz="2400" dirty="0"/>
              <a:t>If many genres and/or forms are listed on the title page in the manner of a table of contents, treat them as a table of contents</a:t>
            </a:r>
            <a:endParaRPr lang="en-US" sz="2200" dirty="0"/>
          </a:p>
          <a:p>
            <a:pPr lvl="1"/>
            <a:r>
              <a:rPr lang="en-US" sz="2600" dirty="0" smtClean="0"/>
              <a:t>Follow additional instructions in the manual for kinds of resources and disciplines (e.g., literature)</a:t>
            </a:r>
            <a:endParaRPr lang="en-US" sz="2500" dirty="0"/>
          </a:p>
        </p:txBody>
      </p:sp>
      <p:sp>
        <p:nvSpPr>
          <p:cNvPr id="6" name="Slide Number Placeholder 5"/>
          <p:cNvSpPr>
            <a:spLocks noGrp="1"/>
          </p:cNvSpPr>
          <p:nvPr>
            <p:ph type="sldNum" sz="quarter" idx="12"/>
          </p:nvPr>
        </p:nvSpPr>
        <p:spPr/>
        <p:txBody>
          <a:bodyPr/>
          <a:lstStyle/>
          <a:p>
            <a:fld id="{A00A331D-2EB0-4CEE-8662-2FAB66802E28}" type="slidenum">
              <a:rPr lang="en-US" smtClean="0"/>
              <a:t>44</a:t>
            </a:fld>
            <a:endParaRPr lang="en-US"/>
          </a:p>
        </p:txBody>
      </p:sp>
    </p:spTree>
    <p:extLst>
      <p:ext uri="{BB962C8B-B14F-4D97-AF65-F5344CB8AC3E}">
        <p14:creationId xmlns:p14="http://schemas.microsoft.com/office/powerpoint/2010/main" val="35684723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01" y="146939"/>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553101" y="1145354"/>
            <a:ext cx="11523670" cy="5712646"/>
          </a:xfrm>
        </p:spPr>
        <p:txBody>
          <a:bodyPr>
            <a:normAutofit fontScale="92500" lnSpcReduction="20000"/>
          </a:bodyPr>
          <a:lstStyle/>
          <a:p>
            <a:r>
              <a:rPr lang="en-US" sz="3200" dirty="0" smtClean="0"/>
              <a:t>General principles</a:t>
            </a:r>
          </a:p>
          <a:p>
            <a:pPr lvl="1"/>
            <a:r>
              <a:rPr lang="en-US" sz="2800" dirty="0" smtClean="0"/>
              <a:t>Objectivity: </a:t>
            </a:r>
            <a:r>
              <a:rPr lang="en-US" sz="2800" dirty="0"/>
              <a:t>Avoid assigning terms that express personal value </a:t>
            </a:r>
            <a:r>
              <a:rPr lang="en-US" sz="2800" dirty="0" smtClean="0"/>
              <a:t>judgments and opinions about resources being cataloged. Consider </a:t>
            </a:r>
            <a:r>
              <a:rPr lang="en-US" sz="2800" dirty="0"/>
              <a:t>the intent of the author or publisher, and if possible assign terms for this orientation without being </a:t>
            </a:r>
            <a:r>
              <a:rPr lang="en-US" sz="2800" dirty="0" smtClean="0"/>
              <a:t>judgmental (e.g., if collection says it’s humorous poetry, assign the appropriate term even if you don’t find the poems funny)</a:t>
            </a:r>
          </a:p>
          <a:p>
            <a:pPr lvl="1"/>
            <a:r>
              <a:rPr lang="en-US" sz="2800" dirty="0" smtClean="0"/>
              <a:t>LCGFT terms are not authorized for any type of subdivision (no $x, $y, $z, or $v)</a:t>
            </a:r>
          </a:p>
          <a:p>
            <a:pPr marL="457200" lvl="1" indent="0">
              <a:buNone/>
            </a:pPr>
            <a:endParaRPr lang="en-US" sz="2600" dirty="0"/>
          </a:p>
          <a:p>
            <a:pPr marL="457200" lvl="1" indent="0">
              <a:buNone/>
            </a:pPr>
            <a:r>
              <a:rPr lang="en-US" sz="2600" i="1" dirty="0" smtClean="0"/>
              <a:t>   Not valid:	</a:t>
            </a:r>
            <a:r>
              <a:rPr lang="en-US" sz="2600" dirty="0" smtClean="0"/>
              <a:t>655 _7  Science fiction $z France.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smtClean="0"/>
              <a:t>		   	655 _7  Science fiction $y 19th century.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a:t> </a:t>
            </a:r>
            <a:r>
              <a:rPr lang="en-US" sz="2600" dirty="0" smtClean="0"/>
              <a:t>  </a:t>
            </a:r>
            <a:r>
              <a:rPr lang="en-US" sz="2600" i="1" dirty="0" smtClean="0"/>
              <a:t>Valid:</a:t>
            </a:r>
            <a:r>
              <a:rPr lang="en-US" sz="2600" dirty="0" smtClean="0"/>
              <a:t> 	   	655 _7  Science fiction. $2 </a:t>
            </a:r>
            <a:r>
              <a:rPr lang="en-US" sz="2600" dirty="0" err="1" smtClean="0"/>
              <a:t>lcgft</a:t>
            </a:r>
            <a:r>
              <a:rPr lang="en-US" sz="2600" dirty="0" smtClean="0"/>
              <a:t>	     </a:t>
            </a:r>
          </a:p>
          <a:p>
            <a:pPr marL="457200" lvl="1" indent="0">
              <a:buNone/>
            </a:pPr>
            <a:r>
              <a:rPr lang="en-US" sz="2600" dirty="0" smtClean="0"/>
              <a:t>	</a:t>
            </a:r>
            <a:endParaRPr lang="en-US" sz="2600" dirty="0"/>
          </a:p>
          <a:p>
            <a:pPr marL="457200" lvl="1" indent="0">
              <a:buNone/>
            </a:pPr>
            <a:r>
              <a:rPr lang="en-US" sz="2600" dirty="0" smtClean="0"/>
              <a:t>		   	655 _4  Science fiction $z France.</a:t>
            </a:r>
          </a:p>
          <a:p>
            <a:pPr marL="457200" lvl="1" indent="0">
              <a:buNone/>
            </a:pPr>
            <a:endParaRPr lang="en-US" sz="2600" dirty="0"/>
          </a:p>
          <a:p>
            <a:pPr marL="457200" lvl="1" indent="0">
              <a:buNone/>
            </a:pPr>
            <a:r>
              <a:rPr lang="en-US" sz="2600" dirty="0" smtClean="0"/>
              <a:t> 		   	655 _4  Science fiction $y 19th century.</a:t>
            </a:r>
            <a:endParaRPr lang="en-US" sz="2500" dirty="0"/>
          </a:p>
        </p:txBody>
      </p:sp>
      <p:sp>
        <p:nvSpPr>
          <p:cNvPr id="6" name="Slide Number Placeholder 5"/>
          <p:cNvSpPr>
            <a:spLocks noGrp="1"/>
          </p:cNvSpPr>
          <p:nvPr>
            <p:ph type="sldNum" sz="quarter" idx="12"/>
          </p:nvPr>
        </p:nvSpPr>
        <p:spPr/>
        <p:txBody>
          <a:bodyPr/>
          <a:lstStyle/>
          <a:p>
            <a:fld id="{A00A331D-2EB0-4CEE-8662-2FAB66802E28}" type="slidenum">
              <a:rPr lang="en-US" smtClean="0"/>
              <a:t>45</a:t>
            </a:fld>
            <a:endParaRPr lang="en-US"/>
          </a:p>
        </p:txBody>
      </p:sp>
    </p:spTree>
    <p:extLst>
      <p:ext uri="{BB962C8B-B14F-4D97-AF65-F5344CB8AC3E}">
        <p14:creationId xmlns:p14="http://schemas.microsoft.com/office/powerpoint/2010/main" val="121887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37" y="75957"/>
            <a:ext cx="10515600" cy="861890"/>
          </a:xfrm>
        </p:spPr>
        <p:txBody>
          <a:bodyPr/>
          <a:lstStyle/>
          <a:p>
            <a:r>
              <a:rPr lang="en-US" dirty="0" smtClean="0"/>
              <a:t>LC Genre/Form Terms</a:t>
            </a:r>
            <a:endParaRPr lang="en-US" dirty="0"/>
          </a:p>
        </p:txBody>
      </p:sp>
      <p:sp>
        <p:nvSpPr>
          <p:cNvPr id="3" name="Content Placeholder 2"/>
          <p:cNvSpPr>
            <a:spLocks noGrp="1"/>
          </p:cNvSpPr>
          <p:nvPr>
            <p:ph idx="1"/>
          </p:nvPr>
        </p:nvSpPr>
        <p:spPr>
          <a:xfrm>
            <a:off x="483637" y="1119595"/>
            <a:ext cx="10515600" cy="5654430"/>
          </a:xfrm>
        </p:spPr>
        <p:txBody>
          <a:bodyPr>
            <a:normAutofit/>
          </a:bodyPr>
          <a:lstStyle/>
          <a:p>
            <a:r>
              <a:rPr lang="en-US" sz="3000" dirty="0" smtClean="0"/>
              <a:t>General principles</a:t>
            </a:r>
          </a:p>
          <a:p>
            <a:pPr lvl="1"/>
            <a:r>
              <a:rPr lang="en-US" sz="2600" dirty="0" smtClean="0"/>
              <a:t>If the classification number reflects the genre/form of the resource, record that genre/form term first</a:t>
            </a:r>
          </a:p>
          <a:p>
            <a:pPr marL="457200" lvl="1" indent="0">
              <a:buNone/>
            </a:pPr>
            <a:endParaRPr lang="en-US" dirty="0"/>
          </a:p>
          <a:p>
            <a:pPr marL="457200" lvl="1" indent="0">
              <a:buNone/>
            </a:pPr>
            <a:r>
              <a:rPr lang="en-US" dirty="0"/>
              <a:t>050 00 </a:t>
            </a:r>
            <a:r>
              <a:rPr lang="en-US" dirty="0" smtClean="0"/>
              <a:t> DS1.5 $b </a:t>
            </a:r>
            <a:r>
              <a:rPr lang="en-US" dirty="0"/>
              <a:t>.</a:t>
            </a:r>
            <a:r>
              <a:rPr lang="en-US" dirty="0" smtClean="0"/>
              <a:t>I58a</a:t>
            </a:r>
          </a:p>
          <a:p>
            <a:pPr marL="457200" lvl="1" indent="0">
              <a:buNone/>
            </a:pPr>
            <a:r>
              <a:rPr lang="en-US" dirty="0" smtClean="0"/>
              <a:t>111 2</a:t>
            </a:r>
            <a:r>
              <a:rPr lang="en-US" dirty="0"/>
              <a:t>_  International Symposium on Asian </a:t>
            </a:r>
            <a:r>
              <a:rPr lang="en-US" dirty="0" smtClean="0"/>
              <a:t>Studies, $j author.</a:t>
            </a:r>
          </a:p>
          <a:p>
            <a:pPr marL="457200" lvl="1" indent="0">
              <a:buNone/>
            </a:pPr>
            <a:r>
              <a:rPr lang="en-US" dirty="0"/>
              <a:t>245 10  Proceedings of the ... International Symposium on Asian Studies</a:t>
            </a:r>
            <a:r>
              <a:rPr lang="en-US" dirty="0" smtClean="0"/>
              <a:t>.</a:t>
            </a:r>
          </a:p>
          <a:p>
            <a:pPr marL="457200" lvl="1" indent="0">
              <a:buNone/>
            </a:pPr>
            <a:r>
              <a:rPr lang="en-US" dirty="0" smtClean="0"/>
              <a:t>651 _0  Asia $v Congresses.</a:t>
            </a:r>
          </a:p>
          <a:p>
            <a:pPr marL="457200" lvl="1" indent="0">
              <a:buNone/>
            </a:pPr>
            <a:r>
              <a:rPr lang="en-US" dirty="0" smtClean="0"/>
              <a:t>651 _0  Asia $x Study and teaching $v Congresses.</a:t>
            </a:r>
          </a:p>
          <a:p>
            <a:pPr marL="457200" lvl="1" indent="0">
              <a:buNone/>
            </a:pPr>
            <a:r>
              <a:rPr lang="en-US" dirty="0">
                <a:solidFill>
                  <a:srgbClr val="FF0000"/>
                </a:solidFill>
              </a:rPr>
              <a:t>655 _7  Conference papers and proceedings. </a:t>
            </a:r>
            <a:r>
              <a:rPr lang="en-US" dirty="0" smtClean="0">
                <a:solidFill>
                  <a:srgbClr val="FF0000"/>
                </a:solidFill>
              </a:rPr>
              <a:t>$2 </a:t>
            </a:r>
            <a:r>
              <a:rPr lang="en-US" dirty="0" err="1">
                <a:solidFill>
                  <a:srgbClr val="FF0000"/>
                </a:solidFill>
              </a:rPr>
              <a:t>lcgft</a:t>
            </a:r>
            <a:r>
              <a:rPr lang="en-US" dirty="0">
                <a:solidFill>
                  <a:srgbClr val="FF0000"/>
                </a:solidFill>
              </a:rPr>
              <a:t> </a:t>
            </a:r>
            <a:endParaRPr lang="en-US" dirty="0" smtClean="0">
              <a:solidFill>
                <a:srgbClr val="FF0000"/>
              </a:solidFill>
            </a:endParaRPr>
          </a:p>
          <a:p>
            <a:pPr marL="457200" lvl="1" indent="0">
              <a:buNone/>
            </a:pPr>
            <a:r>
              <a:rPr lang="en-US" dirty="0" smtClean="0">
                <a:solidFill>
                  <a:schemeClr val="accent2">
                    <a:lumMod val="50000"/>
                  </a:schemeClr>
                </a:solidFill>
              </a:rPr>
              <a:t>655 _7  Serial publications. $2 </a:t>
            </a:r>
            <a:r>
              <a:rPr lang="en-US" dirty="0" err="1" smtClean="0">
                <a:solidFill>
                  <a:schemeClr val="accent2">
                    <a:lumMod val="50000"/>
                  </a:schemeClr>
                </a:solidFill>
              </a:rPr>
              <a:t>lcgft</a:t>
            </a:r>
            <a:endParaRPr lang="en-US" dirty="0" smtClean="0">
              <a:solidFill>
                <a:schemeClr val="accent2">
                  <a:lumMod val="50000"/>
                </a:schemeClr>
              </a:solidFill>
            </a:endParaRPr>
          </a:p>
        </p:txBody>
      </p:sp>
      <p:pic>
        <p:nvPicPr>
          <p:cNvPr id="8" name="Picture 7"/>
          <p:cNvPicPr>
            <a:picLocks noChangeAspect="1"/>
          </p:cNvPicPr>
          <p:nvPr/>
        </p:nvPicPr>
        <p:blipFill>
          <a:blip r:embed="rId3"/>
          <a:stretch>
            <a:fillRect/>
          </a:stretch>
        </p:blipFill>
        <p:spPr>
          <a:xfrm>
            <a:off x="6960054" y="5414477"/>
            <a:ext cx="4933950" cy="1104900"/>
          </a:xfrm>
          <a:prstGeom prst="rect">
            <a:avLst/>
          </a:prstGeom>
          <a:ln w="15875">
            <a:solidFill>
              <a:schemeClr val="tx1"/>
            </a:solidFill>
          </a:ln>
        </p:spPr>
      </p:pic>
      <p:sp>
        <p:nvSpPr>
          <p:cNvPr id="6" name="Slide Number Placeholder 5"/>
          <p:cNvSpPr>
            <a:spLocks noGrp="1"/>
          </p:cNvSpPr>
          <p:nvPr>
            <p:ph type="sldNum" sz="quarter" idx="12"/>
          </p:nvPr>
        </p:nvSpPr>
        <p:spPr/>
        <p:txBody>
          <a:bodyPr/>
          <a:lstStyle/>
          <a:p>
            <a:fld id="{A00A331D-2EB0-4CEE-8662-2FAB66802E28}" type="slidenum">
              <a:rPr lang="en-US" smtClean="0"/>
              <a:t>46</a:t>
            </a:fld>
            <a:endParaRPr lang="en-US"/>
          </a:p>
        </p:txBody>
      </p:sp>
    </p:spTree>
    <p:extLst>
      <p:ext uri="{BB962C8B-B14F-4D97-AF65-F5344CB8AC3E}">
        <p14:creationId xmlns:p14="http://schemas.microsoft.com/office/powerpoint/2010/main" val="31860378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37"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483636" y="1119595"/>
            <a:ext cx="11594483" cy="5710974"/>
          </a:xfrm>
        </p:spPr>
        <p:txBody>
          <a:bodyPr>
            <a:normAutofit/>
          </a:bodyPr>
          <a:lstStyle/>
          <a:p>
            <a:r>
              <a:rPr lang="en-US" sz="3000" dirty="0" smtClean="0"/>
              <a:t>General principles</a:t>
            </a:r>
          </a:p>
          <a:p>
            <a:pPr lvl="1"/>
            <a:r>
              <a:rPr lang="en-US" sz="2600" dirty="0" smtClean="0"/>
              <a:t>If the classification number reflects the genre/form of the resource, record that genre/form term first</a:t>
            </a:r>
          </a:p>
          <a:p>
            <a:pPr marL="457200" lvl="1" indent="0">
              <a:buNone/>
            </a:pPr>
            <a:endParaRPr lang="en-US" dirty="0"/>
          </a:p>
          <a:p>
            <a:pPr marL="457200" lvl="1" indent="0">
              <a:spcBef>
                <a:spcPts val="0"/>
              </a:spcBef>
              <a:buNone/>
            </a:pPr>
            <a:r>
              <a:rPr lang="en-US" sz="2200" dirty="0"/>
              <a:t>050 </a:t>
            </a:r>
            <a:r>
              <a:rPr lang="en-US" sz="2200" dirty="0" smtClean="0"/>
              <a:t>_</a:t>
            </a:r>
            <a:r>
              <a:rPr lang="en-US" sz="2200" dirty="0"/>
              <a:t>4 M10 </a:t>
            </a:r>
            <a:r>
              <a:rPr lang="en-US" sz="2200" dirty="0" smtClean="0"/>
              <a:t>$b </a:t>
            </a:r>
            <a:r>
              <a:rPr lang="en-US" sz="2200" dirty="0"/>
              <a:t>.T289 2016</a:t>
            </a:r>
            <a:endParaRPr lang="en-US" sz="2200" dirty="0" smtClean="0"/>
          </a:p>
          <a:p>
            <a:pPr marL="457200" lvl="1" indent="0">
              <a:buNone/>
            </a:pPr>
            <a:r>
              <a:rPr lang="en-US" sz="2200" dirty="0"/>
              <a:t>245 00 Ten preludes and fugues from the 19th and 20th centuries : </a:t>
            </a:r>
            <a:r>
              <a:rPr lang="en-US" sz="2200" dirty="0" smtClean="0"/>
              <a:t>$b </a:t>
            </a:r>
            <a:r>
              <a:rPr lang="en-US" sz="2200" dirty="0"/>
              <a:t>for organ </a:t>
            </a:r>
            <a:r>
              <a:rPr lang="en-US" sz="2200" dirty="0" smtClean="0"/>
              <a:t>/ $c </a:t>
            </a:r>
            <a:r>
              <a:rPr lang="en-US" sz="2200" dirty="0"/>
              <a:t>compiled </a:t>
            </a:r>
            <a:r>
              <a:rPr lang="en-US" sz="2200" dirty="0" smtClean="0"/>
              <a:t>by</a:t>
            </a:r>
          </a:p>
          <a:p>
            <a:pPr marL="457200" lvl="1" indent="0">
              <a:buNone/>
            </a:pPr>
            <a:r>
              <a:rPr lang="en-US" sz="2200" dirty="0"/>
              <a:t>	</a:t>
            </a:r>
            <a:r>
              <a:rPr lang="en-US" sz="2200" dirty="0" smtClean="0"/>
              <a:t>      </a:t>
            </a:r>
            <a:r>
              <a:rPr lang="en-US" sz="2200" dirty="0"/>
              <a:t>Esther </a:t>
            </a:r>
            <a:r>
              <a:rPr lang="en-US" sz="2200" dirty="0" err="1"/>
              <a:t>Criscuola</a:t>
            </a:r>
            <a:r>
              <a:rPr lang="en-US" sz="2200" dirty="0"/>
              <a:t> de </a:t>
            </a:r>
            <a:r>
              <a:rPr lang="en-US" sz="2200" dirty="0" err="1"/>
              <a:t>Laix</a:t>
            </a:r>
            <a:r>
              <a:rPr lang="en-US" sz="2200" dirty="0"/>
              <a:t>.</a:t>
            </a:r>
            <a:endParaRPr lang="en-US" sz="2200" dirty="0" smtClean="0"/>
          </a:p>
          <a:p>
            <a:pPr marL="457200" lvl="1" indent="0">
              <a:buNone/>
            </a:pPr>
            <a:r>
              <a:rPr lang="en-US" sz="2200" dirty="0" smtClean="0">
                <a:solidFill>
                  <a:srgbClr val="FF0000"/>
                </a:solidFill>
              </a:rPr>
              <a:t>655 </a:t>
            </a:r>
            <a:r>
              <a:rPr lang="en-US" sz="2200" dirty="0">
                <a:solidFill>
                  <a:srgbClr val="FF0000"/>
                </a:solidFill>
              </a:rPr>
              <a:t>_7 </a:t>
            </a:r>
            <a:r>
              <a:rPr lang="en-US" sz="2200" dirty="0" smtClean="0">
                <a:solidFill>
                  <a:srgbClr val="FF0000"/>
                </a:solidFill>
              </a:rPr>
              <a:t>Fugues. $2 </a:t>
            </a:r>
            <a:r>
              <a:rPr lang="en-US" sz="2200" dirty="0" err="1">
                <a:solidFill>
                  <a:srgbClr val="FF0000"/>
                </a:solidFill>
              </a:rPr>
              <a:t>lcgft</a:t>
            </a:r>
            <a:r>
              <a:rPr lang="en-US" sz="2200" dirty="0">
                <a:solidFill>
                  <a:srgbClr val="FF0000"/>
                </a:solidFill>
              </a:rPr>
              <a:t> </a:t>
            </a:r>
            <a:endParaRPr lang="en-US" sz="2200" dirty="0" smtClean="0">
              <a:solidFill>
                <a:srgbClr val="FF0000"/>
              </a:solidFill>
            </a:endParaRPr>
          </a:p>
          <a:p>
            <a:pPr marL="457200" lvl="1" indent="0">
              <a:buNone/>
            </a:pPr>
            <a:r>
              <a:rPr lang="en-US" sz="2200" dirty="0" smtClean="0">
                <a:solidFill>
                  <a:schemeClr val="accent2">
                    <a:lumMod val="50000"/>
                  </a:schemeClr>
                </a:solidFill>
              </a:rPr>
              <a:t>655 _7 Preludes (Music) $2 </a:t>
            </a:r>
            <a:r>
              <a:rPr lang="en-US" sz="2200" dirty="0" err="1" smtClean="0">
                <a:solidFill>
                  <a:schemeClr val="accent2">
                    <a:lumMod val="50000"/>
                  </a:schemeClr>
                </a:solidFill>
              </a:rPr>
              <a:t>lcgft</a:t>
            </a:r>
            <a:endParaRPr lang="en-US" sz="2200" dirty="0" smtClean="0">
              <a:solidFill>
                <a:schemeClr val="accent2">
                  <a:lumMod val="50000"/>
                </a:schemeClr>
              </a:solidFill>
            </a:endParaRPr>
          </a:p>
          <a:p>
            <a:pPr marL="457200" lvl="1" indent="0">
              <a:buNone/>
            </a:pPr>
            <a:r>
              <a:rPr lang="en-US" sz="2200" dirty="0" smtClean="0">
                <a:solidFill>
                  <a:schemeClr val="accent2">
                    <a:lumMod val="50000"/>
                  </a:schemeClr>
                </a:solidFill>
              </a:rPr>
              <a:t>655 _7 Scores. $2 </a:t>
            </a:r>
            <a:r>
              <a:rPr lang="en-US" sz="2200" dirty="0" err="1" smtClean="0">
                <a:solidFill>
                  <a:schemeClr val="accent2">
                    <a:lumMod val="50000"/>
                  </a:schemeClr>
                </a:solidFill>
              </a:rPr>
              <a:t>lcgft</a:t>
            </a:r>
            <a:endParaRPr lang="en-US" sz="2200" dirty="0" smtClean="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6241609" y="3612229"/>
            <a:ext cx="5728716" cy="3224403"/>
          </a:xfrm>
          <a:prstGeom prst="rect">
            <a:avLst/>
          </a:prstGeom>
        </p:spPr>
      </p:pic>
      <p:pic>
        <p:nvPicPr>
          <p:cNvPr id="9" name="Picture 8"/>
          <p:cNvPicPr>
            <a:picLocks noChangeAspect="1"/>
          </p:cNvPicPr>
          <p:nvPr/>
        </p:nvPicPr>
        <p:blipFill>
          <a:blip r:embed="rId4"/>
          <a:stretch>
            <a:fillRect/>
          </a:stretch>
        </p:blipFill>
        <p:spPr>
          <a:xfrm>
            <a:off x="5864377" y="4057427"/>
            <a:ext cx="607219" cy="2801303"/>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47</a:t>
            </a:fld>
            <a:endParaRPr lang="en-US"/>
          </a:p>
        </p:txBody>
      </p:sp>
    </p:spTree>
    <p:extLst>
      <p:ext uri="{BB962C8B-B14F-4D97-AF65-F5344CB8AC3E}">
        <p14:creationId xmlns:p14="http://schemas.microsoft.com/office/powerpoint/2010/main" val="28867104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42" y="6671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379142" y="1065125"/>
            <a:ext cx="11812858" cy="5792875"/>
          </a:xfrm>
        </p:spPr>
        <p:txBody>
          <a:bodyPr>
            <a:normAutofit lnSpcReduction="10000"/>
          </a:bodyPr>
          <a:lstStyle/>
          <a:p>
            <a:r>
              <a:rPr lang="en-US" dirty="0" smtClean="0"/>
              <a:t>General principles</a:t>
            </a:r>
          </a:p>
          <a:p>
            <a:pPr lvl="1"/>
            <a:r>
              <a:rPr lang="en-US" dirty="0" smtClean="0"/>
              <a:t>If no predominant genre/form and not classified in a number that reflects genre/form, then assign terms in any order considered to be most useful</a:t>
            </a:r>
          </a:p>
          <a:p>
            <a:pPr lvl="1">
              <a:spcAft>
                <a:spcPts val="1200"/>
              </a:spcAft>
            </a:pPr>
            <a:r>
              <a:rPr lang="en-US" dirty="0" smtClean="0"/>
              <a:t>If terms are assigned for the whole resource and for parts of the resource, assign terms for the whole before terms for the parts</a:t>
            </a:r>
            <a:endParaRPr lang="en-US" dirty="0"/>
          </a:p>
          <a:p>
            <a:pPr marL="457200" lvl="1" indent="0">
              <a:buNone/>
            </a:pPr>
            <a:r>
              <a:rPr lang="en-US" altLang="ja-JP" dirty="0" smtClean="0"/>
              <a:t>100 1_  Shaw</a:t>
            </a:r>
            <a:r>
              <a:rPr lang="en-US" altLang="ja-JP" dirty="0"/>
              <a:t>, Bernard, </a:t>
            </a:r>
            <a:r>
              <a:rPr lang="en-US" altLang="ja-JP" dirty="0" smtClean="0"/>
              <a:t>$d 1856-1950, $e author.</a:t>
            </a:r>
            <a:endParaRPr lang="en-US" altLang="ja-JP" dirty="0"/>
          </a:p>
          <a:p>
            <a:pPr marL="457200" lvl="1" indent="0">
              <a:buNone/>
            </a:pPr>
            <a:r>
              <a:rPr lang="en-US" altLang="ja-JP" dirty="0" smtClean="0"/>
              <a:t>245 10  Three </a:t>
            </a:r>
            <a:r>
              <a:rPr lang="en-US" altLang="ja-JP" dirty="0"/>
              <a:t>plays for Puritans / </a:t>
            </a:r>
            <a:r>
              <a:rPr lang="en-US" altLang="ja-JP" dirty="0" smtClean="0"/>
              <a:t>$c </a:t>
            </a:r>
            <a:r>
              <a:rPr lang="en-US" altLang="ja-JP" dirty="0"/>
              <a:t>Bernard Shaw ; definitive text under the </a:t>
            </a:r>
            <a:r>
              <a:rPr lang="en-US" altLang="ja-JP" dirty="0" smtClean="0"/>
              <a:t>editorial</a:t>
            </a:r>
          </a:p>
          <a:p>
            <a:pPr marL="457200" lvl="1" indent="0">
              <a:buNone/>
            </a:pPr>
            <a:r>
              <a:rPr lang="en-US" altLang="ja-JP" dirty="0"/>
              <a:t>	</a:t>
            </a:r>
            <a:r>
              <a:rPr lang="en-US" altLang="ja-JP" dirty="0" smtClean="0"/>
              <a:t>        supervision </a:t>
            </a:r>
            <a:r>
              <a:rPr lang="en-US" altLang="ja-JP" dirty="0"/>
              <a:t>of Dan H. Laurence ; with an introduction by Michael </a:t>
            </a:r>
            <a:r>
              <a:rPr lang="en-US" altLang="ja-JP" dirty="0" err="1"/>
              <a:t>Billington</a:t>
            </a:r>
            <a:r>
              <a:rPr lang="en-US" altLang="ja-JP" dirty="0" smtClean="0"/>
              <a:t>.</a:t>
            </a:r>
          </a:p>
          <a:p>
            <a:pPr marL="457200" lvl="1" indent="0">
              <a:buNone/>
            </a:pPr>
            <a:r>
              <a:rPr lang="en-US" dirty="0"/>
              <a:t>505 0_ </a:t>
            </a:r>
            <a:r>
              <a:rPr lang="en-US" dirty="0" smtClean="0"/>
              <a:t> The </a:t>
            </a:r>
            <a:r>
              <a:rPr lang="en-US" dirty="0"/>
              <a:t>devil's disciple -- Caesar and Cleopatra -- Captain </a:t>
            </a:r>
            <a:r>
              <a:rPr lang="en-US" dirty="0" err="1"/>
              <a:t>Brassbound's</a:t>
            </a:r>
            <a:r>
              <a:rPr lang="en-US" dirty="0"/>
              <a:t> conversion.</a:t>
            </a:r>
          </a:p>
          <a:p>
            <a:pPr marL="457200" lvl="1" indent="0">
              <a:buNone/>
            </a:pPr>
            <a:r>
              <a:rPr lang="en-US" dirty="0" smtClean="0">
                <a:solidFill>
                  <a:srgbClr val="FF0000"/>
                </a:solidFill>
              </a:rPr>
              <a:t>655 _7  Drama.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The devil's disciple ; 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 </a:t>
            </a:r>
            <a:r>
              <a:rPr lang="en-US" dirty="0">
                <a:solidFill>
                  <a:schemeClr val="accent2">
                    <a:lumMod val="50000"/>
                  </a:schemeClr>
                </a:solidFill>
              </a:rPr>
              <a:t>Melodramas (Drama</a:t>
            </a:r>
            <a:r>
              <a:rPr lang="en-US" dirty="0" smtClean="0">
                <a:solidFill>
                  <a:schemeClr val="accent2">
                    <a:lumMod val="50000"/>
                  </a:schemeClr>
                </a:solidFill>
              </a:rPr>
              <a:t>)</a:t>
            </a:r>
          </a:p>
          <a:p>
            <a:pPr marL="457200" lvl="1" indent="0">
              <a:buNone/>
            </a:pPr>
            <a:r>
              <a:rPr lang="en-US" dirty="0">
                <a:solidFill>
                  <a:schemeClr val="accent2">
                    <a:lumMod val="50000"/>
                  </a:schemeClr>
                </a:solidFill>
              </a:rPr>
              <a:t>	</a:t>
            </a:r>
            <a:r>
              <a:rPr lang="en-US" smtClean="0">
                <a:solidFill>
                  <a:schemeClr val="accent2">
                    <a:lumMod val="50000"/>
                  </a:schemeClr>
                </a:solidFill>
              </a:rPr>
              <a:t>       $</a:t>
            </a:r>
            <a:r>
              <a:rPr lang="en-US" dirty="0" smtClean="0">
                <a:solidFill>
                  <a:schemeClr val="accent2">
                    <a:lumMod val="50000"/>
                  </a:schemeClr>
                </a:solidFill>
              </a:rPr>
              <a:t>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Caesar and </a:t>
            </a:r>
            <a:r>
              <a:rPr lang="en-US" dirty="0" smtClean="0">
                <a:solidFill>
                  <a:schemeClr val="accent2">
                    <a:lumMod val="50000"/>
                  </a:schemeClr>
                </a:solidFill>
              </a:rPr>
              <a:t>Cleopatra: $a </a:t>
            </a:r>
            <a:r>
              <a:rPr lang="en-US" dirty="0">
                <a:solidFill>
                  <a:schemeClr val="accent2">
                    <a:lumMod val="50000"/>
                  </a:schemeClr>
                </a:solidFill>
              </a:rPr>
              <a:t>Historical drama. </a:t>
            </a:r>
            <a:r>
              <a:rPr lang="en-US" dirty="0" smtClean="0">
                <a:solidFill>
                  <a:schemeClr val="accent2">
                    <a:lumMod val="50000"/>
                  </a:schemeClr>
                </a:solidFill>
              </a:rPr>
              <a:t>$2 </a:t>
            </a:r>
            <a:r>
              <a:rPr lang="en-US" dirty="0" err="1" smtClean="0">
                <a:solidFill>
                  <a:schemeClr val="accent2">
                    <a:lumMod val="50000"/>
                  </a:schemeClr>
                </a:solidFill>
              </a:rPr>
              <a:t>lcgft</a:t>
            </a:r>
            <a:endParaRPr lang="en-US" dirty="0" smtClean="0">
              <a:solidFill>
                <a:schemeClr val="accent2">
                  <a:lumMod val="50000"/>
                </a:schemeClr>
              </a:solidFill>
            </a:endParaRPr>
          </a:p>
          <a:p>
            <a:pPr marL="457200" lvl="1" indent="0">
              <a:buNone/>
            </a:pPr>
            <a:r>
              <a:rPr lang="en-US" dirty="0" smtClean="0">
                <a:solidFill>
                  <a:schemeClr val="accent2">
                    <a:lumMod val="50000"/>
                  </a:schemeClr>
                </a:solidFill>
              </a:rPr>
              <a:t>655 _7  $3 </a:t>
            </a:r>
            <a:r>
              <a:rPr lang="en-US" dirty="0">
                <a:solidFill>
                  <a:schemeClr val="accent2">
                    <a:lumMod val="50000"/>
                  </a:schemeClr>
                </a:solidFill>
              </a:rPr>
              <a:t>Caesar and </a:t>
            </a:r>
            <a:r>
              <a:rPr lang="en-US" dirty="0" smtClean="0">
                <a:solidFill>
                  <a:schemeClr val="accent2">
                    <a:lumMod val="50000"/>
                  </a:schemeClr>
                </a:solidFill>
              </a:rPr>
              <a:t>Cleopatra: $a Biographical </a:t>
            </a:r>
            <a:r>
              <a:rPr lang="en-US" dirty="0">
                <a:solidFill>
                  <a:schemeClr val="accent2">
                    <a:lumMod val="50000"/>
                  </a:schemeClr>
                </a:solidFill>
              </a:rPr>
              <a:t>drama. </a:t>
            </a:r>
            <a:r>
              <a:rPr lang="en-US" dirty="0" smtClean="0">
                <a:solidFill>
                  <a:schemeClr val="accent2">
                    <a:lumMod val="50000"/>
                  </a:schemeClr>
                </a:solidFill>
              </a:rPr>
              <a:t>$2 </a:t>
            </a:r>
            <a:r>
              <a:rPr lang="en-US" dirty="0" err="1" smtClean="0">
                <a:solidFill>
                  <a:schemeClr val="accent2">
                    <a:lumMod val="50000"/>
                  </a:schemeClr>
                </a:solidFill>
              </a:rPr>
              <a:t>lcgft</a:t>
            </a:r>
            <a:endParaRPr lang="en-US" dirty="0" smtClean="0">
              <a:solidFill>
                <a:schemeClr val="accent2">
                  <a:lumMod val="50000"/>
                </a:schemeClr>
              </a:solidFill>
            </a:endParaRPr>
          </a:p>
          <a:p>
            <a:pPr marL="457200" lvl="1" indent="0">
              <a:buNone/>
            </a:pPr>
            <a:r>
              <a:rPr lang="en-US" dirty="0">
                <a:solidFill>
                  <a:schemeClr val="accent2">
                    <a:lumMod val="50000"/>
                  </a:schemeClr>
                </a:solidFill>
              </a:rPr>
              <a:t>655 _7 </a:t>
            </a:r>
            <a:r>
              <a:rPr lang="en-US" dirty="0" smtClean="0">
                <a:solidFill>
                  <a:schemeClr val="accent2">
                    <a:lumMod val="50000"/>
                  </a:schemeClr>
                </a:solidFill>
              </a:rPr>
              <a:t> $3 </a:t>
            </a:r>
            <a:r>
              <a:rPr lang="en-US" dirty="0">
                <a:solidFill>
                  <a:schemeClr val="accent2">
                    <a:lumMod val="50000"/>
                  </a:schemeClr>
                </a:solidFill>
              </a:rPr>
              <a:t>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 </a:t>
            </a:r>
            <a:r>
              <a:rPr lang="en-US" dirty="0">
                <a:solidFill>
                  <a:schemeClr val="accent2">
                    <a:lumMod val="50000"/>
                  </a:schemeClr>
                </a:solidFill>
              </a:rPr>
              <a:t>Problem plays. </a:t>
            </a:r>
            <a:r>
              <a:rPr lang="en-US" dirty="0" smtClean="0">
                <a:solidFill>
                  <a:schemeClr val="accent2">
                    <a:lumMod val="50000"/>
                  </a:schemeClr>
                </a:solidFill>
              </a:rPr>
              <a:t>$2 </a:t>
            </a:r>
            <a:r>
              <a:rPr lang="en-US" dirty="0" err="1">
                <a:solidFill>
                  <a:schemeClr val="accent2">
                    <a:lumMod val="50000"/>
                  </a:schemeClr>
                </a:solidFill>
              </a:rPr>
              <a:t>lcgft</a:t>
            </a:r>
            <a:endParaRPr lang="en-US" dirty="0" smtClean="0">
              <a:solidFill>
                <a:schemeClr val="accent2">
                  <a:lumMod val="50000"/>
                </a:schemeClr>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48</a:t>
            </a:fld>
            <a:endParaRPr lang="en-US"/>
          </a:p>
        </p:txBody>
      </p:sp>
    </p:spTree>
    <p:extLst>
      <p:ext uri="{BB962C8B-B14F-4D97-AF65-F5344CB8AC3E}">
        <p14:creationId xmlns:p14="http://schemas.microsoft.com/office/powerpoint/2010/main" val="817387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065125"/>
            <a:ext cx="10988710" cy="5792875"/>
          </a:xfrm>
        </p:spPr>
        <p:txBody>
          <a:bodyPr>
            <a:normAutofit lnSpcReduction="10000"/>
          </a:bodyPr>
          <a:lstStyle/>
          <a:p>
            <a:r>
              <a:rPr lang="en-US" dirty="0" smtClean="0"/>
              <a:t>General principles</a:t>
            </a:r>
          </a:p>
          <a:p>
            <a:pPr lvl="1"/>
            <a:r>
              <a:rPr lang="en-US" dirty="0" smtClean="0"/>
              <a:t>If no predominant genre/form and not classified in a number that reflects genre/form, then assign terms in any order considered to be most useful</a:t>
            </a:r>
          </a:p>
          <a:p>
            <a:pPr lvl="1"/>
            <a:r>
              <a:rPr lang="en-US" dirty="0" smtClean="0"/>
              <a:t>If terms are assigned for the whole resource and for parts of the resource, assign terms for the whole before terms for the parts</a:t>
            </a:r>
          </a:p>
          <a:p>
            <a:pPr lvl="1"/>
            <a:endParaRPr lang="en-US" dirty="0"/>
          </a:p>
          <a:p>
            <a:pPr marL="457200" lvl="1" indent="0">
              <a:buNone/>
            </a:pPr>
            <a:r>
              <a:rPr lang="en-US" altLang="ja-JP" dirty="0" smtClean="0"/>
              <a:t>245 10  Orchestral </a:t>
            </a:r>
            <a:r>
              <a:rPr lang="en-US" altLang="ja-JP" dirty="0"/>
              <a:t>works / </a:t>
            </a:r>
            <a:r>
              <a:rPr lang="en-US" altLang="ja-JP" dirty="0" smtClean="0"/>
              <a:t>$c </a:t>
            </a:r>
            <a:r>
              <a:rPr lang="en-US" altLang="ja-JP" dirty="0"/>
              <a:t>Henri </a:t>
            </a:r>
            <a:r>
              <a:rPr lang="en-US" altLang="ja-JP" dirty="0" err="1"/>
              <a:t>Dutilleux</a:t>
            </a:r>
            <a:r>
              <a:rPr lang="en-US" altLang="ja-JP" dirty="0"/>
              <a:t>. </a:t>
            </a:r>
            <a:endParaRPr lang="en-US" altLang="ja-JP" dirty="0" smtClean="0"/>
          </a:p>
          <a:p>
            <a:pPr marL="457200" lvl="1" indent="0">
              <a:buNone/>
            </a:pPr>
            <a:r>
              <a:rPr lang="en-US" altLang="ja-JP" dirty="0"/>
              <a:t>505 0_ </a:t>
            </a:r>
            <a:r>
              <a:rPr lang="en-US" altLang="ja-JP" dirty="0" smtClean="0"/>
              <a:t> Symphony </a:t>
            </a:r>
            <a:r>
              <a:rPr lang="en-US" altLang="ja-JP" dirty="0"/>
              <a:t>no. 1 -- Tout un monde </a:t>
            </a:r>
            <a:r>
              <a:rPr lang="en-US" altLang="ja-JP" dirty="0" err="1"/>
              <a:t>lointain</a:t>
            </a:r>
            <a:r>
              <a:rPr lang="en-US" altLang="ja-JP" dirty="0"/>
              <a:t> </a:t>
            </a:r>
            <a:r>
              <a:rPr lang="en-US" altLang="ja-JP" dirty="0" smtClean="0"/>
              <a:t>-- </a:t>
            </a:r>
            <a:r>
              <a:rPr lang="en-US" altLang="ja-JP" dirty="0"/>
              <a:t>The shadows of time : for </a:t>
            </a:r>
            <a:r>
              <a:rPr lang="en-US" altLang="ja-JP" dirty="0" smtClean="0"/>
              <a:t>3</a:t>
            </a:r>
          </a:p>
          <a:p>
            <a:pPr marL="457200" lvl="1" indent="0">
              <a:buNone/>
            </a:pPr>
            <a:r>
              <a:rPr lang="en-US" altLang="ja-JP" dirty="0"/>
              <a:t>	</a:t>
            </a:r>
            <a:r>
              <a:rPr lang="en-US" altLang="ja-JP" dirty="0" smtClean="0"/>
              <a:t>       children's </a:t>
            </a:r>
            <a:r>
              <a:rPr lang="en-US" altLang="ja-JP" dirty="0"/>
              <a:t>voices and orchestra -- </a:t>
            </a:r>
            <a:r>
              <a:rPr lang="en-US" altLang="ja-JP" dirty="0" err="1"/>
              <a:t>Métaboles</a:t>
            </a:r>
            <a:r>
              <a:rPr lang="en-US" altLang="ja-JP" dirty="0"/>
              <a:t> -- Violin concerto : </a:t>
            </a:r>
            <a:r>
              <a:rPr lang="en-US" altLang="ja-JP" dirty="0" err="1"/>
              <a:t>L'arbre</a:t>
            </a:r>
            <a:r>
              <a:rPr lang="en-US" altLang="ja-JP" dirty="0"/>
              <a:t> </a:t>
            </a:r>
            <a:r>
              <a:rPr lang="en-US" altLang="ja-JP" dirty="0" smtClean="0"/>
              <a:t>des</a:t>
            </a:r>
          </a:p>
          <a:p>
            <a:pPr marL="457200" lvl="1" indent="0">
              <a:buNone/>
            </a:pPr>
            <a:r>
              <a:rPr lang="en-US" altLang="ja-JP" dirty="0"/>
              <a:t> </a:t>
            </a:r>
            <a:r>
              <a:rPr lang="en-US" altLang="ja-JP" dirty="0" smtClean="0"/>
              <a:t>             </a:t>
            </a:r>
            <a:r>
              <a:rPr lang="en-US" altLang="ja-JP" dirty="0" err="1" smtClean="0"/>
              <a:t>songes</a:t>
            </a:r>
            <a:r>
              <a:rPr lang="en-US" altLang="ja-JP" dirty="0" smtClean="0"/>
              <a:t> -- </a:t>
            </a:r>
            <a:r>
              <a:rPr lang="en-US" altLang="ja-JP" dirty="0"/>
              <a:t>Symphony no. 2 : Le double -- Sur le </a:t>
            </a:r>
            <a:r>
              <a:rPr lang="en-US" altLang="ja-JP" dirty="0" err="1"/>
              <a:t>même</a:t>
            </a:r>
            <a:r>
              <a:rPr lang="en-US" altLang="ja-JP" dirty="0"/>
              <a:t> accord : nocturne for </a:t>
            </a:r>
            <a:endParaRPr lang="en-US" altLang="ja-JP" dirty="0" smtClean="0"/>
          </a:p>
          <a:p>
            <a:pPr marL="457200" lvl="1" indent="0">
              <a:buNone/>
            </a:pPr>
            <a:r>
              <a:rPr lang="en-US" altLang="ja-JP" dirty="0"/>
              <a:t> </a:t>
            </a:r>
            <a:r>
              <a:rPr lang="en-US" altLang="ja-JP" dirty="0" smtClean="0"/>
              <a:t>             violin </a:t>
            </a:r>
            <a:r>
              <a:rPr lang="en-US" altLang="ja-JP" dirty="0"/>
              <a:t>and orchestra </a:t>
            </a:r>
            <a:r>
              <a:rPr lang="en-US" altLang="ja-JP" dirty="0" smtClean="0"/>
              <a:t>-- </a:t>
            </a:r>
            <a:r>
              <a:rPr lang="en-US" altLang="ja-JP" dirty="0"/>
              <a:t>Les citations : diptych for oboe, harpsichord, bass </a:t>
            </a:r>
            <a:r>
              <a:rPr lang="en-US" altLang="ja-JP" dirty="0" smtClean="0"/>
              <a:t>and</a:t>
            </a:r>
          </a:p>
          <a:p>
            <a:pPr marL="457200" lvl="1" indent="0">
              <a:buNone/>
            </a:pPr>
            <a:r>
              <a:rPr lang="en-US" altLang="ja-JP" dirty="0"/>
              <a:t> </a:t>
            </a:r>
            <a:r>
              <a:rPr lang="en-US" altLang="ja-JP" dirty="0" smtClean="0"/>
              <a:t>             percussion -- </a:t>
            </a:r>
            <a:r>
              <a:rPr lang="en-US" altLang="ja-JP" dirty="0" err="1"/>
              <a:t>Mystère</a:t>
            </a:r>
            <a:r>
              <a:rPr lang="en-US" altLang="ja-JP" dirty="0"/>
              <a:t> de </a:t>
            </a:r>
            <a:r>
              <a:rPr lang="en-US" altLang="ja-JP" dirty="0" err="1"/>
              <a:t>l'instant</a:t>
            </a:r>
            <a:r>
              <a:rPr lang="en-US" altLang="ja-JP" dirty="0"/>
              <a:t> -- Timbres, </a:t>
            </a:r>
            <a:r>
              <a:rPr lang="en-US" altLang="ja-JP" dirty="0" err="1"/>
              <a:t>espace</a:t>
            </a:r>
            <a:r>
              <a:rPr lang="en-US" altLang="ja-JP" dirty="0"/>
              <a:t>, </a:t>
            </a:r>
            <a:r>
              <a:rPr lang="en-US" altLang="ja-JP" dirty="0" err="1"/>
              <a:t>mouvement</a:t>
            </a:r>
            <a:r>
              <a:rPr lang="en-US" altLang="ja-JP" dirty="0"/>
              <a:t>.</a:t>
            </a:r>
            <a:endParaRPr lang="en-US" altLang="ja-JP" dirty="0" smtClean="0"/>
          </a:p>
          <a:p>
            <a:pPr marL="457200" lvl="1" indent="0">
              <a:buNone/>
            </a:pPr>
            <a:r>
              <a:rPr lang="en-US" dirty="0" smtClean="0">
                <a:solidFill>
                  <a:srgbClr val="FF0000"/>
                </a:solidFill>
              </a:rPr>
              <a:t>655 _7  Art music.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Symphonies. $2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Concertos. $2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Chamber music. $2 </a:t>
            </a:r>
            <a:r>
              <a:rPr lang="en-US" dirty="0" err="1">
                <a:solidFill>
                  <a:schemeClr val="accent2">
                    <a:lumMod val="50000"/>
                  </a:schemeClr>
                </a:solidFill>
              </a:rPr>
              <a:t>lcgft</a:t>
            </a:r>
            <a:endParaRPr lang="en-US" dirty="0" smtClean="0">
              <a:solidFill>
                <a:schemeClr val="accent2">
                  <a:lumMod val="50000"/>
                </a:schemeClr>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49</a:t>
            </a:fld>
            <a:endParaRPr lang="en-US"/>
          </a:p>
        </p:txBody>
      </p:sp>
    </p:spTree>
    <p:extLst>
      <p:ext uri="{BB962C8B-B14F-4D97-AF65-F5344CB8AC3E}">
        <p14:creationId xmlns:p14="http://schemas.microsoft.com/office/powerpoint/2010/main" val="3214163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200" y="1825625"/>
            <a:ext cx="11211962" cy="4895850"/>
          </a:xfrm>
        </p:spPr>
        <p:txBody>
          <a:bodyPr>
            <a:normAutofit lnSpcReduction="10000"/>
          </a:bodyPr>
          <a:lstStyle/>
          <a:p>
            <a:r>
              <a:rPr lang="en-US" dirty="0" smtClean="0"/>
              <a:t>LCSH for many decades included headings and subdivisions that were used to describe what a resource </a:t>
            </a:r>
            <a:r>
              <a:rPr lang="en-US" i="1" dirty="0" smtClean="0"/>
              <a:t>is</a:t>
            </a:r>
            <a:r>
              <a:rPr lang="en-US" dirty="0" smtClean="0"/>
              <a:t> rather than what it is </a:t>
            </a:r>
            <a:r>
              <a:rPr lang="en-US" i="1" dirty="0" smtClean="0"/>
              <a:t>about</a:t>
            </a:r>
            <a:r>
              <a:rPr lang="en-US" dirty="0" smtClean="0"/>
              <a:t>.  Headings can describe numerous non-subject aspects, including:</a:t>
            </a:r>
          </a:p>
          <a:p>
            <a:pPr lvl="1"/>
            <a:r>
              <a:rPr lang="en-US" dirty="0" smtClean="0">
                <a:solidFill>
                  <a:srgbClr val="FF0000"/>
                </a:solidFill>
              </a:rPr>
              <a:t>Genre/form</a:t>
            </a:r>
            <a:r>
              <a:rPr lang="en-US" dirty="0" smtClean="0"/>
              <a:t>	</a:t>
            </a:r>
            <a:r>
              <a:rPr lang="en-US" dirty="0" smtClean="0">
                <a:solidFill>
                  <a:srgbClr val="FF0000"/>
                </a:solidFill>
              </a:rPr>
              <a:t>Symphonies</a:t>
            </a:r>
            <a:r>
              <a:rPr lang="en-US" dirty="0">
                <a:solidFill>
                  <a:srgbClr val="FF0000"/>
                </a:solidFill>
              </a:rPr>
              <a:t>	World maps	</a:t>
            </a:r>
            <a:r>
              <a:rPr lang="en-US" dirty="0" smtClean="0">
                <a:solidFill>
                  <a:srgbClr val="FF0000"/>
                </a:solidFill>
              </a:rPr>
              <a:t>Comedy </a:t>
            </a:r>
            <a:r>
              <a:rPr lang="en-US" dirty="0">
                <a:solidFill>
                  <a:srgbClr val="FF0000"/>
                </a:solidFill>
              </a:rPr>
              <a:t>films	   </a:t>
            </a:r>
            <a:r>
              <a:rPr lang="en-US" dirty="0" smtClean="0">
                <a:solidFill>
                  <a:srgbClr val="FF0000"/>
                </a:solidFill>
              </a:rPr>
              <a:t>Sports posters</a:t>
            </a:r>
          </a:p>
          <a:p>
            <a:pPr lvl="1"/>
            <a:r>
              <a:rPr lang="en-US" dirty="0">
                <a:solidFill>
                  <a:srgbClr val="0070C0"/>
                </a:solidFill>
              </a:rPr>
              <a:t>Creator info</a:t>
            </a:r>
            <a:r>
              <a:rPr lang="en-US" dirty="0">
                <a:solidFill>
                  <a:srgbClr val="002060"/>
                </a:solidFill>
              </a:rPr>
              <a:t>	</a:t>
            </a:r>
            <a:r>
              <a:rPr lang="en-US" dirty="0">
                <a:solidFill>
                  <a:srgbClr val="0070C0"/>
                </a:solidFill>
              </a:rPr>
              <a:t>Canadian </a:t>
            </a:r>
            <a:r>
              <a:rPr lang="en-US" dirty="0" smtClean="0">
                <a:solidFill>
                  <a:srgbClr val="FF0000"/>
                </a:solidFill>
              </a:rPr>
              <a:t>fiction</a:t>
            </a:r>
            <a:r>
              <a:rPr lang="en-US" dirty="0" smtClean="0">
                <a:solidFill>
                  <a:srgbClr val="0070C0"/>
                </a:solidFill>
              </a:rPr>
              <a:t>     </a:t>
            </a:r>
            <a:r>
              <a:rPr lang="en-US" dirty="0" smtClean="0">
                <a:solidFill>
                  <a:srgbClr val="FF0000"/>
                </a:solidFill>
              </a:rPr>
              <a:t>Film </a:t>
            </a:r>
            <a:r>
              <a:rPr lang="en-US" dirty="0">
                <a:solidFill>
                  <a:srgbClr val="FF0000"/>
                </a:solidFill>
              </a:rPr>
              <a:t>posters, </a:t>
            </a:r>
            <a:r>
              <a:rPr lang="en-US" dirty="0" smtClean="0">
                <a:solidFill>
                  <a:srgbClr val="0070C0"/>
                </a:solidFill>
              </a:rPr>
              <a:t>Swiss     American </a:t>
            </a:r>
            <a:r>
              <a:rPr lang="en-US" dirty="0" smtClean="0">
                <a:solidFill>
                  <a:srgbClr val="FF0000"/>
                </a:solidFill>
              </a:rPr>
              <a:t>poetry</a:t>
            </a:r>
            <a:r>
              <a:rPr lang="en-US" dirty="0" smtClean="0">
                <a:solidFill>
                  <a:srgbClr val="0070C0"/>
                </a:solidFill>
              </a:rPr>
              <a:t>--</a:t>
            </a:r>
          </a:p>
          <a:p>
            <a:pPr marL="457200" lvl="1" indent="0">
              <a:buNone/>
            </a:pPr>
            <a:r>
              <a:rPr lang="en-US" dirty="0" smtClean="0">
                <a:solidFill>
                  <a:srgbClr val="0070C0"/>
                </a:solidFill>
              </a:rPr>
              <a:t>			</a:t>
            </a:r>
            <a:r>
              <a:rPr lang="en-US" dirty="0">
                <a:solidFill>
                  <a:srgbClr val="0070C0"/>
                </a:solidFill>
              </a:rPr>
              <a:t>Women </a:t>
            </a:r>
            <a:r>
              <a:rPr lang="en-US" dirty="0" smtClean="0">
                <a:solidFill>
                  <a:srgbClr val="0070C0"/>
                </a:solidFill>
              </a:rPr>
              <a:t>authors     African </a:t>
            </a:r>
            <a:r>
              <a:rPr lang="en-US" dirty="0">
                <a:solidFill>
                  <a:srgbClr val="0070C0"/>
                </a:solidFill>
              </a:rPr>
              <a:t>American children's </a:t>
            </a:r>
            <a:r>
              <a:rPr lang="en-US" dirty="0" smtClean="0">
                <a:solidFill>
                  <a:srgbClr val="FF0000"/>
                </a:solidFill>
              </a:rPr>
              <a:t>writings</a:t>
            </a:r>
          </a:p>
          <a:p>
            <a:pPr marL="457200" lvl="1" indent="0">
              <a:buNone/>
            </a:pPr>
            <a:r>
              <a:rPr lang="en-US" dirty="0">
                <a:solidFill>
                  <a:srgbClr val="0070C0"/>
                </a:solidFill>
              </a:rPr>
              <a:t>			</a:t>
            </a:r>
            <a:r>
              <a:rPr lang="en-US" dirty="0">
                <a:solidFill>
                  <a:srgbClr val="FF0000"/>
                </a:solidFill>
              </a:rPr>
              <a:t>Music</a:t>
            </a:r>
            <a:r>
              <a:rPr lang="en-US" dirty="0">
                <a:solidFill>
                  <a:srgbClr val="0070C0"/>
                </a:solidFill>
              </a:rPr>
              <a:t> by Jewish composers</a:t>
            </a:r>
            <a:endParaRPr lang="en-US" dirty="0" smtClean="0">
              <a:solidFill>
                <a:srgbClr val="0070C0"/>
              </a:solidFill>
            </a:endParaRPr>
          </a:p>
          <a:p>
            <a:pPr lvl="1"/>
            <a:r>
              <a:rPr lang="en-US" dirty="0" smtClean="0">
                <a:solidFill>
                  <a:schemeClr val="accent6">
                    <a:lumMod val="75000"/>
                  </a:schemeClr>
                </a:solidFill>
              </a:rPr>
              <a:t>Place of origin</a:t>
            </a:r>
            <a:r>
              <a:rPr lang="en-US" dirty="0">
                <a:solidFill>
                  <a:srgbClr val="002060"/>
                </a:solidFill>
              </a:rPr>
              <a:t>	</a:t>
            </a:r>
            <a:r>
              <a:rPr lang="en-US" dirty="0">
                <a:solidFill>
                  <a:srgbClr val="FF0000"/>
                </a:solidFill>
              </a:rPr>
              <a:t>Almanacs,</a:t>
            </a:r>
            <a:r>
              <a:rPr lang="en-US" dirty="0">
                <a:solidFill>
                  <a:schemeClr val="accent2">
                    <a:lumMod val="75000"/>
                  </a:schemeClr>
                </a:solidFill>
              </a:rPr>
              <a:t> </a:t>
            </a:r>
            <a:r>
              <a:rPr lang="en-US" dirty="0" smtClean="0">
                <a:solidFill>
                  <a:schemeClr val="accent6">
                    <a:lumMod val="75000"/>
                  </a:schemeClr>
                </a:solidFill>
              </a:rPr>
              <a:t>Argentinian</a:t>
            </a:r>
            <a:r>
              <a:rPr lang="en-US" dirty="0" smtClean="0">
                <a:solidFill>
                  <a:schemeClr val="accent2">
                    <a:lumMod val="75000"/>
                  </a:schemeClr>
                </a:solidFill>
              </a:rPr>
              <a:t>     </a:t>
            </a:r>
            <a:r>
              <a:rPr lang="en-US" dirty="0" smtClean="0">
                <a:solidFill>
                  <a:srgbClr val="FF0000"/>
                </a:solidFill>
              </a:rPr>
              <a:t>Folk music--</a:t>
            </a:r>
            <a:r>
              <a:rPr lang="en-US" dirty="0" smtClean="0">
                <a:solidFill>
                  <a:schemeClr val="accent6">
                    <a:lumMod val="75000"/>
                  </a:schemeClr>
                </a:solidFill>
              </a:rPr>
              <a:t>Appalachian </a:t>
            </a:r>
            <a:r>
              <a:rPr lang="en-US" dirty="0">
                <a:solidFill>
                  <a:schemeClr val="accent6">
                    <a:lumMod val="75000"/>
                  </a:schemeClr>
                </a:solidFill>
              </a:rPr>
              <a:t>Region</a:t>
            </a:r>
            <a:endParaRPr lang="en-US" dirty="0" smtClean="0">
              <a:solidFill>
                <a:schemeClr val="accent6">
                  <a:lumMod val="75000"/>
                </a:schemeClr>
              </a:solidFill>
            </a:endParaRPr>
          </a:p>
          <a:p>
            <a:pPr lvl="1"/>
            <a:r>
              <a:rPr lang="en-US" dirty="0">
                <a:solidFill>
                  <a:schemeClr val="accent2">
                    <a:lumMod val="50000"/>
                  </a:schemeClr>
                </a:solidFill>
              </a:rPr>
              <a:t>Language</a:t>
            </a:r>
            <a:r>
              <a:rPr lang="en-US" dirty="0">
                <a:solidFill>
                  <a:srgbClr val="002060"/>
                </a:solidFill>
              </a:rPr>
              <a:t>	</a:t>
            </a:r>
            <a:r>
              <a:rPr lang="en-US" dirty="0">
                <a:solidFill>
                  <a:schemeClr val="accent2">
                    <a:lumMod val="50000"/>
                  </a:schemeClr>
                </a:solidFill>
              </a:rPr>
              <a:t>Inuktitut</a:t>
            </a:r>
            <a:r>
              <a:rPr lang="en-US" dirty="0">
                <a:solidFill>
                  <a:schemeClr val="accent2">
                    <a:lumMod val="75000"/>
                  </a:schemeClr>
                </a:solidFill>
              </a:rPr>
              <a:t> </a:t>
            </a:r>
            <a:r>
              <a:rPr lang="en-US" dirty="0" smtClean="0">
                <a:solidFill>
                  <a:srgbClr val="FF0000"/>
                </a:solidFill>
              </a:rPr>
              <a:t>poetry</a:t>
            </a:r>
            <a:r>
              <a:rPr lang="en-US" dirty="0" smtClean="0">
                <a:solidFill>
                  <a:schemeClr val="accent2">
                    <a:lumMod val="75000"/>
                  </a:schemeClr>
                </a:solidFill>
              </a:rPr>
              <a:t>     </a:t>
            </a:r>
            <a:r>
              <a:rPr lang="en-US" dirty="0" smtClean="0">
                <a:solidFill>
                  <a:srgbClr val="FF0000"/>
                </a:solidFill>
              </a:rPr>
              <a:t>Short </a:t>
            </a:r>
            <a:r>
              <a:rPr lang="en-US" dirty="0">
                <a:solidFill>
                  <a:srgbClr val="FF0000"/>
                </a:solidFill>
              </a:rPr>
              <a:t>stories, </a:t>
            </a:r>
            <a:r>
              <a:rPr lang="en-US" dirty="0">
                <a:solidFill>
                  <a:srgbClr val="0070C0"/>
                </a:solidFill>
              </a:rPr>
              <a:t>Zambian</a:t>
            </a:r>
            <a:r>
              <a:rPr lang="en-US" dirty="0">
                <a:solidFill>
                  <a:schemeClr val="accent2">
                    <a:lumMod val="75000"/>
                  </a:schemeClr>
                </a:solidFill>
              </a:rPr>
              <a:t> </a:t>
            </a:r>
            <a:r>
              <a:rPr lang="en-US" dirty="0">
                <a:solidFill>
                  <a:schemeClr val="accent2">
                    <a:lumMod val="50000"/>
                  </a:schemeClr>
                </a:solidFill>
              </a:rPr>
              <a:t>(English)</a:t>
            </a:r>
            <a:endParaRPr lang="en-US" dirty="0" smtClean="0">
              <a:solidFill>
                <a:schemeClr val="accent2">
                  <a:lumMod val="50000"/>
                </a:schemeClr>
              </a:solidFill>
            </a:endParaRPr>
          </a:p>
          <a:p>
            <a:pPr lvl="1"/>
            <a:r>
              <a:rPr lang="en-US" dirty="0" smtClean="0">
                <a:solidFill>
                  <a:srgbClr val="7030A0"/>
                </a:solidFill>
              </a:rPr>
              <a:t>Audience</a:t>
            </a:r>
            <a:r>
              <a:rPr lang="en-US" dirty="0" smtClean="0">
                <a:solidFill>
                  <a:srgbClr val="002060"/>
                </a:solidFill>
              </a:rPr>
              <a:t>	</a:t>
            </a:r>
            <a:r>
              <a:rPr lang="en-US" dirty="0" smtClean="0">
                <a:solidFill>
                  <a:srgbClr val="7030A0"/>
                </a:solidFill>
              </a:rPr>
              <a:t>Young </a:t>
            </a:r>
            <a:r>
              <a:rPr lang="en-US" dirty="0">
                <a:solidFill>
                  <a:srgbClr val="7030A0"/>
                </a:solidFill>
              </a:rPr>
              <a:t>adult </a:t>
            </a:r>
            <a:r>
              <a:rPr lang="en-US" dirty="0">
                <a:solidFill>
                  <a:srgbClr val="FF0000"/>
                </a:solidFill>
              </a:rPr>
              <a:t>fiction</a:t>
            </a:r>
            <a:r>
              <a:rPr lang="en-US" dirty="0">
                <a:solidFill>
                  <a:schemeClr val="accent2">
                    <a:lumMod val="75000"/>
                  </a:schemeClr>
                </a:solidFill>
              </a:rPr>
              <a:t>	</a:t>
            </a:r>
            <a:r>
              <a:rPr lang="en-US" dirty="0">
                <a:solidFill>
                  <a:srgbClr val="7030A0"/>
                </a:solidFill>
              </a:rPr>
              <a:t>Teen</a:t>
            </a:r>
            <a:r>
              <a:rPr lang="en-US" dirty="0">
                <a:solidFill>
                  <a:schemeClr val="accent2">
                    <a:lumMod val="75000"/>
                  </a:schemeClr>
                </a:solidFill>
              </a:rPr>
              <a:t> </a:t>
            </a:r>
            <a:r>
              <a:rPr lang="en-US" dirty="0" smtClean="0">
                <a:solidFill>
                  <a:srgbClr val="FF0000"/>
                </a:solidFill>
              </a:rPr>
              <a:t>films</a:t>
            </a:r>
            <a:r>
              <a:rPr lang="en-US" dirty="0" smtClean="0">
                <a:solidFill>
                  <a:schemeClr val="accent2">
                    <a:lumMod val="75000"/>
                  </a:schemeClr>
                </a:solidFill>
              </a:rPr>
              <a:t>      </a:t>
            </a:r>
            <a:r>
              <a:rPr lang="en-US" dirty="0" smtClean="0">
                <a:solidFill>
                  <a:schemeClr val="tx1">
                    <a:lumMod val="75000"/>
                    <a:lumOff val="25000"/>
                  </a:schemeClr>
                </a:solidFill>
              </a:rPr>
              <a:t>Music--</a:t>
            </a:r>
            <a:r>
              <a:rPr lang="en-US" dirty="0" smtClean="0">
                <a:solidFill>
                  <a:srgbClr val="FF0000"/>
                </a:solidFill>
              </a:rPr>
              <a:t>Dictionaries</a:t>
            </a:r>
            <a:r>
              <a:rPr lang="en-US" dirty="0">
                <a:solidFill>
                  <a:srgbClr val="FF0000"/>
                </a:solidFill>
              </a:rPr>
              <a:t>,</a:t>
            </a:r>
            <a:r>
              <a:rPr lang="en-US" dirty="0">
                <a:solidFill>
                  <a:schemeClr val="accent2">
                    <a:lumMod val="75000"/>
                  </a:schemeClr>
                </a:solidFill>
              </a:rPr>
              <a:t> </a:t>
            </a:r>
            <a:r>
              <a:rPr lang="en-US" dirty="0">
                <a:solidFill>
                  <a:srgbClr val="7030A0"/>
                </a:solidFill>
              </a:rPr>
              <a:t>Juvenile</a:t>
            </a:r>
            <a:endParaRPr lang="en-US" dirty="0" smtClean="0">
              <a:solidFill>
                <a:srgbClr val="7030A0"/>
              </a:solidFill>
            </a:endParaRPr>
          </a:p>
          <a:p>
            <a:pPr lvl="1"/>
            <a:r>
              <a:rPr lang="en-US" dirty="0" smtClean="0">
                <a:solidFill>
                  <a:schemeClr val="bg2">
                    <a:lumMod val="50000"/>
                  </a:schemeClr>
                </a:solidFill>
              </a:rPr>
              <a:t>Time period of creation</a:t>
            </a:r>
            <a:r>
              <a:rPr lang="en-US" dirty="0" smtClean="0">
                <a:solidFill>
                  <a:srgbClr val="FF0000"/>
                </a:solidFill>
              </a:rPr>
              <a:t>	     Rock music--</a:t>
            </a:r>
            <a:r>
              <a:rPr lang="en-US" dirty="0" smtClean="0">
                <a:solidFill>
                  <a:schemeClr val="bg2">
                    <a:lumMod val="50000"/>
                  </a:schemeClr>
                </a:solidFill>
              </a:rPr>
              <a:t>1961-1970</a:t>
            </a:r>
            <a:r>
              <a:rPr lang="en-US" dirty="0">
                <a:solidFill>
                  <a:schemeClr val="accent2">
                    <a:lumMod val="75000"/>
                  </a:schemeClr>
                </a:solidFill>
              </a:rPr>
              <a:t>	</a:t>
            </a:r>
            <a:r>
              <a:rPr lang="en-US" dirty="0">
                <a:solidFill>
                  <a:srgbClr val="FF0000"/>
                </a:solidFill>
              </a:rPr>
              <a:t>Tales,</a:t>
            </a:r>
            <a:r>
              <a:rPr lang="en-US" dirty="0">
                <a:solidFill>
                  <a:schemeClr val="accent2">
                    <a:lumMod val="75000"/>
                  </a:schemeClr>
                </a:solidFill>
              </a:rPr>
              <a:t> </a:t>
            </a:r>
            <a:r>
              <a:rPr lang="en-US" dirty="0">
                <a:solidFill>
                  <a:schemeClr val="bg2">
                    <a:lumMod val="50000"/>
                  </a:schemeClr>
                </a:solidFill>
              </a:rPr>
              <a:t>Medieval</a:t>
            </a:r>
            <a:endParaRPr lang="en-US" dirty="0" smtClean="0">
              <a:solidFill>
                <a:schemeClr val="bg2">
                  <a:lumMod val="50000"/>
                </a:schemeClr>
              </a:solidFill>
            </a:endParaRPr>
          </a:p>
          <a:p>
            <a:pPr lvl="1"/>
            <a:r>
              <a:rPr lang="en-US" dirty="0" smtClean="0">
                <a:solidFill>
                  <a:schemeClr val="accent2"/>
                </a:solidFill>
              </a:rPr>
              <a:t>Music medium of performance</a:t>
            </a:r>
            <a:r>
              <a:rPr lang="en-US" dirty="0">
                <a:solidFill>
                  <a:srgbClr val="002060"/>
                </a:solidFill>
              </a:rPr>
              <a:t>	    </a:t>
            </a:r>
            <a:r>
              <a:rPr lang="en-US" dirty="0">
                <a:solidFill>
                  <a:schemeClr val="accent2"/>
                </a:solidFill>
              </a:rPr>
              <a:t>Piano </a:t>
            </a:r>
            <a:r>
              <a:rPr lang="en-US" dirty="0" smtClean="0">
                <a:solidFill>
                  <a:schemeClr val="accent2"/>
                </a:solidFill>
              </a:rPr>
              <a:t>quintets</a:t>
            </a:r>
            <a:r>
              <a:rPr lang="en-US" dirty="0" smtClean="0">
                <a:solidFill>
                  <a:srgbClr val="002060"/>
                </a:solidFill>
              </a:rPr>
              <a:t>     </a:t>
            </a:r>
            <a:r>
              <a:rPr lang="en-US" dirty="0" smtClean="0">
                <a:solidFill>
                  <a:srgbClr val="FF0000"/>
                </a:solidFill>
              </a:rPr>
              <a:t>Concertos</a:t>
            </a:r>
            <a:r>
              <a:rPr lang="en-US" dirty="0" smtClean="0">
                <a:solidFill>
                  <a:schemeClr val="accent2">
                    <a:lumMod val="75000"/>
                  </a:schemeClr>
                </a:solidFill>
              </a:rPr>
              <a:t> </a:t>
            </a:r>
            <a:r>
              <a:rPr lang="en-US" dirty="0">
                <a:solidFill>
                  <a:schemeClr val="accent2"/>
                </a:solidFill>
              </a:rPr>
              <a:t>(Bassoon, flute, oboe</a:t>
            </a:r>
            <a:r>
              <a:rPr lang="en-US" dirty="0" smtClean="0">
                <a:solidFill>
                  <a:schemeClr val="accent2"/>
                </a:solidFill>
              </a:rPr>
              <a:t>)</a:t>
            </a:r>
          </a:p>
          <a:p>
            <a:pPr marL="457200" lvl="1" indent="0">
              <a:buNone/>
            </a:pPr>
            <a:r>
              <a:rPr lang="en-US" dirty="0"/>
              <a:t>					</a:t>
            </a:r>
            <a:r>
              <a:rPr lang="en-US" dirty="0" smtClean="0"/>
              <a:t>    </a:t>
            </a:r>
            <a:r>
              <a:rPr lang="en-US" dirty="0" smtClean="0">
                <a:solidFill>
                  <a:schemeClr val="accent2"/>
                </a:solidFill>
              </a:rPr>
              <a:t>Flutes </a:t>
            </a:r>
            <a:r>
              <a:rPr lang="en-US" dirty="0">
                <a:solidFill>
                  <a:schemeClr val="accent2"/>
                </a:solidFill>
              </a:rPr>
              <a:t>(3) with orchestra</a:t>
            </a:r>
          </a:p>
        </p:txBody>
      </p:sp>
      <p:sp>
        <p:nvSpPr>
          <p:cNvPr id="6" name="Slide Number Placeholder 5"/>
          <p:cNvSpPr>
            <a:spLocks noGrp="1"/>
          </p:cNvSpPr>
          <p:nvPr>
            <p:ph type="sldNum" sz="quarter" idx="12"/>
          </p:nvPr>
        </p:nvSpPr>
        <p:spPr/>
        <p:txBody>
          <a:bodyPr/>
          <a:lstStyle/>
          <a:p>
            <a:fld id="{A00A331D-2EB0-4CEE-8662-2FAB66802E28}" type="slidenum">
              <a:rPr lang="en-US" smtClean="0"/>
              <a:t>5</a:t>
            </a:fld>
            <a:endParaRPr lang="en-US"/>
          </a:p>
        </p:txBody>
      </p:sp>
    </p:spTree>
    <p:extLst>
      <p:ext uri="{BB962C8B-B14F-4D97-AF65-F5344CB8AC3E}">
        <p14:creationId xmlns:p14="http://schemas.microsoft.com/office/powerpoint/2010/main" val="2903209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28063" cy="1325563"/>
          </a:xfrm>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2126707"/>
            <a:ext cx="5529146" cy="2869038"/>
          </a:xfrm>
        </p:spPr>
        <p:txBody>
          <a:bodyPr/>
          <a:lstStyle/>
          <a:p>
            <a:pPr marL="0" indent="0">
              <a:buNone/>
            </a:pPr>
            <a:r>
              <a:rPr lang="en-US" dirty="0" smtClean="0"/>
              <a:t>You </a:t>
            </a:r>
            <a:r>
              <a:rPr lang="en-US" dirty="0"/>
              <a:t>are </a:t>
            </a:r>
            <a:r>
              <a:rPr lang="en-US" dirty="0" smtClean="0"/>
              <a:t>cataloging Chelsea Quinn </a:t>
            </a:r>
            <a:r>
              <a:rPr lang="en-US" dirty="0" err="1" smtClean="0"/>
              <a:t>Yarbro’s</a:t>
            </a:r>
            <a:r>
              <a:rPr lang="en-US" dirty="0" smtClean="0"/>
              <a:t> </a:t>
            </a:r>
            <a:r>
              <a:rPr lang="en-US" b="1" i="1" dirty="0" smtClean="0">
                <a:solidFill>
                  <a:schemeClr val="accent2">
                    <a:lumMod val="75000"/>
                  </a:schemeClr>
                </a:solidFill>
              </a:rPr>
              <a:t>Sins of Omission</a:t>
            </a:r>
            <a:r>
              <a:rPr lang="en-US" dirty="0" smtClean="0"/>
              <a:t>. Assign LCGFT for this work.  Use appropriate MARC 21 coding and consult the PDF list of LCGFT terms.</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654" y="708839"/>
            <a:ext cx="3886200" cy="5185063"/>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50</a:t>
            </a:fld>
            <a:endParaRPr lang="en-US"/>
          </a:p>
        </p:txBody>
      </p:sp>
    </p:spTree>
    <p:extLst>
      <p:ext uri="{BB962C8B-B14F-4D97-AF65-F5344CB8AC3E}">
        <p14:creationId xmlns:p14="http://schemas.microsoft.com/office/powerpoint/2010/main" val="32010497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1825625"/>
            <a:ext cx="5529146" cy="4351338"/>
          </a:xfrm>
        </p:spPr>
        <p:txBody>
          <a:bodyPr/>
          <a:lstStyle/>
          <a:p>
            <a:pPr marL="0" indent="0">
              <a:buNone/>
            </a:pPr>
            <a:r>
              <a:rPr lang="en-US" dirty="0" smtClean="0"/>
              <a:t>You </a:t>
            </a:r>
            <a:r>
              <a:rPr lang="en-US" dirty="0"/>
              <a:t>are </a:t>
            </a:r>
            <a:r>
              <a:rPr lang="en-US" dirty="0" smtClean="0"/>
              <a:t>cataloging the compilation </a:t>
            </a:r>
            <a:r>
              <a:rPr lang="en-US" b="1" i="1" dirty="0" smtClean="0">
                <a:solidFill>
                  <a:schemeClr val="accent2">
                    <a:lumMod val="75000"/>
                  </a:schemeClr>
                </a:solidFill>
              </a:rPr>
              <a:t>Three Plays</a:t>
            </a:r>
            <a:r>
              <a:rPr lang="en-US" dirty="0" smtClean="0"/>
              <a:t>, by Arthur </a:t>
            </a:r>
            <a:r>
              <a:rPr lang="en-US" dirty="0"/>
              <a:t>Wing </a:t>
            </a:r>
            <a:r>
              <a:rPr lang="en-US" dirty="0" smtClean="0"/>
              <a:t>Pinero.  The plays are </a:t>
            </a:r>
            <a:r>
              <a:rPr lang="en-US" i="1" dirty="0" smtClean="0">
                <a:solidFill>
                  <a:schemeClr val="accent2">
                    <a:lumMod val="75000"/>
                  </a:schemeClr>
                </a:solidFill>
              </a:rPr>
              <a:t>The Magistrate</a:t>
            </a:r>
            <a:r>
              <a:rPr lang="en-US" dirty="0" smtClean="0"/>
              <a:t>; </a:t>
            </a:r>
            <a:r>
              <a:rPr lang="en-US" i="1" dirty="0" smtClean="0">
                <a:solidFill>
                  <a:schemeClr val="accent2">
                    <a:lumMod val="75000"/>
                  </a:schemeClr>
                </a:solidFill>
              </a:rPr>
              <a:t>The Second </a:t>
            </a:r>
            <a:r>
              <a:rPr lang="en-US" i="1" dirty="0">
                <a:solidFill>
                  <a:schemeClr val="accent2">
                    <a:lumMod val="75000"/>
                  </a:schemeClr>
                </a:solidFill>
              </a:rPr>
              <a:t>Mrs. </a:t>
            </a:r>
            <a:r>
              <a:rPr lang="en-US" i="1" dirty="0" smtClean="0">
                <a:solidFill>
                  <a:schemeClr val="accent2">
                    <a:lumMod val="75000"/>
                  </a:schemeClr>
                </a:solidFill>
              </a:rPr>
              <a:t>Tanqueray</a:t>
            </a:r>
            <a:r>
              <a:rPr lang="en-US" dirty="0" smtClean="0"/>
              <a:t>; and </a:t>
            </a:r>
            <a:r>
              <a:rPr lang="en-US" i="1" dirty="0" err="1">
                <a:solidFill>
                  <a:schemeClr val="accent2">
                    <a:lumMod val="75000"/>
                  </a:schemeClr>
                </a:solidFill>
              </a:rPr>
              <a:t>Trelawny</a:t>
            </a:r>
            <a:r>
              <a:rPr lang="en-US" i="1" dirty="0">
                <a:solidFill>
                  <a:schemeClr val="accent2">
                    <a:lumMod val="75000"/>
                  </a:schemeClr>
                </a:solidFill>
              </a:rPr>
              <a:t> of the </a:t>
            </a:r>
            <a:r>
              <a:rPr lang="en-US" i="1" dirty="0" smtClean="0">
                <a:solidFill>
                  <a:schemeClr val="accent2">
                    <a:lumMod val="75000"/>
                  </a:schemeClr>
                </a:solidFill>
              </a:rPr>
              <a:t>“Wells”</a:t>
            </a:r>
            <a:r>
              <a:rPr lang="en-US" dirty="0" smtClean="0"/>
              <a:t>.  The first work is a farce, the second is a thesis play, and the third is a comedy.  Assign LCGFT for this collection.  Use appropriate MARC 21 coding and consult the PDF list of LCGFT terms.</a:t>
            </a:r>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280" y="1665211"/>
            <a:ext cx="2933700" cy="469392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51</a:t>
            </a:fld>
            <a:endParaRPr lang="en-US"/>
          </a:p>
        </p:txBody>
      </p:sp>
    </p:spTree>
    <p:extLst>
      <p:ext uri="{BB962C8B-B14F-4D97-AF65-F5344CB8AC3E}">
        <p14:creationId xmlns:p14="http://schemas.microsoft.com/office/powerpoint/2010/main" val="3283083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1825625"/>
            <a:ext cx="5529146" cy="4351338"/>
          </a:xfrm>
        </p:spPr>
        <p:txBody>
          <a:bodyPr>
            <a:normAutofit/>
          </a:bodyPr>
          <a:lstStyle/>
          <a:p>
            <a:pPr marL="0" indent="0">
              <a:buNone/>
            </a:pPr>
            <a:r>
              <a:rPr lang="en-US" dirty="0" smtClean="0"/>
              <a:t>You </a:t>
            </a:r>
            <a:r>
              <a:rPr lang="en-US" dirty="0"/>
              <a:t>are </a:t>
            </a:r>
            <a:r>
              <a:rPr lang="en-US" dirty="0" smtClean="0"/>
              <a:t>cataloging the </a:t>
            </a:r>
            <a:r>
              <a:rPr lang="en-US" dirty="0"/>
              <a:t>compilation </a:t>
            </a:r>
            <a:r>
              <a:rPr lang="en-US" b="1" i="1" dirty="0" smtClean="0">
                <a:solidFill>
                  <a:schemeClr val="accent2">
                    <a:lumMod val="75000"/>
                  </a:schemeClr>
                </a:solidFill>
              </a:rPr>
              <a:t>Bred Any Good </a:t>
            </a:r>
            <a:r>
              <a:rPr lang="en-US" b="1" i="1" dirty="0">
                <a:solidFill>
                  <a:schemeClr val="accent2">
                    <a:lumMod val="75000"/>
                  </a:schemeClr>
                </a:solidFill>
              </a:rPr>
              <a:t>Rooks Lately?:  </a:t>
            </a:r>
            <a:r>
              <a:rPr lang="en-US" b="1" i="1" dirty="0" smtClean="0">
                <a:solidFill>
                  <a:schemeClr val="accent2">
                    <a:lumMod val="75000"/>
                  </a:schemeClr>
                </a:solidFill>
              </a:rPr>
              <a:t>A Collection </a:t>
            </a:r>
            <a:r>
              <a:rPr lang="en-US" b="1" i="1" dirty="0">
                <a:solidFill>
                  <a:schemeClr val="accent2">
                    <a:lumMod val="75000"/>
                  </a:schemeClr>
                </a:solidFill>
              </a:rPr>
              <a:t>of </a:t>
            </a:r>
            <a:r>
              <a:rPr lang="en-US" b="1" i="1" dirty="0" smtClean="0">
                <a:solidFill>
                  <a:schemeClr val="accent2">
                    <a:lumMod val="75000"/>
                  </a:schemeClr>
                </a:solidFill>
              </a:rPr>
              <a:t>Puns</a:t>
            </a:r>
            <a:r>
              <a:rPr lang="en-US" b="1" i="1" dirty="0">
                <a:solidFill>
                  <a:schemeClr val="accent2">
                    <a:lumMod val="75000"/>
                  </a:schemeClr>
                </a:solidFill>
              </a:rPr>
              <a:t>, </a:t>
            </a:r>
            <a:r>
              <a:rPr lang="en-US" b="1" i="1" dirty="0" smtClean="0">
                <a:solidFill>
                  <a:schemeClr val="accent2">
                    <a:lumMod val="75000"/>
                  </a:schemeClr>
                </a:solidFill>
              </a:rPr>
              <a:t>Shaggy Dogs</a:t>
            </a:r>
            <a:r>
              <a:rPr lang="en-US" b="1" i="1" dirty="0">
                <a:solidFill>
                  <a:schemeClr val="accent2">
                    <a:lumMod val="75000"/>
                  </a:schemeClr>
                </a:solidFill>
              </a:rPr>
              <a:t>, </a:t>
            </a:r>
            <a:r>
              <a:rPr lang="en-US" b="1" i="1" dirty="0" smtClean="0">
                <a:solidFill>
                  <a:schemeClr val="accent2">
                    <a:lumMod val="75000"/>
                  </a:schemeClr>
                </a:solidFill>
              </a:rPr>
              <a:t>Spoonerisms</a:t>
            </a:r>
            <a:r>
              <a:rPr lang="en-US" b="1" i="1" dirty="0">
                <a:solidFill>
                  <a:schemeClr val="accent2">
                    <a:lumMod val="75000"/>
                  </a:schemeClr>
                </a:solidFill>
              </a:rPr>
              <a:t>, </a:t>
            </a:r>
            <a:r>
              <a:rPr lang="en-US" b="1" i="1" dirty="0" err="1" smtClean="0">
                <a:solidFill>
                  <a:schemeClr val="accent2">
                    <a:lumMod val="75000"/>
                  </a:schemeClr>
                </a:solidFill>
              </a:rPr>
              <a:t>Feghoots</a:t>
            </a:r>
            <a:r>
              <a:rPr lang="en-US" b="1" i="1" dirty="0" smtClean="0">
                <a:solidFill>
                  <a:schemeClr val="accent2">
                    <a:lumMod val="75000"/>
                  </a:schemeClr>
                </a:solidFill>
              </a:rPr>
              <a:t> </a:t>
            </a:r>
            <a:r>
              <a:rPr lang="en-US" b="1" i="1" dirty="0">
                <a:solidFill>
                  <a:schemeClr val="accent2">
                    <a:lumMod val="75000"/>
                  </a:schemeClr>
                </a:solidFill>
              </a:rPr>
              <a:t>&amp; </a:t>
            </a:r>
            <a:r>
              <a:rPr lang="en-US" b="1" i="1" dirty="0" err="1" smtClean="0">
                <a:solidFill>
                  <a:schemeClr val="accent2">
                    <a:lumMod val="75000"/>
                  </a:schemeClr>
                </a:solidFill>
              </a:rPr>
              <a:t>Malappropriate</a:t>
            </a:r>
            <a:r>
              <a:rPr lang="en-US" b="1" i="1" dirty="0" smtClean="0">
                <a:solidFill>
                  <a:schemeClr val="accent2">
                    <a:lumMod val="75000"/>
                  </a:schemeClr>
                </a:solidFill>
              </a:rPr>
              <a:t> Stories</a:t>
            </a:r>
            <a:r>
              <a:rPr lang="en-US" dirty="0" smtClean="0"/>
              <a:t>. Assign LCGFT for this collection.  Use appropriate MARC 21 coding and consult the PDF list of LCGFT terms.</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51" y="1615418"/>
            <a:ext cx="3304032" cy="4974336"/>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52</a:t>
            </a:fld>
            <a:endParaRPr lang="en-US"/>
          </a:p>
        </p:txBody>
      </p:sp>
    </p:spTree>
    <p:extLst>
      <p:ext uri="{BB962C8B-B14F-4D97-AF65-F5344CB8AC3E}">
        <p14:creationId xmlns:p14="http://schemas.microsoft.com/office/powerpoint/2010/main" val="33894376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799172" y="3357340"/>
            <a:ext cx="9868828" cy="1655762"/>
          </a:xfrm>
        </p:spPr>
        <p:txBody>
          <a:bodyPr>
            <a:normAutofit/>
          </a:bodyPr>
          <a:lstStyle/>
          <a:p>
            <a:r>
              <a:rPr lang="en-US" sz="4800" dirty="0" smtClean="0"/>
              <a:t>General Terms</a:t>
            </a:r>
            <a:endParaRPr lang="en-US" sz="4800" dirty="0"/>
          </a:p>
        </p:txBody>
      </p:sp>
    </p:spTree>
    <p:extLst>
      <p:ext uri="{BB962C8B-B14F-4D97-AF65-F5344CB8AC3E}">
        <p14:creationId xmlns:p14="http://schemas.microsoft.com/office/powerpoint/2010/main" val="3529381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2"/>
            <a:ext cx="10515600" cy="868142"/>
          </a:xfrm>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637902" y="1065125"/>
            <a:ext cx="11554098" cy="5792875"/>
          </a:xfrm>
        </p:spPr>
        <p:txBody>
          <a:bodyPr>
            <a:normAutofit/>
          </a:bodyPr>
          <a:lstStyle/>
          <a:p>
            <a:r>
              <a:rPr lang="en-US" dirty="0" smtClean="0"/>
              <a:t>Terms which </a:t>
            </a:r>
            <a:r>
              <a:rPr lang="en-US" dirty="0"/>
              <a:t>are not specific to a particular </a:t>
            </a:r>
            <a:r>
              <a:rPr lang="en-US" dirty="0" smtClean="0"/>
              <a:t>discipline</a:t>
            </a:r>
          </a:p>
          <a:p>
            <a:pPr marL="0" indent="0">
              <a:buNone/>
            </a:pPr>
            <a:r>
              <a:rPr lang="en-US" dirty="0" smtClean="0"/>
              <a:t>	</a:t>
            </a:r>
            <a:r>
              <a:rPr lang="en-US" b="1" dirty="0" smtClean="0">
                <a:solidFill>
                  <a:schemeClr val="accent1">
                    <a:lumMod val="75000"/>
                  </a:schemeClr>
                </a:solidFill>
              </a:rPr>
              <a:t>Abridgments	Almanacs		Bibliographies	Blogs</a:t>
            </a:r>
          </a:p>
          <a:p>
            <a:pPr marL="0" indent="0">
              <a:buNone/>
            </a:pPr>
            <a:r>
              <a:rPr lang="en-US" b="1" dirty="0">
                <a:solidFill>
                  <a:schemeClr val="accent1">
                    <a:lumMod val="75000"/>
                  </a:schemeClr>
                </a:solidFill>
              </a:rPr>
              <a:t>	</a:t>
            </a:r>
            <a:r>
              <a:rPr lang="en-US" b="1" dirty="0" smtClean="0">
                <a:solidFill>
                  <a:schemeClr val="accent1">
                    <a:lumMod val="75000"/>
                  </a:schemeClr>
                </a:solidFill>
              </a:rPr>
              <a:t>Conference papers and proceedings	Diaries		Dictionaries</a:t>
            </a:r>
          </a:p>
          <a:p>
            <a:pPr marL="0" indent="0">
              <a:buNone/>
            </a:pPr>
            <a:r>
              <a:rPr lang="en-US" b="1" dirty="0">
                <a:solidFill>
                  <a:schemeClr val="accent1">
                    <a:lumMod val="75000"/>
                  </a:schemeClr>
                </a:solidFill>
              </a:rPr>
              <a:t>	</a:t>
            </a:r>
            <a:r>
              <a:rPr lang="en-US" b="1" dirty="0" smtClean="0">
                <a:solidFill>
                  <a:schemeClr val="accent1">
                    <a:lumMod val="75000"/>
                  </a:schemeClr>
                </a:solidFill>
              </a:rPr>
              <a:t>FAQs			Guidebooks		Newsletters		Picture books</a:t>
            </a:r>
          </a:p>
          <a:p>
            <a:pPr marL="0" indent="0">
              <a:buNone/>
            </a:pPr>
            <a:r>
              <a:rPr lang="en-US" b="1" dirty="0">
                <a:solidFill>
                  <a:schemeClr val="accent1">
                    <a:lumMod val="75000"/>
                  </a:schemeClr>
                </a:solidFill>
              </a:rPr>
              <a:t>	</a:t>
            </a:r>
            <a:r>
              <a:rPr lang="en-US" b="1" dirty="0" smtClean="0">
                <a:solidFill>
                  <a:schemeClr val="accent1">
                    <a:lumMod val="75000"/>
                  </a:schemeClr>
                </a:solidFill>
              </a:rPr>
              <a:t>Sayings		Textbooks		Yearbooks		Zines</a:t>
            </a:r>
            <a:r>
              <a:rPr lang="en-US" dirty="0" smtClean="0"/>
              <a:t>	</a:t>
            </a:r>
            <a:endParaRPr lang="en-US" dirty="0"/>
          </a:p>
          <a:p>
            <a:r>
              <a:rPr lang="en-US" dirty="0"/>
              <a:t>T</a:t>
            </a:r>
            <a:r>
              <a:rPr lang="en-US" dirty="0" smtClean="0"/>
              <a:t>erms for ephemera     </a:t>
            </a:r>
            <a:r>
              <a:rPr lang="en-US" b="1" dirty="0" smtClean="0">
                <a:solidFill>
                  <a:schemeClr val="accent1">
                    <a:lumMod val="75000"/>
                  </a:schemeClr>
                </a:solidFill>
              </a:rPr>
              <a:t>Calendars</a:t>
            </a:r>
            <a:r>
              <a:rPr lang="en-US" dirty="0" smtClean="0"/>
              <a:t>     </a:t>
            </a:r>
            <a:r>
              <a:rPr lang="en-US" b="1" dirty="0" smtClean="0">
                <a:solidFill>
                  <a:schemeClr val="accent1">
                    <a:lumMod val="75000"/>
                  </a:schemeClr>
                </a:solidFill>
              </a:rPr>
              <a:t>Menus</a:t>
            </a:r>
            <a:r>
              <a:rPr lang="en-US" dirty="0" smtClean="0"/>
              <a:t>     </a:t>
            </a:r>
            <a:r>
              <a:rPr lang="en-US" b="1" dirty="0" smtClean="0">
                <a:solidFill>
                  <a:schemeClr val="accent1">
                    <a:lumMod val="75000"/>
                  </a:schemeClr>
                </a:solidFill>
              </a:rPr>
              <a:t>Theater programs</a:t>
            </a:r>
            <a:r>
              <a:rPr lang="en-US" dirty="0" smtClean="0"/>
              <a:t> </a:t>
            </a:r>
          </a:p>
          <a:p>
            <a:r>
              <a:rPr lang="en-US" dirty="0" smtClean="0"/>
              <a:t>Terms for some graphic materials     </a:t>
            </a:r>
            <a:r>
              <a:rPr lang="en-US" b="1" dirty="0" smtClean="0">
                <a:solidFill>
                  <a:srgbClr val="0070C0"/>
                </a:solidFill>
              </a:rPr>
              <a:t>Posters</a:t>
            </a:r>
            <a:r>
              <a:rPr lang="en-US" dirty="0" smtClean="0"/>
              <a:t>     </a:t>
            </a:r>
            <a:r>
              <a:rPr lang="en-US" b="1" dirty="0" smtClean="0">
                <a:solidFill>
                  <a:srgbClr val="0070C0"/>
                </a:solidFill>
              </a:rPr>
              <a:t>Postcards    Paper dolls</a:t>
            </a:r>
          </a:p>
          <a:p>
            <a:r>
              <a:rPr lang="en-US" dirty="0" smtClean="0"/>
              <a:t>Terms for puzzles and games     </a:t>
            </a:r>
            <a:r>
              <a:rPr lang="en-US" b="1" dirty="0" err="1" smtClean="0">
                <a:solidFill>
                  <a:schemeClr val="accent5"/>
                </a:solidFill>
              </a:rPr>
              <a:t>KenKen</a:t>
            </a:r>
            <a:r>
              <a:rPr lang="en-US" b="1" dirty="0" smtClean="0">
                <a:solidFill>
                  <a:schemeClr val="accent5"/>
                </a:solidFill>
              </a:rPr>
              <a:t> puzzles</a:t>
            </a:r>
            <a:r>
              <a:rPr lang="en-US" dirty="0" smtClean="0"/>
              <a:t>     </a:t>
            </a:r>
            <a:r>
              <a:rPr lang="en-US" b="1" dirty="0" smtClean="0">
                <a:solidFill>
                  <a:schemeClr val="accent1">
                    <a:lumMod val="75000"/>
                  </a:schemeClr>
                </a:solidFill>
              </a:rPr>
              <a:t>Sudoku puzzles</a:t>
            </a:r>
            <a:r>
              <a:rPr lang="en-US" dirty="0" smtClean="0"/>
              <a:t> </a:t>
            </a:r>
          </a:p>
          <a:p>
            <a:r>
              <a:rPr lang="en-US" dirty="0" smtClean="0"/>
              <a:t>Terms for types of toy and movable books     </a:t>
            </a:r>
            <a:r>
              <a:rPr lang="en-US" b="1" dirty="0" smtClean="0">
                <a:solidFill>
                  <a:schemeClr val="accent1">
                    <a:lumMod val="75000"/>
                  </a:schemeClr>
                </a:solidFill>
              </a:rPr>
              <a:t>Flip books</a:t>
            </a:r>
            <a:r>
              <a:rPr lang="en-US" dirty="0" smtClean="0"/>
              <a:t> </a:t>
            </a:r>
            <a:r>
              <a:rPr lang="en-US" b="1" dirty="0" smtClean="0">
                <a:solidFill>
                  <a:schemeClr val="accent1">
                    <a:lumMod val="75000"/>
                  </a:schemeClr>
                </a:solidFill>
              </a:rPr>
              <a:t>    Pop-up books</a:t>
            </a:r>
            <a:r>
              <a:rPr lang="en-US" dirty="0" smtClean="0"/>
              <a:t> </a:t>
            </a:r>
            <a:r>
              <a:rPr lang="en-US" dirty="0" smtClean="0">
                <a:solidFill>
                  <a:schemeClr val="accent1">
                    <a:lumMod val="75000"/>
                  </a:schemeClr>
                </a:solidFill>
              </a:rPr>
              <a:t> 	</a:t>
            </a:r>
            <a:endParaRPr lang="en-US" dirty="0" smtClean="0"/>
          </a:p>
          <a:p>
            <a:pPr>
              <a:spcAft>
                <a:spcPts val="600"/>
              </a:spcAft>
            </a:pPr>
            <a:r>
              <a:rPr lang="en-US" dirty="0" smtClean="0"/>
              <a:t>Some nonfiction terms     </a:t>
            </a:r>
            <a:r>
              <a:rPr lang="en-US" b="1" dirty="0" smtClean="0">
                <a:solidFill>
                  <a:schemeClr val="accent1">
                    <a:lumMod val="75000"/>
                  </a:schemeClr>
                </a:solidFill>
              </a:rPr>
              <a:t>Autobiographies</a:t>
            </a:r>
            <a:r>
              <a:rPr lang="en-US" dirty="0" smtClean="0"/>
              <a:t>     </a:t>
            </a:r>
            <a:r>
              <a:rPr lang="en-US" b="1" dirty="0" smtClean="0">
                <a:solidFill>
                  <a:schemeClr val="accent5"/>
                </a:solidFill>
              </a:rPr>
              <a:t>Biographies</a:t>
            </a:r>
            <a:r>
              <a:rPr lang="en-US" dirty="0" smtClean="0"/>
              <a:t>     </a:t>
            </a:r>
            <a:r>
              <a:rPr lang="en-US" b="1" dirty="0" smtClean="0">
                <a:solidFill>
                  <a:schemeClr val="accent1">
                    <a:lumMod val="75000"/>
                  </a:schemeClr>
                </a:solidFill>
              </a:rPr>
              <a:t>Diaries</a:t>
            </a:r>
          </a:p>
          <a:p>
            <a:pPr marL="0" indent="0">
              <a:spcBef>
                <a:spcPts val="0"/>
              </a:spcBef>
              <a:spcAft>
                <a:spcPts val="1200"/>
              </a:spcAft>
              <a:buNone/>
            </a:pPr>
            <a:r>
              <a:rPr lang="en-US" b="1" dirty="0">
                <a:solidFill>
                  <a:schemeClr val="accent1">
                    <a:lumMod val="75000"/>
                  </a:schemeClr>
                </a:solidFill>
              </a:rPr>
              <a:t>	</a:t>
            </a:r>
            <a:r>
              <a:rPr lang="en-US" b="1" dirty="0" smtClean="0">
                <a:solidFill>
                  <a:schemeClr val="accent1">
                    <a:lumMod val="75000"/>
                  </a:schemeClr>
                </a:solidFill>
              </a:rPr>
              <a:t>                                     Essays</a:t>
            </a:r>
            <a:r>
              <a:rPr lang="en-US" dirty="0" smtClean="0"/>
              <a:t>     </a:t>
            </a:r>
            <a:r>
              <a:rPr lang="en-US" b="1" dirty="0" smtClean="0">
                <a:solidFill>
                  <a:schemeClr val="accent1">
                    <a:lumMod val="75000"/>
                  </a:schemeClr>
                </a:solidFill>
              </a:rPr>
              <a:t>Travel writing     True crime stories</a:t>
            </a:r>
            <a:r>
              <a:rPr lang="en-US" dirty="0" smtClean="0"/>
              <a:t>     </a:t>
            </a:r>
          </a:p>
        </p:txBody>
      </p:sp>
      <p:sp>
        <p:nvSpPr>
          <p:cNvPr id="6" name="Slide Number Placeholder 5"/>
          <p:cNvSpPr>
            <a:spLocks noGrp="1"/>
          </p:cNvSpPr>
          <p:nvPr>
            <p:ph type="sldNum" sz="quarter" idx="12"/>
          </p:nvPr>
        </p:nvSpPr>
        <p:spPr/>
        <p:txBody>
          <a:bodyPr/>
          <a:lstStyle/>
          <a:p>
            <a:fld id="{A00A331D-2EB0-4CEE-8662-2FAB66802E28}" type="slidenum">
              <a:rPr lang="en-US" smtClean="0"/>
              <a:t>54</a:t>
            </a:fld>
            <a:endParaRPr lang="en-US"/>
          </a:p>
        </p:txBody>
      </p:sp>
    </p:spTree>
    <p:extLst>
      <p:ext uri="{BB962C8B-B14F-4D97-AF65-F5344CB8AC3E}">
        <p14:creationId xmlns:p14="http://schemas.microsoft.com/office/powerpoint/2010/main" val="20444956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838200" y="1690688"/>
            <a:ext cx="10515600" cy="4871266"/>
          </a:xfrm>
        </p:spPr>
        <p:txBody>
          <a:bodyPr>
            <a:normAutofit/>
          </a:bodyPr>
          <a:lstStyle/>
          <a:p>
            <a:pPr>
              <a:spcAft>
                <a:spcPts val="1200"/>
              </a:spcAft>
            </a:pPr>
            <a:r>
              <a:rPr lang="en-US" dirty="0" smtClean="0"/>
              <a:t>Many have corresponding headings or form subdivisions in LCSH, </a:t>
            </a:r>
            <a:r>
              <a:rPr lang="en-US" i="1" dirty="0" smtClean="0"/>
              <a:t>but the LCGFT headings may not be identical</a:t>
            </a:r>
            <a:r>
              <a:rPr lang="en-US" dirty="0" smtClean="0"/>
              <a:t>.  For example:</a:t>
            </a:r>
          </a:p>
          <a:p>
            <a:pPr marL="914400" lvl="2" indent="0">
              <a:buNone/>
            </a:pPr>
            <a:r>
              <a:rPr lang="en-US" dirty="0" smtClean="0"/>
              <a:t>LCSH: $v Biography	</a:t>
            </a:r>
            <a:r>
              <a:rPr lang="en-US" dirty="0"/>
              <a:t>	</a:t>
            </a:r>
            <a:r>
              <a:rPr lang="en-US" dirty="0" smtClean="0"/>
              <a:t>	LCSH: $v Congresses</a:t>
            </a:r>
          </a:p>
          <a:p>
            <a:pPr marL="914400" lvl="2" indent="0">
              <a:buNone/>
            </a:pPr>
            <a:r>
              <a:rPr lang="en-US" dirty="0" smtClean="0"/>
              <a:t>LCGFT: Biographies			LCGFT: Conference papers and proceedings</a:t>
            </a:r>
          </a:p>
          <a:p>
            <a:pPr marL="914400" lvl="2" indent="0">
              <a:buNone/>
            </a:pPr>
            <a:endParaRPr lang="en-US" dirty="0"/>
          </a:p>
          <a:p>
            <a:pPr marL="914400" lvl="2" indent="0">
              <a:buNone/>
            </a:pPr>
            <a:r>
              <a:rPr lang="en-US" dirty="0" smtClean="0"/>
              <a:t>LCSH: $v Handbooks, manuals, etc.		LCSH: Imaginary histories</a:t>
            </a:r>
          </a:p>
          <a:p>
            <a:pPr marL="914400" lvl="2" indent="0">
              <a:buNone/>
            </a:pPr>
            <a:r>
              <a:rPr lang="en-US" dirty="0" smtClean="0"/>
              <a:t>LCGFT: Handbooks and manuals		LCGFT: </a:t>
            </a:r>
            <a:r>
              <a:rPr lang="en-US" dirty="0"/>
              <a:t>Counterfactual </a:t>
            </a:r>
            <a:r>
              <a:rPr lang="en-US" dirty="0" smtClean="0"/>
              <a:t>histories</a:t>
            </a:r>
          </a:p>
          <a:p>
            <a:pPr marL="914400" lvl="2" indent="0">
              <a:buNone/>
            </a:pPr>
            <a:endParaRPr lang="en-US" dirty="0"/>
          </a:p>
          <a:p>
            <a:pPr marL="914400" lvl="2" indent="0">
              <a:buNone/>
            </a:pPr>
            <a:r>
              <a:rPr lang="en-US" dirty="0" smtClean="0"/>
              <a:t>LCSH: Playbills				LCSH: Sound effects books</a:t>
            </a:r>
          </a:p>
          <a:p>
            <a:pPr marL="914400" lvl="2" indent="0">
              <a:buNone/>
            </a:pPr>
            <a:r>
              <a:rPr lang="en-US" dirty="0" smtClean="0"/>
              <a:t>LCGFT: Playbills (Posters)			LCGFT: Sound books</a:t>
            </a:r>
          </a:p>
          <a:p>
            <a:pPr marL="914400" lvl="2" indent="0">
              <a:buNone/>
            </a:pPr>
            <a:endParaRPr lang="en-US" dirty="0"/>
          </a:p>
          <a:p>
            <a:pPr marL="914400" lvl="2" indent="0">
              <a:buNone/>
            </a:pPr>
            <a:r>
              <a:rPr lang="en-US" dirty="0" smtClean="0"/>
              <a:t>LCSH: $</a:t>
            </a:r>
            <a:r>
              <a:rPr lang="en-US" dirty="0"/>
              <a:t>v Tables				LCSH: </a:t>
            </a:r>
            <a:r>
              <a:rPr lang="en-US" dirty="0" smtClean="0"/>
              <a:t>$</a:t>
            </a:r>
            <a:r>
              <a:rPr lang="en-US" dirty="0"/>
              <a:t>v </a:t>
            </a:r>
            <a:r>
              <a:rPr lang="en-US" dirty="0" smtClean="0"/>
              <a:t>Exhibitions</a:t>
            </a:r>
          </a:p>
          <a:p>
            <a:pPr marL="914400" lvl="2" indent="0">
              <a:buNone/>
            </a:pPr>
            <a:r>
              <a:rPr lang="en-US" dirty="0" smtClean="0"/>
              <a:t>LCGFT: Tables (Data)			LCGFT</a:t>
            </a:r>
            <a:r>
              <a:rPr lang="en-US" dirty="0"/>
              <a:t>: Exhibition catalogs</a:t>
            </a:r>
          </a:p>
        </p:txBody>
      </p:sp>
      <p:sp>
        <p:nvSpPr>
          <p:cNvPr id="6" name="Slide Number Placeholder 5"/>
          <p:cNvSpPr>
            <a:spLocks noGrp="1"/>
          </p:cNvSpPr>
          <p:nvPr>
            <p:ph type="sldNum" sz="quarter" idx="12"/>
          </p:nvPr>
        </p:nvSpPr>
        <p:spPr/>
        <p:txBody>
          <a:bodyPr/>
          <a:lstStyle/>
          <a:p>
            <a:fld id="{A00A331D-2EB0-4CEE-8662-2FAB66802E28}" type="slidenum">
              <a:rPr lang="en-US" smtClean="0"/>
              <a:t>55</a:t>
            </a:fld>
            <a:endParaRPr lang="en-US"/>
          </a:p>
        </p:txBody>
      </p:sp>
    </p:spTree>
    <p:extLst>
      <p:ext uri="{BB962C8B-B14F-4D97-AF65-F5344CB8AC3E}">
        <p14:creationId xmlns:p14="http://schemas.microsoft.com/office/powerpoint/2010/main" val="31635559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838200" y="1825625"/>
            <a:ext cx="10515600" cy="4635560"/>
          </a:xfrm>
        </p:spPr>
        <p:txBody>
          <a:bodyPr>
            <a:normAutofit/>
          </a:bodyPr>
          <a:lstStyle/>
          <a:p>
            <a:r>
              <a:rPr lang="en-US" dirty="0" smtClean="0"/>
              <a:t>Divided into 10 “top” terms: </a:t>
            </a:r>
            <a:r>
              <a:rPr lang="en-US" b="1" dirty="0" smtClean="0">
                <a:solidFill>
                  <a:schemeClr val="accent1">
                    <a:lumMod val="75000"/>
                  </a:schemeClr>
                </a:solidFill>
              </a:rPr>
              <a:t>Commemorative works</a:t>
            </a:r>
            <a:r>
              <a:rPr lang="en-US" dirty="0" smtClean="0">
                <a:solidFill>
                  <a:schemeClr val="accent1">
                    <a:lumMod val="75000"/>
                  </a:schemeClr>
                </a:solidFill>
              </a:rPr>
              <a:t>;</a:t>
            </a:r>
            <a:r>
              <a:rPr lang="en-US" b="1" dirty="0" smtClean="0">
                <a:solidFill>
                  <a:schemeClr val="accent1">
                    <a:lumMod val="75000"/>
                  </a:schemeClr>
                </a:solidFill>
              </a:rPr>
              <a:t> Creative nonfiction</a:t>
            </a:r>
            <a:r>
              <a:rPr lang="en-US" dirty="0" smtClean="0">
                <a:solidFill>
                  <a:schemeClr val="accent1">
                    <a:lumMod val="75000"/>
                  </a:schemeClr>
                </a:solidFill>
              </a:rPr>
              <a:t>;</a:t>
            </a:r>
            <a:r>
              <a:rPr lang="en-US" b="1" dirty="0" smtClean="0">
                <a:solidFill>
                  <a:schemeClr val="accent1">
                    <a:lumMod val="75000"/>
                  </a:schemeClr>
                </a:solidFill>
              </a:rPr>
              <a:t> Derivative works</a:t>
            </a:r>
            <a:r>
              <a:rPr lang="en-US" dirty="0" smtClean="0">
                <a:solidFill>
                  <a:schemeClr val="accent1">
                    <a:lumMod val="75000"/>
                  </a:schemeClr>
                </a:solidFill>
              </a:rPr>
              <a:t>;</a:t>
            </a:r>
            <a:r>
              <a:rPr lang="en-US" b="1" dirty="0" smtClean="0">
                <a:solidFill>
                  <a:schemeClr val="accent1">
                    <a:lumMod val="75000"/>
                  </a:schemeClr>
                </a:solidFill>
              </a:rPr>
              <a:t> Discursive works</a:t>
            </a:r>
            <a:r>
              <a:rPr lang="en-US" dirty="0" smtClean="0">
                <a:solidFill>
                  <a:schemeClr val="accent1">
                    <a:lumMod val="75000"/>
                  </a:schemeClr>
                </a:solidFill>
              </a:rPr>
              <a:t>;</a:t>
            </a:r>
            <a:r>
              <a:rPr lang="en-US" b="1" dirty="0" smtClean="0">
                <a:solidFill>
                  <a:schemeClr val="accent1">
                    <a:lumMod val="75000"/>
                  </a:schemeClr>
                </a:solidFill>
              </a:rPr>
              <a:t> Ephemera</a:t>
            </a:r>
            <a:r>
              <a:rPr lang="en-US" dirty="0" smtClean="0">
                <a:solidFill>
                  <a:schemeClr val="accent1">
                    <a:lumMod val="75000"/>
                  </a:schemeClr>
                </a:solidFill>
              </a:rPr>
              <a:t>;</a:t>
            </a:r>
            <a:r>
              <a:rPr lang="en-US" b="1" dirty="0" smtClean="0">
                <a:solidFill>
                  <a:schemeClr val="accent1">
                    <a:lumMod val="75000"/>
                  </a:schemeClr>
                </a:solidFill>
              </a:rPr>
              <a:t> Illustrated works</a:t>
            </a:r>
            <a:r>
              <a:rPr lang="en-US" dirty="0" smtClean="0">
                <a:solidFill>
                  <a:schemeClr val="accent1">
                    <a:lumMod val="75000"/>
                  </a:schemeClr>
                </a:solidFill>
              </a:rPr>
              <a:t>;</a:t>
            </a:r>
            <a:r>
              <a:rPr lang="en-US" b="1" dirty="0" smtClean="0">
                <a:solidFill>
                  <a:schemeClr val="accent1">
                    <a:lumMod val="75000"/>
                  </a:schemeClr>
                </a:solidFill>
              </a:rPr>
              <a:t> Informational works</a:t>
            </a:r>
            <a:r>
              <a:rPr lang="en-US" dirty="0" smtClean="0">
                <a:solidFill>
                  <a:schemeClr val="accent1">
                    <a:lumMod val="75000"/>
                  </a:schemeClr>
                </a:solidFill>
              </a:rPr>
              <a:t>;</a:t>
            </a:r>
            <a:r>
              <a:rPr lang="en-US" b="1" dirty="0" smtClean="0">
                <a:solidFill>
                  <a:schemeClr val="accent1">
                    <a:lumMod val="75000"/>
                  </a:schemeClr>
                </a:solidFill>
              </a:rPr>
              <a:t> Instructional and educational works</a:t>
            </a:r>
            <a:r>
              <a:rPr lang="en-US" dirty="0" smtClean="0">
                <a:solidFill>
                  <a:schemeClr val="accent1">
                    <a:lumMod val="75000"/>
                  </a:schemeClr>
                </a:solidFill>
              </a:rPr>
              <a:t>;</a:t>
            </a:r>
            <a:r>
              <a:rPr lang="en-US" b="1" dirty="0" smtClean="0">
                <a:solidFill>
                  <a:schemeClr val="accent1">
                    <a:lumMod val="75000"/>
                  </a:schemeClr>
                </a:solidFill>
              </a:rPr>
              <a:t> Recreational works</a:t>
            </a:r>
            <a:r>
              <a:rPr lang="en-US" dirty="0" smtClean="0">
                <a:solidFill>
                  <a:schemeClr val="accent1">
                    <a:lumMod val="75000"/>
                  </a:schemeClr>
                </a:solidFill>
              </a:rPr>
              <a:t>;</a:t>
            </a:r>
            <a:r>
              <a:rPr lang="en-US" b="1" dirty="0" smtClean="0">
                <a:solidFill>
                  <a:schemeClr val="accent1">
                    <a:lumMod val="75000"/>
                  </a:schemeClr>
                </a:solidFill>
              </a:rPr>
              <a:t> Tactile works</a:t>
            </a:r>
          </a:p>
          <a:p>
            <a:pPr lvl="1"/>
            <a:r>
              <a:rPr lang="en-US" dirty="0" smtClean="0"/>
              <a:t>These are mainly for gathering the general terms into broad categories; they will rarely be assigned in a bibliographic record because more specific terms are available</a:t>
            </a:r>
          </a:p>
          <a:p>
            <a:pPr lvl="1"/>
            <a:r>
              <a:rPr lang="en-US" dirty="0" smtClean="0"/>
              <a:t>Some of the more specific terms may be in the hierarchies of multiple top terms.  For example, </a:t>
            </a:r>
            <a:r>
              <a:rPr lang="en-US" b="1" dirty="0" smtClean="0">
                <a:solidFill>
                  <a:schemeClr val="accent1">
                    <a:lumMod val="75000"/>
                  </a:schemeClr>
                </a:solidFill>
              </a:rPr>
              <a:t>Handbooks and manuals</a:t>
            </a:r>
            <a:r>
              <a:rPr lang="en-US" dirty="0" smtClean="0">
                <a:solidFill>
                  <a:schemeClr val="accent1">
                    <a:lumMod val="75000"/>
                  </a:schemeClr>
                </a:solidFill>
              </a:rPr>
              <a:t> </a:t>
            </a:r>
            <a:r>
              <a:rPr lang="en-US" dirty="0" smtClean="0"/>
              <a:t>has two BTs, </a:t>
            </a:r>
            <a:r>
              <a:rPr lang="en-US" b="1" dirty="0" smtClean="0">
                <a:solidFill>
                  <a:schemeClr val="accent1">
                    <a:lumMod val="75000"/>
                  </a:schemeClr>
                </a:solidFill>
              </a:rPr>
              <a:t>Instructional and educational works</a:t>
            </a:r>
            <a:r>
              <a:rPr lang="en-US" dirty="0" smtClean="0"/>
              <a:t> and </a:t>
            </a:r>
            <a:r>
              <a:rPr lang="en-US" b="1" dirty="0" smtClean="0">
                <a:solidFill>
                  <a:schemeClr val="accent1">
                    <a:lumMod val="75000"/>
                  </a:schemeClr>
                </a:solidFill>
              </a:rPr>
              <a:t>Reference works</a:t>
            </a:r>
            <a:r>
              <a:rPr lang="en-US" dirty="0" smtClean="0"/>
              <a:t>, which is an NT of </a:t>
            </a:r>
            <a:r>
              <a:rPr lang="en-US" b="1" dirty="0" smtClean="0">
                <a:solidFill>
                  <a:schemeClr val="accent1">
                    <a:lumMod val="75000"/>
                  </a:schemeClr>
                </a:solidFill>
              </a:rPr>
              <a:t>Informational works</a:t>
            </a:r>
            <a:r>
              <a:rPr lang="en-US" dirty="0" smtClean="0"/>
              <a:t> </a:t>
            </a:r>
          </a:p>
          <a:p>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56</a:t>
            </a:fld>
            <a:endParaRPr lang="en-US"/>
          </a:p>
        </p:txBody>
      </p:sp>
    </p:spTree>
    <p:extLst>
      <p:ext uri="{BB962C8B-B14F-4D97-AF65-F5344CB8AC3E}">
        <p14:creationId xmlns:p14="http://schemas.microsoft.com/office/powerpoint/2010/main" val="2794590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6739" y="93345"/>
            <a:ext cx="6012180" cy="6621780"/>
          </a:xfrm>
          <a:prstGeom prst="rect">
            <a:avLst/>
          </a:prstGeom>
        </p:spPr>
      </p:pic>
      <p:pic>
        <p:nvPicPr>
          <p:cNvPr id="4" name="Picture 3"/>
          <p:cNvPicPr>
            <a:picLocks noChangeAspect="1"/>
          </p:cNvPicPr>
          <p:nvPr/>
        </p:nvPicPr>
        <p:blipFill>
          <a:blip r:embed="rId4"/>
          <a:stretch>
            <a:fillRect/>
          </a:stretch>
        </p:blipFill>
        <p:spPr>
          <a:xfrm>
            <a:off x="7254914" y="478059"/>
            <a:ext cx="3491103" cy="1180814"/>
          </a:xfrm>
          <a:prstGeom prst="rect">
            <a:avLst/>
          </a:prstGeom>
        </p:spPr>
      </p:pic>
      <p:pic>
        <p:nvPicPr>
          <p:cNvPr id="5" name="Picture 4"/>
          <p:cNvPicPr>
            <a:picLocks noChangeAspect="1"/>
          </p:cNvPicPr>
          <p:nvPr/>
        </p:nvPicPr>
        <p:blipFill>
          <a:blip r:embed="rId5"/>
          <a:stretch>
            <a:fillRect/>
          </a:stretch>
        </p:blipFill>
        <p:spPr>
          <a:xfrm>
            <a:off x="7100895" y="1474850"/>
            <a:ext cx="3645122" cy="5251323"/>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57</a:t>
            </a:fld>
            <a:endParaRPr lang="en-US"/>
          </a:p>
        </p:txBody>
      </p:sp>
    </p:spTree>
    <p:extLst>
      <p:ext uri="{BB962C8B-B14F-4D97-AF65-F5344CB8AC3E}">
        <p14:creationId xmlns:p14="http://schemas.microsoft.com/office/powerpoint/2010/main" val="4353566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690688"/>
            <a:ext cx="11049000" cy="5032376"/>
          </a:xfrm>
        </p:spPr>
        <p:txBody>
          <a:bodyPr>
            <a:normAutofit fontScale="92500" lnSpcReduction="10000"/>
          </a:bodyPr>
          <a:lstStyle/>
          <a:p>
            <a:pPr marL="0" indent="0">
              <a:buNone/>
            </a:pPr>
            <a:r>
              <a:rPr lang="en-US" dirty="0" smtClean="0"/>
              <a:t>100 1_  Frank</a:t>
            </a:r>
            <a:r>
              <a:rPr lang="en-US" dirty="0"/>
              <a:t>, Anne, </a:t>
            </a:r>
            <a:r>
              <a:rPr lang="en-US" dirty="0" smtClean="0"/>
              <a:t>$d 1929-1945, $e author.</a:t>
            </a:r>
            <a:endParaRPr lang="en-US" dirty="0"/>
          </a:p>
          <a:p>
            <a:pPr marL="0" indent="0">
              <a:buNone/>
            </a:pPr>
            <a:r>
              <a:rPr lang="en-US" dirty="0" smtClean="0"/>
              <a:t>240 10  </a:t>
            </a:r>
            <a:r>
              <a:rPr lang="en-US" dirty="0" err="1" smtClean="0"/>
              <a:t>Achterhuis</a:t>
            </a:r>
            <a:r>
              <a:rPr lang="en-US" dirty="0"/>
              <a:t>. </a:t>
            </a:r>
            <a:r>
              <a:rPr lang="en-US" dirty="0" smtClean="0"/>
              <a:t>$l </a:t>
            </a:r>
            <a:r>
              <a:rPr lang="en-US" dirty="0"/>
              <a:t>English</a:t>
            </a:r>
          </a:p>
          <a:p>
            <a:pPr marL="0" indent="0">
              <a:buNone/>
            </a:pPr>
            <a:r>
              <a:rPr lang="en-US" dirty="0" smtClean="0"/>
              <a:t>245 14  The </a:t>
            </a:r>
            <a:r>
              <a:rPr lang="en-US" dirty="0"/>
              <a:t>diary of Anne </a:t>
            </a:r>
            <a:r>
              <a:rPr lang="en-US" dirty="0" smtClean="0"/>
              <a:t>Frank / $c prepared by the Netherlands Institute for</a:t>
            </a:r>
          </a:p>
          <a:p>
            <a:pPr marL="0" indent="0">
              <a:buNone/>
            </a:pPr>
            <a:r>
              <a:rPr lang="en-US" dirty="0"/>
              <a:t>	</a:t>
            </a:r>
            <a:r>
              <a:rPr lang="en-US" dirty="0" smtClean="0"/>
              <a:t>  War Documentation …</a:t>
            </a:r>
          </a:p>
          <a:p>
            <a:pPr marL="0" indent="0">
              <a:buNone/>
            </a:pPr>
            <a:r>
              <a:rPr lang="en-US" dirty="0" smtClean="0"/>
              <a:t>600 10  Frank</a:t>
            </a:r>
            <a:r>
              <a:rPr lang="en-US" dirty="0"/>
              <a:t>, Anne, </a:t>
            </a:r>
            <a:r>
              <a:rPr lang="en-US" dirty="0" smtClean="0"/>
              <a:t>$d 1929-1945 $v Diaries.</a:t>
            </a:r>
          </a:p>
          <a:p>
            <a:pPr marL="0" indent="0">
              <a:buNone/>
            </a:pPr>
            <a:r>
              <a:rPr lang="en-US" dirty="0"/>
              <a:t>650 </a:t>
            </a:r>
            <a:r>
              <a:rPr lang="en-US" dirty="0" smtClean="0"/>
              <a:t>_0  Holocaust</a:t>
            </a:r>
            <a:r>
              <a:rPr lang="en-US" dirty="0"/>
              <a:t>, Jewish (1939-1945) </a:t>
            </a:r>
            <a:r>
              <a:rPr lang="en-US" dirty="0" smtClean="0"/>
              <a:t>$z </a:t>
            </a:r>
            <a:r>
              <a:rPr lang="en-US" dirty="0"/>
              <a:t>Netherlands </a:t>
            </a:r>
            <a:endParaRPr lang="en-US" dirty="0" smtClean="0"/>
          </a:p>
          <a:p>
            <a:pPr marL="0" indent="0">
              <a:buNone/>
            </a:pPr>
            <a:r>
              <a:rPr lang="en-US" dirty="0"/>
              <a:t>	</a:t>
            </a:r>
            <a:r>
              <a:rPr lang="en-US" dirty="0" smtClean="0"/>
              <a:t>  $z Amsterdam $v </a:t>
            </a:r>
            <a:r>
              <a:rPr lang="en-US" dirty="0"/>
              <a:t>Personal narratives</a:t>
            </a:r>
            <a:r>
              <a:rPr lang="en-US" dirty="0" smtClean="0"/>
              <a:t>.</a:t>
            </a:r>
          </a:p>
          <a:p>
            <a:pPr marL="0" indent="0">
              <a:buNone/>
            </a:pPr>
            <a:r>
              <a:rPr lang="en-US" dirty="0"/>
              <a:t>650 </a:t>
            </a:r>
            <a:r>
              <a:rPr lang="en-US" dirty="0" smtClean="0"/>
              <a:t>_0  Jewish </a:t>
            </a:r>
            <a:r>
              <a:rPr lang="en-US" dirty="0"/>
              <a:t>girls </a:t>
            </a:r>
            <a:r>
              <a:rPr lang="en-US" dirty="0" smtClean="0"/>
              <a:t>$z </a:t>
            </a:r>
            <a:r>
              <a:rPr lang="en-US" dirty="0"/>
              <a:t>Netherlands </a:t>
            </a:r>
            <a:r>
              <a:rPr lang="en-US" dirty="0" smtClean="0"/>
              <a:t>$z </a:t>
            </a:r>
            <a:r>
              <a:rPr lang="en-US" dirty="0"/>
              <a:t>Amsterdam </a:t>
            </a:r>
            <a:r>
              <a:rPr lang="en-US" dirty="0" smtClean="0"/>
              <a:t>$v </a:t>
            </a:r>
            <a:r>
              <a:rPr lang="en-US" dirty="0"/>
              <a:t>Diaries</a:t>
            </a:r>
            <a:r>
              <a:rPr lang="en-US" dirty="0" smtClean="0"/>
              <a:t>.</a:t>
            </a:r>
          </a:p>
          <a:p>
            <a:pPr marL="0" indent="0">
              <a:buNone/>
            </a:pPr>
            <a:r>
              <a:rPr lang="en-US" dirty="0" smtClean="0"/>
              <a:t>650 _0  Jews </a:t>
            </a:r>
            <a:r>
              <a:rPr lang="en-US" dirty="0"/>
              <a:t>$z Netherlands $z Amsterdam $v Diaries</a:t>
            </a:r>
            <a:r>
              <a:rPr lang="en-US" dirty="0" smtClean="0"/>
              <a:t>.</a:t>
            </a:r>
          </a:p>
          <a:p>
            <a:pPr marL="0" indent="0">
              <a:buNone/>
            </a:pPr>
            <a:r>
              <a:rPr lang="en-US" dirty="0" smtClean="0">
                <a:solidFill>
                  <a:srgbClr val="FF0000"/>
                </a:solidFill>
              </a:rPr>
              <a:t>655 _7  Diaries.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Personal narratives.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9326508" y="3548650"/>
            <a:ext cx="2316480" cy="2852166"/>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58</a:t>
            </a:fld>
            <a:endParaRPr lang="en-US"/>
          </a:p>
        </p:txBody>
      </p:sp>
    </p:spTree>
    <p:extLst>
      <p:ext uri="{BB962C8B-B14F-4D97-AF65-F5344CB8AC3E}">
        <p14:creationId xmlns:p14="http://schemas.microsoft.com/office/powerpoint/2010/main" val="28386744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592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838200" y="1410221"/>
            <a:ext cx="10754032" cy="4801317"/>
          </a:xfrm>
        </p:spPr>
        <p:txBody>
          <a:bodyPr>
            <a:normAutofit/>
          </a:bodyPr>
          <a:lstStyle/>
          <a:p>
            <a:pPr marL="0" indent="0">
              <a:buNone/>
            </a:pPr>
            <a:r>
              <a:rPr lang="en-US" altLang="ja-JP" dirty="0" smtClean="0"/>
              <a:t>100 1_  </a:t>
            </a:r>
            <a:r>
              <a:rPr lang="ja-JP" altLang="en-US" dirty="0" smtClean="0"/>
              <a:t>黒</a:t>
            </a:r>
            <a:r>
              <a:rPr lang="ja-JP" altLang="en-US" dirty="0"/>
              <a:t>澤明</a:t>
            </a:r>
            <a:r>
              <a:rPr lang="en-US" altLang="ja-JP" dirty="0"/>
              <a:t>, </a:t>
            </a:r>
            <a:r>
              <a:rPr lang="en-US" dirty="0" smtClean="0"/>
              <a:t>$d 1910-1998, $e author.</a:t>
            </a:r>
            <a:endParaRPr lang="en-US" dirty="0"/>
          </a:p>
          <a:p>
            <a:pPr marL="0" indent="0">
              <a:buNone/>
            </a:pPr>
            <a:r>
              <a:rPr lang="en-US" dirty="0" smtClean="0"/>
              <a:t>100 1_  Kurosawa</a:t>
            </a:r>
            <a:r>
              <a:rPr lang="en-US" dirty="0"/>
              <a:t>, Akira, </a:t>
            </a:r>
            <a:r>
              <a:rPr lang="en-US" dirty="0" smtClean="0"/>
              <a:t>$d 1910-1998, $e author.</a:t>
            </a:r>
            <a:endParaRPr lang="en-US" dirty="0"/>
          </a:p>
          <a:p>
            <a:pPr marL="0" indent="0">
              <a:buNone/>
            </a:pPr>
            <a:r>
              <a:rPr lang="en-US" dirty="0" smtClean="0"/>
              <a:t>245 10  </a:t>
            </a:r>
            <a:r>
              <a:rPr lang="ja-JP" altLang="en-US" dirty="0" smtClean="0"/>
              <a:t>蝦</a:t>
            </a:r>
            <a:r>
              <a:rPr lang="ja-JP" altLang="en-US" dirty="0"/>
              <a:t>蟇の油 </a:t>
            </a:r>
            <a:r>
              <a:rPr lang="en-US" altLang="ja-JP" dirty="0"/>
              <a:t>: </a:t>
            </a:r>
            <a:r>
              <a:rPr lang="en-US" dirty="0" smtClean="0"/>
              <a:t>$b </a:t>
            </a:r>
            <a:r>
              <a:rPr lang="ja-JP" altLang="en-US" dirty="0"/>
              <a:t>自伝のようなもの </a:t>
            </a:r>
            <a:r>
              <a:rPr lang="en-US" altLang="ja-JP" dirty="0"/>
              <a:t>/ </a:t>
            </a:r>
            <a:r>
              <a:rPr lang="en-US" dirty="0" smtClean="0"/>
              <a:t>$c </a:t>
            </a:r>
            <a:r>
              <a:rPr lang="ja-JP" altLang="en-US" dirty="0"/>
              <a:t>黒澤明</a:t>
            </a:r>
            <a:r>
              <a:rPr lang="en-US" altLang="ja-JP" dirty="0"/>
              <a:t>.</a:t>
            </a:r>
          </a:p>
          <a:p>
            <a:pPr marL="0" indent="0">
              <a:buNone/>
            </a:pPr>
            <a:r>
              <a:rPr lang="en-US" altLang="ja-JP" dirty="0" smtClean="0"/>
              <a:t>245 10  </a:t>
            </a:r>
            <a:r>
              <a:rPr lang="en-US" dirty="0" smtClean="0"/>
              <a:t>Gama </a:t>
            </a:r>
            <a:r>
              <a:rPr lang="en-US" dirty="0"/>
              <a:t>no </a:t>
            </a:r>
            <a:r>
              <a:rPr lang="en-US" dirty="0" err="1"/>
              <a:t>abura</a:t>
            </a:r>
            <a:r>
              <a:rPr lang="en-US" dirty="0"/>
              <a:t> : </a:t>
            </a:r>
            <a:r>
              <a:rPr lang="en-US" dirty="0" smtClean="0"/>
              <a:t>$b </a:t>
            </a:r>
            <a:r>
              <a:rPr lang="en-US" dirty="0" err="1"/>
              <a:t>jiden</a:t>
            </a:r>
            <a:r>
              <a:rPr lang="en-US" dirty="0"/>
              <a:t> no </a:t>
            </a:r>
            <a:r>
              <a:rPr lang="en-US" dirty="0" err="1"/>
              <a:t>yo</a:t>
            </a:r>
            <a:r>
              <a:rPr lang="en-US" dirty="0"/>
              <a:t>̄ </a:t>
            </a:r>
            <a:r>
              <a:rPr lang="en-US" dirty="0" err="1"/>
              <a:t>na</a:t>
            </a:r>
            <a:r>
              <a:rPr lang="en-US" dirty="0"/>
              <a:t> mono / </a:t>
            </a:r>
            <a:r>
              <a:rPr lang="en-US" dirty="0" smtClean="0"/>
              <a:t>$c </a:t>
            </a:r>
            <a:r>
              <a:rPr lang="en-US" dirty="0"/>
              <a:t>Kurosawa Akira. </a:t>
            </a:r>
            <a:endParaRPr lang="en-US" dirty="0" smtClean="0"/>
          </a:p>
          <a:p>
            <a:pPr marL="0" indent="0">
              <a:buNone/>
            </a:pPr>
            <a:r>
              <a:rPr lang="en-US" altLang="ja-JP" dirty="0" smtClean="0"/>
              <a:t>600 14  </a:t>
            </a:r>
            <a:r>
              <a:rPr lang="ja-JP" altLang="en-US" dirty="0" smtClean="0"/>
              <a:t>黒</a:t>
            </a:r>
            <a:r>
              <a:rPr lang="ja-JP" altLang="en-US" dirty="0"/>
              <a:t>澤明</a:t>
            </a:r>
            <a:r>
              <a:rPr lang="en-US" altLang="ja-JP" dirty="0"/>
              <a:t>, </a:t>
            </a:r>
            <a:r>
              <a:rPr lang="en-US" dirty="0" smtClean="0"/>
              <a:t>$d </a:t>
            </a:r>
            <a:r>
              <a:rPr lang="en-US" dirty="0"/>
              <a:t>1910-1998.</a:t>
            </a:r>
          </a:p>
          <a:p>
            <a:pPr marL="0" indent="0">
              <a:buNone/>
            </a:pPr>
            <a:r>
              <a:rPr lang="en-US" dirty="0" smtClean="0"/>
              <a:t>600 10  Kurosawa</a:t>
            </a:r>
            <a:r>
              <a:rPr lang="en-US" dirty="0"/>
              <a:t>, Akira, </a:t>
            </a:r>
            <a:r>
              <a:rPr lang="en-US" dirty="0" smtClean="0"/>
              <a:t>$d </a:t>
            </a:r>
            <a:r>
              <a:rPr lang="en-US" dirty="0"/>
              <a:t>1910-1998.</a:t>
            </a:r>
          </a:p>
          <a:p>
            <a:pPr marL="0" indent="0">
              <a:buNone/>
            </a:pPr>
            <a:r>
              <a:rPr lang="en-US" dirty="0"/>
              <a:t>650 </a:t>
            </a:r>
            <a:r>
              <a:rPr lang="en-US" dirty="0" smtClean="0"/>
              <a:t>_0  Motion </a:t>
            </a:r>
            <a:r>
              <a:rPr lang="en-US" dirty="0"/>
              <a:t>picture producers and directors </a:t>
            </a:r>
            <a:r>
              <a:rPr lang="en-US" dirty="0" smtClean="0"/>
              <a:t>$z </a:t>
            </a:r>
            <a:r>
              <a:rPr lang="en-US" dirty="0"/>
              <a:t>Japan </a:t>
            </a:r>
            <a:endParaRPr lang="en-US" dirty="0" smtClean="0"/>
          </a:p>
          <a:p>
            <a:pPr marL="0" indent="0">
              <a:buNone/>
            </a:pPr>
            <a:r>
              <a:rPr lang="en-US" dirty="0"/>
              <a:t>	</a:t>
            </a:r>
            <a:r>
              <a:rPr lang="en-US" dirty="0" smtClean="0"/>
              <a:t>   $v Biography.</a:t>
            </a:r>
          </a:p>
          <a:p>
            <a:pPr marL="0" indent="0">
              <a:buNone/>
            </a:pPr>
            <a:r>
              <a:rPr lang="en-US" dirty="0" smtClean="0">
                <a:solidFill>
                  <a:srgbClr val="FF0000"/>
                </a:solidFill>
              </a:rPr>
              <a:t>655 _7  Autobiographies. $2 </a:t>
            </a:r>
            <a:r>
              <a:rPr lang="en-US" dirty="0" err="1" smtClean="0">
                <a:solidFill>
                  <a:srgbClr val="FF0000"/>
                </a:solidFill>
              </a:rPr>
              <a:t>lcgft</a:t>
            </a:r>
            <a:endParaRPr lang="en-US" dirty="0">
              <a:solidFill>
                <a:srgbClr val="FF0000"/>
              </a:solidFill>
            </a:endParaRPr>
          </a:p>
        </p:txBody>
      </p:sp>
      <p:pic>
        <p:nvPicPr>
          <p:cNvPr id="3074" name="Picture 2" descr="http://ecx.images-amazon.com/images/I/41YBWNHERKL._SX33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7425" y="3810880"/>
            <a:ext cx="1845945" cy="257346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A00A331D-2EB0-4CEE-8662-2FAB66802E28}" type="slidenum">
              <a:rPr lang="en-US" smtClean="0"/>
              <a:t>59</a:t>
            </a:fld>
            <a:endParaRPr lang="en-US"/>
          </a:p>
        </p:txBody>
      </p:sp>
    </p:spTree>
    <p:extLst>
      <p:ext uri="{BB962C8B-B14F-4D97-AF65-F5344CB8AC3E}">
        <p14:creationId xmlns:p14="http://schemas.microsoft.com/office/powerpoint/2010/main" val="3868786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199" y="1825624"/>
            <a:ext cx="11030893" cy="4810565"/>
          </a:xfrm>
        </p:spPr>
        <p:txBody>
          <a:bodyPr>
            <a:normAutofit fontScale="92500" lnSpcReduction="10000"/>
          </a:bodyPr>
          <a:lstStyle/>
          <a:p>
            <a:r>
              <a:rPr lang="en-US" dirty="0" smtClean="0"/>
              <a:t>Starting with genre/form in 2007, LC has been developing new controlled vocabularies to describe some of these aspects, with the long-term goal of limiting LCSH to describe what a resource is </a:t>
            </a:r>
            <a:r>
              <a:rPr lang="en-US" i="1" dirty="0" smtClean="0"/>
              <a:t>about</a:t>
            </a:r>
            <a:r>
              <a:rPr lang="en-US" dirty="0" smtClean="0"/>
              <a:t> and using the new vocabularies to describe what it </a:t>
            </a:r>
            <a:r>
              <a:rPr lang="en-US" i="1" dirty="0" smtClean="0"/>
              <a:t>is</a:t>
            </a:r>
          </a:p>
          <a:p>
            <a:pPr lvl="1"/>
            <a:r>
              <a:rPr lang="en-US" sz="2800" dirty="0"/>
              <a:t>LCGFT (</a:t>
            </a:r>
            <a:r>
              <a:rPr lang="en-US" sz="2800" dirty="0" smtClean="0"/>
              <a:t>2007- ): </a:t>
            </a:r>
            <a:r>
              <a:rPr lang="en-US" sz="2800" dirty="0"/>
              <a:t>genre/form</a:t>
            </a:r>
          </a:p>
          <a:p>
            <a:pPr lvl="1"/>
            <a:r>
              <a:rPr lang="en-US" sz="2800" dirty="0"/>
              <a:t>LCMPT (2014- ): music medium of performance</a:t>
            </a:r>
          </a:p>
          <a:p>
            <a:pPr lvl="1"/>
            <a:r>
              <a:rPr lang="en-US" sz="2800" dirty="0"/>
              <a:t>LCDGT (2015- ): demographic groups (audience and </a:t>
            </a:r>
            <a:r>
              <a:rPr lang="en-US" sz="2800" dirty="0" smtClean="0"/>
              <a:t>creator/contributor</a:t>
            </a:r>
          </a:p>
          <a:p>
            <a:pPr marL="457200" lvl="1" indent="0">
              <a:buNone/>
            </a:pPr>
            <a:r>
              <a:rPr lang="en-US" sz="2800" dirty="0" smtClean="0"/>
              <a:t>   </a:t>
            </a:r>
            <a:r>
              <a:rPr lang="en-US" sz="2800" dirty="0"/>
              <a:t>characteristics)</a:t>
            </a:r>
          </a:p>
          <a:p>
            <a:r>
              <a:rPr lang="en-US" dirty="0" smtClean="0"/>
              <a:t>New MARC fields/subfields were created to record form of work (380), medium of performance (382), demographic group characteristics (385, 386), place of origin (370), and time period of creation (046 $k/$l and $o/$p, 388)</a:t>
            </a:r>
          </a:p>
          <a:p>
            <a:r>
              <a:rPr lang="en-US" dirty="0" smtClean="0"/>
              <a:t>Existing MARC fields already existed for genre/form (655), language (008/35-37, 041), and country of production (257)</a:t>
            </a:r>
          </a:p>
          <a:p>
            <a:pPr lvl="1"/>
            <a:endParaRPr lang="en-US" sz="28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6</a:t>
            </a:fld>
            <a:endParaRPr lang="en-US"/>
          </a:p>
        </p:txBody>
      </p:sp>
    </p:spTree>
    <p:extLst>
      <p:ext uri="{BB962C8B-B14F-4D97-AF65-F5344CB8AC3E}">
        <p14:creationId xmlns:p14="http://schemas.microsoft.com/office/powerpoint/2010/main" val="2224424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0" y="1331102"/>
            <a:ext cx="11338249" cy="4801317"/>
          </a:xfrm>
        </p:spPr>
        <p:txBody>
          <a:bodyPr>
            <a:normAutofit/>
          </a:bodyPr>
          <a:lstStyle/>
          <a:p>
            <a:pPr marL="0" indent="0">
              <a:buNone/>
            </a:pPr>
            <a:r>
              <a:rPr lang="en-US" altLang="ja-JP" dirty="0" smtClean="0"/>
              <a:t>245 00 </a:t>
            </a:r>
            <a:r>
              <a:rPr lang="en-US" altLang="ja-JP" dirty="0"/>
              <a:t>FOLDOC : </a:t>
            </a:r>
            <a:r>
              <a:rPr lang="en-US" altLang="ja-JP" dirty="0" smtClean="0"/>
              <a:t>$b </a:t>
            </a:r>
            <a:r>
              <a:rPr lang="en-US" altLang="ja-JP" dirty="0"/>
              <a:t>free on-line dictionary of computing / </a:t>
            </a:r>
            <a:r>
              <a:rPr lang="en-US" altLang="ja-JP" dirty="0" smtClean="0"/>
              <a:t>$c </a:t>
            </a:r>
            <a:r>
              <a:rPr lang="en-US" altLang="ja-JP" dirty="0"/>
              <a:t>editor, </a:t>
            </a:r>
            <a:r>
              <a:rPr lang="en-US" altLang="ja-JP" dirty="0" smtClean="0"/>
              <a:t>Denis</a:t>
            </a:r>
          </a:p>
          <a:p>
            <a:pPr marL="0" indent="0">
              <a:buNone/>
            </a:pPr>
            <a:r>
              <a:rPr lang="en-US" altLang="ja-JP" dirty="0"/>
              <a:t>	</a:t>
            </a:r>
            <a:r>
              <a:rPr lang="en-US" altLang="ja-JP" dirty="0" smtClean="0"/>
              <a:t>  Howe.</a:t>
            </a:r>
            <a:endParaRPr lang="en-US" altLang="ja-JP" dirty="0"/>
          </a:p>
          <a:p>
            <a:pPr marL="0" indent="0">
              <a:buNone/>
            </a:pPr>
            <a:r>
              <a:rPr lang="en-US" altLang="ja-JP" dirty="0"/>
              <a:t>650 </a:t>
            </a:r>
            <a:r>
              <a:rPr lang="en-US" altLang="ja-JP" dirty="0" smtClean="0"/>
              <a:t>_0 Computer </a:t>
            </a:r>
            <a:r>
              <a:rPr lang="en-US" altLang="ja-JP" dirty="0"/>
              <a:t>science </a:t>
            </a:r>
            <a:r>
              <a:rPr lang="en-US" altLang="ja-JP" dirty="0" smtClean="0"/>
              <a:t>$v </a:t>
            </a:r>
            <a:r>
              <a:rPr lang="en-US" altLang="ja-JP" dirty="0"/>
              <a:t>Dictionaries.</a:t>
            </a:r>
          </a:p>
          <a:p>
            <a:pPr marL="0" indent="0">
              <a:buNone/>
            </a:pPr>
            <a:r>
              <a:rPr lang="en-US" altLang="ja-JP" dirty="0"/>
              <a:t>650 </a:t>
            </a:r>
            <a:r>
              <a:rPr lang="en-US" altLang="ja-JP" dirty="0" smtClean="0"/>
              <a:t>_0 Computers $v </a:t>
            </a:r>
            <a:r>
              <a:rPr lang="en-US" altLang="ja-JP" dirty="0"/>
              <a:t>Dictionaries.</a:t>
            </a:r>
          </a:p>
          <a:p>
            <a:pPr marL="0" indent="0">
              <a:buNone/>
            </a:pPr>
            <a:r>
              <a:rPr lang="en-US" altLang="ja-JP" dirty="0"/>
              <a:t>650 </a:t>
            </a:r>
            <a:r>
              <a:rPr lang="en-US" altLang="ja-JP" dirty="0" smtClean="0"/>
              <a:t>_0 Microcomputers $v Dictionaries.</a:t>
            </a:r>
          </a:p>
          <a:p>
            <a:pPr marL="0" indent="0">
              <a:buNone/>
            </a:pPr>
            <a:r>
              <a:rPr lang="en-US" dirty="0" smtClean="0">
                <a:solidFill>
                  <a:srgbClr val="FF0000"/>
                </a:solidFill>
              </a:rPr>
              <a:t>655 _7 Dictionaries.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6218074" y="3914212"/>
            <a:ext cx="5568315" cy="2720721"/>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60</a:t>
            </a:fld>
            <a:endParaRPr lang="en-US"/>
          </a:p>
        </p:txBody>
      </p:sp>
    </p:spTree>
    <p:extLst>
      <p:ext uri="{BB962C8B-B14F-4D97-AF65-F5344CB8AC3E}">
        <p14:creationId xmlns:p14="http://schemas.microsoft.com/office/powerpoint/2010/main" val="28611167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1" y="1331102"/>
            <a:ext cx="11123646" cy="4801317"/>
          </a:xfrm>
        </p:spPr>
        <p:txBody>
          <a:bodyPr>
            <a:normAutofit/>
          </a:bodyPr>
          <a:lstStyle/>
          <a:p>
            <a:pPr marL="0" indent="0">
              <a:buNone/>
            </a:pPr>
            <a:r>
              <a:rPr lang="en-US" altLang="ja-JP" dirty="0" smtClean="0"/>
              <a:t>245 00  </a:t>
            </a:r>
            <a:r>
              <a:rPr lang="ja-JP" altLang="en-US" dirty="0" smtClean="0"/>
              <a:t>中</a:t>
            </a:r>
            <a:r>
              <a:rPr lang="ja-JP" altLang="en-US" dirty="0"/>
              <a:t>华宝玉石文化概论 </a:t>
            </a:r>
            <a:r>
              <a:rPr lang="en-US" altLang="ja-JP" dirty="0"/>
              <a:t>= </a:t>
            </a:r>
            <a:r>
              <a:rPr lang="en-US" altLang="ja-JP" dirty="0" smtClean="0"/>
              <a:t>$b </a:t>
            </a:r>
            <a:r>
              <a:rPr lang="en-US" altLang="ja-JP" dirty="0" err="1"/>
              <a:t>Zhonghua</a:t>
            </a:r>
            <a:r>
              <a:rPr lang="en-US" altLang="ja-JP" dirty="0"/>
              <a:t> </a:t>
            </a:r>
            <a:r>
              <a:rPr lang="en-US" altLang="ja-JP" dirty="0" err="1"/>
              <a:t>baoyushi</a:t>
            </a:r>
            <a:r>
              <a:rPr lang="en-US" altLang="ja-JP" dirty="0"/>
              <a:t> </a:t>
            </a:r>
            <a:r>
              <a:rPr lang="en-US" altLang="ja-JP" dirty="0" err="1"/>
              <a:t>wenhua</a:t>
            </a:r>
            <a:r>
              <a:rPr lang="en-US" altLang="ja-JP" dirty="0"/>
              <a:t> </a:t>
            </a:r>
            <a:r>
              <a:rPr lang="en-US" altLang="ja-JP" dirty="0" err="1"/>
              <a:t>gailun</a:t>
            </a:r>
            <a:r>
              <a:rPr lang="en-US" altLang="ja-JP" dirty="0"/>
              <a:t> / </a:t>
            </a:r>
            <a:r>
              <a:rPr lang="en-US" altLang="ja-JP" dirty="0" smtClean="0"/>
              <a:t>$c 	   </a:t>
            </a:r>
            <a:r>
              <a:rPr lang="ja-JP" altLang="en-US" dirty="0" smtClean="0"/>
              <a:t>主</a:t>
            </a:r>
            <a:r>
              <a:rPr lang="ja-JP" altLang="en-US" dirty="0"/>
              <a:t>编周佩玲</a:t>
            </a:r>
            <a:r>
              <a:rPr lang="en-US" altLang="ja-JP" dirty="0"/>
              <a:t>, </a:t>
            </a:r>
            <a:r>
              <a:rPr lang="ja-JP" altLang="en-US" dirty="0"/>
              <a:t>杨辉</a:t>
            </a:r>
            <a:r>
              <a:rPr lang="en-US" altLang="ja-JP" dirty="0"/>
              <a:t>.</a:t>
            </a:r>
          </a:p>
          <a:p>
            <a:pPr marL="0" indent="0">
              <a:buNone/>
            </a:pPr>
            <a:r>
              <a:rPr lang="en-US" altLang="ja-JP" dirty="0" smtClean="0"/>
              <a:t>245 00  </a:t>
            </a:r>
            <a:r>
              <a:rPr lang="en-US" altLang="ja-JP" dirty="0" err="1" smtClean="0"/>
              <a:t>Zhonghua</a:t>
            </a:r>
            <a:r>
              <a:rPr lang="en-US" altLang="ja-JP" dirty="0" smtClean="0"/>
              <a:t> </a:t>
            </a:r>
            <a:r>
              <a:rPr lang="en-US" altLang="ja-JP" dirty="0" err="1"/>
              <a:t>bao</a:t>
            </a:r>
            <a:r>
              <a:rPr lang="en-US" altLang="ja-JP" dirty="0"/>
              <a:t> </a:t>
            </a:r>
            <a:r>
              <a:rPr lang="en-US" altLang="ja-JP" dirty="0" err="1"/>
              <a:t>yu</a:t>
            </a:r>
            <a:r>
              <a:rPr lang="en-US" altLang="ja-JP" dirty="0"/>
              <a:t> </a:t>
            </a:r>
            <a:r>
              <a:rPr lang="en-US" altLang="ja-JP" dirty="0" err="1"/>
              <a:t>shi</a:t>
            </a:r>
            <a:r>
              <a:rPr lang="en-US" altLang="ja-JP" dirty="0"/>
              <a:t> wen </a:t>
            </a:r>
            <a:r>
              <a:rPr lang="en-US" altLang="ja-JP" dirty="0" err="1"/>
              <a:t>hua</a:t>
            </a:r>
            <a:r>
              <a:rPr lang="en-US" altLang="ja-JP" dirty="0"/>
              <a:t> </a:t>
            </a:r>
            <a:r>
              <a:rPr lang="en-US" altLang="ja-JP" dirty="0" err="1"/>
              <a:t>gai</a:t>
            </a:r>
            <a:r>
              <a:rPr lang="en-US" altLang="ja-JP" dirty="0"/>
              <a:t> </a:t>
            </a:r>
            <a:r>
              <a:rPr lang="en-US" altLang="ja-JP" dirty="0" err="1"/>
              <a:t>lun</a:t>
            </a:r>
            <a:r>
              <a:rPr lang="en-US" altLang="ja-JP" dirty="0"/>
              <a:t> = </a:t>
            </a:r>
            <a:r>
              <a:rPr lang="en-US" altLang="ja-JP" dirty="0" smtClean="0"/>
              <a:t>$b </a:t>
            </a:r>
            <a:r>
              <a:rPr lang="en-US" altLang="ja-JP" dirty="0" err="1"/>
              <a:t>Zhonghua</a:t>
            </a:r>
            <a:r>
              <a:rPr lang="en-US" altLang="ja-JP" dirty="0"/>
              <a:t> </a:t>
            </a:r>
            <a:r>
              <a:rPr lang="en-US" altLang="ja-JP" dirty="0" err="1"/>
              <a:t>baoyushi</a:t>
            </a:r>
            <a:r>
              <a:rPr lang="en-US" altLang="ja-JP" dirty="0"/>
              <a:t> </a:t>
            </a:r>
            <a:r>
              <a:rPr lang="en-US" altLang="ja-JP" dirty="0" smtClean="0"/>
              <a:t>	   </a:t>
            </a:r>
            <a:r>
              <a:rPr lang="en-US" altLang="ja-JP" dirty="0" err="1" smtClean="0"/>
              <a:t>wenhua</a:t>
            </a:r>
            <a:r>
              <a:rPr lang="en-US" altLang="ja-JP" dirty="0" smtClean="0"/>
              <a:t> </a:t>
            </a:r>
            <a:r>
              <a:rPr lang="en-US" altLang="ja-JP" dirty="0" err="1"/>
              <a:t>gailun</a:t>
            </a:r>
            <a:r>
              <a:rPr lang="en-US" altLang="ja-JP" dirty="0"/>
              <a:t> / </a:t>
            </a:r>
            <a:r>
              <a:rPr lang="en-US" altLang="ja-JP" dirty="0" smtClean="0"/>
              <a:t>$c </a:t>
            </a:r>
            <a:r>
              <a:rPr lang="en-US" altLang="ja-JP" dirty="0" err="1"/>
              <a:t>zhu</a:t>
            </a:r>
            <a:r>
              <a:rPr lang="en-US" altLang="ja-JP" dirty="0"/>
              <a:t> </a:t>
            </a:r>
            <a:r>
              <a:rPr lang="en-US" altLang="ja-JP" dirty="0" err="1"/>
              <a:t>bian</a:t>
            </a:r>
            <a:r>
              <a:rPr lang="en-US" altLang="ja-JP" dirty="0"/>
              <a:t> Zhou </a:t>
            </a:r>
            <a:r>
              <a:rPr lang="en-US" altLang="ja-JP" dirty="0" err="1"/>
              <a:t>Peiling</a:t>
            </a:r>
            <a:r>
              <a:rPr lang="en-US" altLang="ja-JP" dirty="0"/>
              <a:t>, Yang Hui</a:t>
            </a:r>
            <a:r>
              <a:rPr lang="en-US" altLang="ja-JP" dirty="0" smtClean="0"/>
              <a:t>.</a:t>
            </a:r>
          </a:p>
          <a:p>
            <a:pPr marL="0" indent="0">
              <a:buNone/>
            </a:pPr>
            <a:r>
              <a:rPr lang="en-US" dirty="0" smtClean="0"/>
              <a:t>650 _0  Gem carving $z China $v Textbooks.</a:t>
            </a:r>
            <a:endParaRPr lang="en-US" dirty="0"/>
          </a:p>
          <a:p>
            <a:pPr marL="0" indent="0">
              <a:buNone/>
            </a:pPr>
            <a:r>
              <a:rPr lang="en-US" dirty="0">
                <a:solidFill>
                  <a:srgbClr val="FF0000"/>
                </a:solidFill>
              </a:rPr>
              <a:t>655 </a:t>
            </a:r>
            <a:r>
              <a:rPr lang="en-US" dirty="0" smtClean="0">
                <a:solidFill>
                  <a:srgbClr val="FF0000"/>
                </a:solidFill>
              </a:rPr>
              <a:t>_7  Textbooks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1028" name="Picture 4" descr="http://b.hiphotos.baidu.com/baike/c0%3Dbaike80%2C5%2C5%2C80%2C26/sign=e090f970544e9258b2398ebcfdebba3d/8718367adab44aedc7c0aff0b11c8701a18bfb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545" y="3395391"/>
            <a:ext cx="2373022" cy="316403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A00A331D-2EB0-4CEE-8662-2FAB66802E28}" type="slidenum">
              <a:rPr lang="en-US" smtClean="0"/>
              <a:t>61</a:t>
            </a:fld>
            <a:endParaRPr lang="en-US"/>
          </a:p>
        </p:txBody>
      </p:sp>
    </p:spTree>
    <p:extLst>
      <p:ext uri="{BB962C8B-B14F-4D97-AF65-F5344CB8AC3E}">
        <p14:creationId xmlns:p14="http://schemas.microsoft.com/office/powerpoint/2010/main" val="21445910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855"/>
            <a:ext cx="10515600" cy="1325563"/>
          </a:xfrm>
        </p:spPr>
        <p:txBody>
          <a:bodyPr/>
          <a:lstStyle/>
          <a:p>
            <a:r>
              <a:rPr lang="en-US" dirty="0"/>
              <a:t>General Term Examples</a:t>
            </a:r>
          </a:p>
        </p:txBody>
      </p:sp>
      <p:sp>
        <p:nvSpPr>
          <p:cNvPr id="3" name="Content Placeholder 2"/>
          <p:cNvSpPr>
            <a:spLocks noGrp="1"/>
          </p:cNvSpPr>
          <p:nvPr>
            <p:ph idx="1"/>
          </p:nvPr>
        </p:nvSpPr>
        <p:spPr>
          <a:xfrm>
            <a:off x="838200" y="1523418"/>
            <a:ext cx="10515600" cy="5200767"/>
          </a:xfrm>
        </p:spPr>
        <p:txBody>
          <a:bodyPr>
            <a:normAutofit fontScale="92500" lnSpcReduction="20000"/>
          </a:bodyPr>
          <a:lstStyle/>
          <a:p>
            <a:pPr marL="0" indent="0">
              <a:buNone/>
            </a:pPr>
            <a:r>
              <a:rPr lang="en-US" dirty="0" smtClean="0"/>
              <a:t>100 1_  Jarvis, Carolyn, $e author.</a:t>
            </a:r>
            <a:endParaRPr lang="en-US" dirty="0"/>
          </a:p>
          <a:p>
            <a:pPr marL="0" indent="0">
              <a:buNone/>
            </a:pPr>
            <a:r>
              <a:rPr lang="en-US" dirty="0" smtClean="0"/>
              <a:t>245 </a:t>
            </a:r>
            <a:r>
              <a:rPr lang="en-US" dirty="0"/>
              <a:t>10  Student laboratory manual for Physical </a:t>
            </a:r>
            <a:endParaRPr lang="en-US" dirty="0" smtClean="0"/>
          </a:p>
          <a:p>
            <a:pPr marL="0" indent="0">
              <a:buNone/>
            </a:pPr>
            <a:r>
              <a:rPr lang="en-US" dirty="0"/>
              <a:t>	</a:t>
            </a:r>
            <a:r>
              <a:rPr lang="en-US" dirty="0" smtClean="0"/>
              <a:t>  examination </a:t>
            </a:r>
            <a:r>
              <a:rPr lang="en-US" dirty="0"/>
              <a:t>&amp; health assessment, </a:t>
            </a:r>
            <a:r>
              <a:rPr lang="en-US" dirty="0" smtClean="0"/>
              <a:t>fourth</a:t>
            </a:r>
          </a:p>
          <a:p>
            <a:pPr marL="0" indent="0">
              <a:buNone/>
            </a:pPr>
            <a:r>
              <a:rPr lang="en-US" dirty="0"/>
              <a:t>	</a:t>
            </a:r>
            <a:r>
              <a:rPr lang="en-US" dirty="0" smtClean="0"/>
              <a:t>  edition </a:t>
            </a:r>
            <a:r>
              <a:rPr lang="en-US" dirty="0"/>
              <a:t>/ </a:t>
            </a:r>
            <a:r>
              <a:rPr lang="en-US" dirty="0" smtClean="0"/>
              <a:t>$c </a:t>
            </a:r>
            <a:r>
              <a:rPr lang="en-US" dirty="0"/>
              <a:t>Carolyn Jarvis, MSN, APN, </a:t>
            </a:r>
            <a:r>
              <a:rPr lang="en-US" dirty="0" smtClean="0"/>
              <a:t>CNP.</a:t>
            </a:r>
          </a:p>
          <a:p>
            <a:pPr marL="0" indent="0">
              <a:buNone/>
            </a:pPr>
            <a:r>
              <a:rPr lang="en-US" dirty="0"/>
              <a:t>500 __ “... a study guide and laboratory manual to </a:t>
            </a:r>
            <a:endParaRPr lang="en-US" dirty="0" smtClean="0"/>
          </a:p>
          <a:p>
            <a:pPr marL="0" indent="0">
              <a:buNone/>
            </a:pPr>
            <a:r>
              <a:rPr lang="en-US" dirty="0"/>
              <a:t>	</a:t>
            </a:r>
            <a:r>
              <a:rPr lang="en-US" dirty="0" smtClean="0"/>
              <a:t>  accompany </a:t>
            </a:r>
            <a:r>
              <a:rPr lang="en-US" dirty="0"/>
              <a:t>the textbook Physical examination </a:t>
            </a:r>
            <a:endParaRPr lang="en-US" dirty="0" smtClean="0"/>
          </a:p>
          <a:p>
            <a:pPr marL="0" indent="0">
              <a:buNone/>
            </a:pPr>
            <a:r>
              <a:rPr lang="en-US" dirty="0"/>
              <a:t>	</a:t>
            </a:r>
            <a:r>
              <a:rPr lang="en-US" dirty="0" smtClean="0"/>
              <a:t>  and </a:t>
            </a:r>
            <a:r>
              <a:rPr lang="en-US" dirty="0"/>
              <a:t>health assessment, 4th edition"--Preface.     </a:t>
            </a:r>
            <a:endParaRPr lang="en-US" dirty="0" smtClean="0"/>
          </a:p>
          <a:p>
            <a:pPr marL="0" indent="0">
              <a:buNone/>
            </a:pPr>
            <a:r>
              <a:rPr lang="en-US" dirty="0" smtClean="0"/>
              <a:t>650 _0  Physical diagnosis $v Laboratory manuals. </a:t>
            </a:r>
          </a:p>
          <a:p>
            <a:pPr marL="0" indent="0">
              <a:buNone/>
            </a:pPr>
            <a:r>
              <a:rPr lang="en-US" dirty="0" smtClean="0"/>
              <a:t>650 _0  Nursing assessment $v Laboratory manuals.</a:t>
            </a:r>
          </a:p>
          <a:p>
            <a:pPr marL="0" indent="0">
              <a:buNone/>
            </a:pPr>
            <a:r>
              <a:rPr lang="en-US" dirty="0" smtClean="0">
                <a:solidFill>
                  <a:srgbClr val="FF0000"/>
                </a:solidFill>
              </a:rPr>
              <a:t>655 _7  Laboratory manuals.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Study guides.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Problems and </a:t>
            </a:r>
            <a:r>
              <a:rPr lang="en-US" dirty="0" smtClean="0">
                <a:solidFill>
                  <a:srgbClr val="FF0000"/>
                </a:solidFill>
              </a:rPr>
              <a:t>exercises.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232" y="1712989"/>
            <a:ext cx="2925128" cy="3747326"/>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62</a:t>
            </a:fld>
            <a:endParaRPr lang="en-US"/>
          </a:p>
        </p:txBody>
      </p:sp>
    </p:spTree>
    <p:extLst>
      <p:ext uri="{BB962C8B-B14F-4D97-AF65-F5344CB8AC3E}">
        <p14:creationId xmlns:p14="http://schemas.microsoft.com/office/powerpoint/2010/main" val="21269339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690688"/>
            <a:ext cx="10881852" cy="5068331"/>
          </a:xfrm>
        </p:spPr>
        <p:txBody>
          <a:bodyPr>
            <a:normAutofit lnSpcReduction="10000"/>
          </a:bodyPr>
          <a:lstStyle/>
          <a:p>
            <a:pPr marL="0" indent="0">
              <a:buNone/>
            </a:pPr>
            <a:r>
              <a:rPr lang="en-US" dirty="0"/>
              <a:t>100 1_ </a:t>
            </a:r>
            <a:r>
              <a:rPr lang="en-US" dirty="0" smtClean="0"/>
              <a:t> Gross</a:t>
            </a:r>
            <a:r>
              <a:rPr lang="en-US" dirty="0"/>
              <a:t>, John, </a:t>
            </a:r>
            <a:r>
              <a:rPr lang="en-US" dirty="0" smtClean="0"/>
              <a:t>$d 1935-2011, $e compiler.</a:t>
            </a:r>
            <a:endParaRPr lang="en-US" dirty="0"/>
          </a:p>
          <a:p>
            <a:pPr marL="0" indent="0">
              <a:buNone/>
            </a:pPr>
            <a:r>
              <a:rPr lang="en-US" dirty="0" smtClean="0"/>
              <a:t>245 14  The </a:t>
            </a:r>
            <a:r>
              <a:rPr lang="en-US" dirty="0"/>
              <a:t>Oxford book of aphorisms / </a:t>
            </a:r>
            <a:r>
              <a:rPr lang="en-US" dirty="0" smtClean="0"/>
              <a:t>$c </a:t>
            </a:r>
            <a:r>
              <a:rPr lang="en-US" dirty="0"/>
              <a:t>chosen by John Gross</a:t>
            </a:r>
            <a:r>
              <a:rPr lang="en-US" dirty="0" smtClean="0"/>
              <a:t>.</a:t>
            </a:r>
          </a:p>
          <a:p>
            <a:pPr marL="0" indent="0">
              <a:buNone/>
            </a:pPr>
            <a:r>
              <a:rPr lang="en-US" dirty="0" smtClean="0"/>
              <a:t>650 _0  Aphorisms </a:t>
            </a:r>
            <a:r>
              <a:rPr lang="en-US" dirty="0"/>
              <a:t>and apothegms.</a:t>
            </a:r>
          </a:p>
          <a:p>
            <a:pPr marL="0" indent="0">
              <a:buNone/>
            </a:pPr>
            <a:r>
              <a:rPr lang="en-US" dirty="0" smtClean="0">
                <a:solidFill>
                  <a:srgbClr val="FF0000"/>
                </a:solidFill>
              </a:rPr>
              <a:t>655 _7  Sayings. $2 </a:t>
            </a:r>
            <a:r>
              <a:rPr lang="en-US" dirty="0" err="1" smtClean="0">
                <a:solidFill>
                  <a:srgbClr val="FF0000"/>
                </a:solidFill>
              </a:rPr>
              <a:t>lcgft</a:t>
            </a:r>
            <a:endParaRPr lang="en-US" dirty="0" smtClean="0">
              <a:solidFill>
                <a:srgbClr val="FF0000"/>
              </a:solidFill>
            </a:endParaRPr>
          </a:p>
          <a:p>
            <a:pPr marL="0" indent="0">
              <a:buNone/>
            </a:pPr>
            <a:endParaRPr lang="en-US" dirty="0"/>
          </a:p>
          <a:p>
            <a:pPr marL="0" indent="0">
              <a:buNone/>
            </a:pPr>
            <a:r>
              <a:rPr lang="en-US" dirty="0" smtClean="0"/>
              <a:t>100 1</a:t>
            </a:r>
            <a:r>
              <a:rPr lang="en-US" dirty="0"/>
              <a:t>_  </a:t>
            </a:r>
            <a:r>
              <a:rPr lang="en-US" dirty="0" err="1" smtClean="0"/>
              <a:t>Cordry</a:t>
            </a:r>
            <a:r>
              <a:rPr lang="en-US" dirty="0" smtClean="0"/>
              <a:t>, Harold V., $d 1943- $e compiler.</a:t>
            </a:r>
          </a:p>
          <a:p>
            <a:pPr marL="0" indent="0">
              <a:buNone/>
            </a:pPr>
            <a:r>
              <a:rPr lang="en-US" dirty="0"/>
              <a:t>245 14  The multicultural dictionary of proverbs : </a:t>
            </a:r>
            <a:r>
              <a:rPr lang="en-US" dirty="0" smtClean="0"/>
              <a:t>$b </a:t>
            </a:r>
            <a:r>
              <a:rPr lang="en-US" dirty="0"/>
              <a:t>over 20,000 </a:t>
            </a:r>
            <a:r>
              <a:rPr lang="en-US" dirty="0" smtClean="0"/>
              <a:t>adages	   </a:t>
            </a:r>
            <a:r>
              <a:rPr lang="en-US" dirty="0"/>
              <a:t>from more than 120 languages, nationalities, and ethnic groups / </a:t>
            </a:r>
            <a:r>
              <a:rPr lang="en-US" dirty="0" smtClean="0"/>
              <a:t>	   $c </a:t>
            </a:r>
            <a:r>
              <a:rPr lang="en-US" dirty="0"/>
              <a:t>Harold V. </a:t>
            </a:r>
            <a:r>
              <a:rPr lang="en-US" dirty="0" err="1"/>
              <a:t>Cordry</a:t>
            </a:r>
            <a:r>
              <a:rPr lang="en-US" dirty="0" smtClean="0"/>
              <a:t>.</a:t>
            </a:r>
          </a:p>
          <a:p>
            <a:pPr marL="0" indent="0">
              <a:buNone/>
            </a:pPr>
            <a:r>
              <a:rPr lang="en-US" dirty="0" smtClean="0"/>
              <a:t>650 _0  Proverbs.</a:t>
            </a:r>
          </a:p>
          <a:p>
            <a:pPr marL="0" indent="0">
              <a:buNone/>
            </a:pPr>
            <a:r>
              <a:rPr lang="en-US" dirty="0" smtClean="0">
                <a:solidFill>
                  <a:srgbClr val="FF0000"/>
                </a:solidFill>
              </a:rPr>
              <a:t>655 _7  Sayings. $2 </a:t>
            </a:r>
            <a:r>
              <a:rPr lang="en-US" dirty="0" err="1" smtClean="0">
                <a:solidFill>
                  <a:srgbClr val="FF0000"/>
                </a:solidFill>
              </a:rPr>
              <a:t>lcgft</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63</a:t>
            </a:fld>
            <a:endParaRPr lang="en-US"/>
          </a:p>
        </p:txBody>
      </p:sp>
    </p:spTree>
    <p:extLst>
      <p:ext uri="{BB962C8B-B14F-4D97-AF65-F5344CB8AC3E}">
        <p14:creationId xmlns:p14="http://schemas.microsoft.com/office/powerpoint/2010/main" val="30232616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8434" y="-13716"/>
            <a:ext cx="11734038" cy="687171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64</a:t>
            </a:fld>
            <a:endParaRPr lang="en-US"/>
          </a:p>
        </p:txBody>
      </p:sp>
    </p:spTree>
    <p:extLst>
      <p:ext uri="{BB962C8B-B14F-4D97-AF65-F5344CB8AC3E}">
        <p14:creationId xmlns:p14="http://schemas.microsoft.com/office/powerpoint/2010/main" val="8432734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825624"/>
            <a:ext cx="10515600" cy="4801317"/>
          </a:xfrm>
        </p:spPr>
        <p:txBody>
          <a:bodyPr>
            <a:normAutofit lnSpcReduction="10000"/>
          </a:bodyPr>
          <a:lstStyle/>
          <a:p>
            <a:pPr marL="0" indent="0">
              <a:buNone/>
            </a:pPr>
            <a:r>
              <a:rPr lang="en-US" dirty="0" smtClean="0"/>
              <a:t>100 1_  </a:t>
            </a:r>
            <a:r>
              <a:rPr lang="en-US" dirty="0" err="1" smtClean="0"/>
              <a:t>Crowther</a:t>
            </a:r>
            <a:r>
              <a:rPr lang="en-US" dirty="0"/>
              <a:t>, Robert, </a:t>
            </a:r>
            <a:r>
              <a:rPr lang="en-US" dirty="0" smtClean="0"/>
              <a:t>$e </a:t>
            </a:r>
            <a:r>
              <a:rPr lang="en-US" dirty="0"/>
              <a:t>author. </a:t>
            </a:r>
          </a:p>
          <a:p>
            <a:pPr marL="0" indent="0">
              <a:buNone/>
            </a:pPr>
            <a:r>
              <a:rPr lang="en-US" dirty="0" smtClean="0"/>
              <a:t>245 10  Amazing </a:t>
            </a:r>
            <a:r>
              <a:rPr lang="en-US" dirty="0"/>
              <a:t>pop-up trucks / </a:t>
            </a:r>
            <a:r>
              <a:rPr lang="en-US" dirty="0" smtClean="0"/>
              <a:t>$c </a:t>
            </a:r>
            <a:r>
              <a:rPr lang="en-US" dirty="0"/>
              <a:t>Robert </a:t>
            </a:r>
            <a:r>
              <a:rPr lang="en-US" dirty="0" err="1"/>
              <a:t>Crowther</a:t>
            </a:r>
            <a:r>
              <a:rPr lang="en-US" dirty="0" smtClean="0"/>
              <a:t>.</a:t>
            </a:r>
          </a:p>
          <a:p>
            <a:pPr marL="0" indent="0">
              <a:buNone/>
            </a:pPr>
            <a:r>
              <a:rPr lang="en-US" dirty="0" smtClean="0"/>
              <a:t>520 __  </a:t>
            </a:r>
            <a:r>
              <a:rPr lang="en-US" dirty="0"/>
              <a:t>Text and pop-up illustrations introduce five different kinds of </a:t>
            </a:r>
            <a:r>
              <a:rPr lang="en-US" dirty="0" smtClean="0"/>
              <a:t>	 	   trucks </a:t>
            </a:r>
            <a:r>
              <a:rPr lang="en-US" dirty="0"/>
              <a:t>from cement truck to garbage truck, and explain what </a:t>
            </a:r>
            <a:r>
              <a:rPr lang="en-US" dirty="0" smtClean="0"/>
              <a:t>		   they </a:t>
            </a:r>
            <a:r>
              <a:rPr lang="en-US" dirty="0"/>
              <a:t>can do.</a:t>
            </a:r>
          </a:p>
          <a:p>
            <a:pPr marL="0" indent="0">
              <a:buNone/>
            </a:pPr>
            <a:r>
              <a:rPr lang="en-US" dirty="0"/>
              <a:t>650 </a:t>
            </a:r>
            <a:r>
              <a:rPr lang="en-US" dirty="0" smtClean="0"/>
              <a:t>_0  Trucks $v </a:t>
            </a:r>
            <a:r>
              <a:rPr lang="en-US" dirty="0"/>
              <a:t>Juvenile literature.</a:t>
            </a:r>
          </a:p>
          <a:p>
            <a:pPr marL="0" indent="0">
              <a:buNone/>
            </a:pPr>
            <a:r>
              <a:rPr lang="en-US" dirty="0"/>
              <a:t>650 </a:t>
            </a:r>
            <a:r>
              <a:rPr lang="en-US" dirty="0" smtClean="0"/>
              <a:t>_1  Trucks</a:t>
            </a:r>
            <a:r>
              <a:rPr lang="en-US" dirty="0"/>
              <a:t>.</a:t>
            </a:r>
          </a:p>
          <a:p>
            <a:pPr marL="0" indent="0">
              <a:buNone/>
            </a:pPr>
            <a:r>
              <a:rPr lang="en-US" dirty="0"/>
              <a:t>650 </a:t>
            </a:r>
            <a:r>
              <a:rPr lang="en-US" dirty="0" smtClean="0"/>
              <a:t>_1  Pop-up </a:t>
            </a:r>
            <a:r>
              <a:rPr lang="en-US" dirty="0"/>
              <a:t>books.</a:t>
            </a:r>
          </a:p>
          <a:p>
            <a:pPr marL="0" indent="0">
              <a:buNone/>
            </a:pPr>
            <a:r>
              <a:rPr lang="en-US" dirty="0"/>
              <a:t>650 </a:t>
            </a:r>
            <a:r>
              <a:rPr lang="en-US" dirty="0" smtClean="0"/>
              <a:t>_1  Toy </a:t>
            </a:r>
            <a:r>
              <a:rPr lang="en-US" dirty="0"/>
              <a:t>and movable books</a:t>
            </a:r>
            <a:r>
              <a:rPr lang="en-US" dirty="0" smtClean="0"/>
              <a:t>.</a:t>
            </a:r>
          </a:p>
          <a:p>
            <a:pPr marL="0" indent="0">
              <a:buNone/>
            </a:pPr>
            <a:r>
              <a:rPr lang="en-US" dirty="0" smtClean="0">
                <a:solidFill>
                  <a:srgbClr val="FF0000"/>
                </a:solidFill>
              </a:rPr>
              <a:t>655 _7  Pop-up books.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588" y="3712888"/>
            <a:ext cx="2388870" cy="27146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65</a:t>
            </a:fld>
            <a:endParaRPr lang="en-US"/>
          </a:p>
        </p:txBody>
      </p:sp>
    </p:spTree>
    <p:extLst>
      <p:ext uri="{BB962C8B-B14F-4D97-AF65-F5344CB8AC3E}">
        <p14:creationId xmlns:p14="http://schemas.microsoft.com/office/powerpoint/2010/main" val="9097501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199" y="1825624"/>
            <a:ext cx="6911899" cy="4801317"/>
          </a:xfrm>
        </p:spPr>
        <p:txBody>
          <a:bodyPr>
            <a:normAutofit/>
          </a:bodyPr>
          <a:lstStyle/>
          <a:p>
            <a:pPr marL="0" indent="0">
              <a:buNone/>
            </a:pPr>
            <a:r>
              <a:rPr lang="en-US" dirty="0"/>
              <a:t>245 00 </a:t>
            </a:r>
            <a:r>
              <a:rPr lang="en-US" dirty="0" smtClean="0"/>
              <a:t> Journal </a:t>
            </a:r>
            <a:r>
              <a:rPr lang="en-US" dirty="0"/>
              <a:t>of the Royal Australian </a:t>
            </a:r>
            <a:endParaRPr lang="en-US" dirty="0" smtClean="0"/>
          </a:p>
          <a:p>
            <a:pPr marL="0" indent="0">
              <a:buNone/>
            </a:pPr>
            <a:r>
              <a:rPr lang="en-US" dirty="0"/>
              <a:t>	</a:t>
            </a:r>
            <a:r>
              <a:rPr lang="en-US" dirty="0" smtClean="0"/>
              <a:t>  Historical Society.</a:t>
            </a:r>
          </a:p>
          <a:p>
            <a:pPr marL="0" indent="0">
              <a:buNone/>
            </a:pPr>
            <a:r>
              <a:rPr lang="en-US" dirty="0" smtClean="0"/>
              <a:t>310 __  Quarterly</a:t>
            </a:r>
          </a:p>
          <a:p>
            <a:pPr marL="0" indent="0">
              <a:buNone/>
            </a:pPr>
            <a:r>
              <a:rPr lang="en-US" dirty="0"/>
              <a:t>651 </a:t>
            </a:r>
            <a:r>
              <a:rPr lang="en-US" dirty="0" smtClean="0"/>
              <a:t>_0  Australia $x </a:t>
            </a:r>
            <a:r>
              <a:rPr lang="en-US" dirty="0"/>
              <a:t>History </a:t>
            </a:r>
            <a:r>
              <a:rPr lang="en-US" dirty="0" smtClean="0"/>
              <a:t>$v </a:t>
            </a:r>
            <a:r>
              <a:rPr lang="en-US" dirty="0"/>
              <a:t>Periodicals.</a:t>
            </a:r>
          </a:p>
          <a:p>
            <a:pPr marL="0" indent="0">
              <a:buNone/>
            </a:pPr>
            <a:r>
              <a:rPr lang="en-US" dirty="0" smtClean="0">
                <a:solidFill>
                  <a:srgbClr val="FF0000"/>
                </a:solidFill>
              </a:rPr>
              <a:t>655 _7  Periodicals. $2 </a:t>
            </a:r>
            <a:r>
              <a:rPr lang="en-US" dirty="0" err="1" smtClean="0">
                <a:solidFill>
                  <a:srgbClr val="FF0000"/>
                </a:solidFill>
              </a:rPr>
              <a:t>lcgft</a:t>
            </a:r>
            <a:endParaRPr lang="en-US" dirty="0" smtClean="0">
              <a:solidFill>
                <a:srgbClr val="FF0000"/>
              </a:solidFill>
            </a:endParaRPr>
          </a:p>
          <a:p>
            <a:pPr marL="0" indent="0">
              <a:buNone/>
            </a:pPr>
            <a:r>
              <a:rPr lang="en-US" dirty="0"/>
              <a:t>710 2_ </a:t>
            </a:r>
            <a:r>
              <a:rPr lang="en-US" dirty="0" smtClean="0"/>
              <a:t> Royal </a:t>
            </a:r>
            <a:r>
              <a:rPr lang="en-US" dirty="0"/>
              <a:t>Australian Historical </a:t>
            </a:r>
            <a:r>
              <a:rPr lang="en-US" dirty="0" smtClean="0"/>
              <a:t>Society, $e</a:t>
            </a:r>
          </a:p>
          <a:p>
            <a:pPr marL="0" indent="0">
              <a:buNone/>
            </a:pPr>
            <a:r>
              <a:rPr lang="en-US" dirty="0"/>
              <a:t>	</a:t>
            </a:r>
            <a:r>
              <a:rPr lang="en-US" dirty="0" smtClean="0"/>
              <a:t>   issuing body.</a:t>
            </a:r>
            <a:endParaRPr lang="en-US" dirty="0"/>
          </a:p>
        </p:txBody>
      </p:sp>
      <p:pic>
        <p:nvPicPr>
          <p:cNvPr id="4" name="Picture 3"/>
          <p:cNvPicPr>
            <a:picLocks noChangeAspect="1"/>
          </p:cNvPicPr>
          <p:nvPr/>
        </p:nvPicPr>
        <p:blipFill>
          <a:blip r:embed="rId3"/>
          <a:stretch>
            <a:fillRect/>
          </a:stretch>
        </p:blipFill>
        <p:spPr>
          <a:xfrm>
            <a:off x="7962900" y="1825624"/>
            <a:ext cx="3236976" cy="4594860"/>
          </a:xfrm>
          <a:prstGeom prst="rect">
            <a:avLst/>
          </a:prstGeom>
        </p:spPr>
      </p:pic>
      <p:pic>
        <p:nvPicPr>
          <p:cNvPr id="5" name="Picture 4"/>
          <p:cNvPicPr>
            <a:picLocks noChangeAspect="1"/>
          </p:cNvPicPr>
          <p:nvPr/>
        </p:nvPicPr>
        <p:blipFill>
          <a:blip r:embed="rId4"/>
          <a:stretch>
            <a:fillRect/>
          </a:stretch>
        </p:blipFill>
        <p:spPr>
          <a:xfrm>
            <a:off x="8073831" y="1825624"/>
            <a:ext cx="504825" cy="638175"/>
          </a:xfrm>
          <a:prstGeom prst="rect">
            <a:avLst/>
          </a:prstGeom>
        </p:spPr>
      </p:pic>
      <p:pic>
        <p:nvPicPr>
          <p:cNvPr id="6" name="Picture 5"/>
          <p:cNvPicPr>
            <a:picLocks noChangeAspect="1"/>
          </p:cNvPicPr>
          <p:nvPr/>
        </p:nvPicPr>
        <p:blipFill>
          <a:blip r:embed="rId4"/>
          <a:stretch>
            <a:fillRect/>
          </a:stretch>
        </p:blipFill>
        <p:spPr>
          <a:xfrm>
            <a:off x="10114503" y="1825623"/>
            <a:ext cx="1037718" cy="667512"/>
          </a:xfrm>
          <a:prstGeom prst="rect">
            <a:avLst/>
          </a:prstGeom>
        </p:spPr>
      </p:pic>
      <p:sp>
        <p:nvSpPr>
          <p:cNvPr id="9" name="Slide Number Placeholder 8"/>
          <p:cNvSpPr>
            <a:spLocks noGrp="1"/>
          </p:cNvSpPr>
          <p:nvPr>
            <p:ph type="sldNum" sz="quarter" idx="12"/>
          </p:nvPr>
        </p:nvSpPr>
        <p:spPr/>
        <p:txBody>
          <a:bodyPr/>
          <a:lstStyle/>
          <a:p>
            <a:fld id="{A00A331D-2EB0-4CEE-8662-2FAB66802E28}" type="slidenum">
              <a:rPr lang="en-US" smtClean="0"/>
              <a:t>66</a:t>
            </a:fld>
            <a:endParaRPr lang="en-US"/>
          </a:p>
        </p:txBody>
      </p:sp>
    </p:spTree>
    <p:extLst>
      <p:ext uri="{BB962C8B-B14F-4D97-AF65-F5344CB8AC3E}">
        <p14:creationId xmlns:p14="http://schemas.microsoft.com/office/powerpoint/2010/main" val="2980943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10515600" cy="4801317"/>
          </a:xfrm>
        </p:spPr>
        <p:txBody>
          <a:bodyPr>
            <a:normAutofit/>
          </a:bodyPr>
          <a:lstStyle/>
          <a:p>
            <a:pPr marL="0" indent="0">
              <a:buNone/>
            </a:pPr>
            <a:r>
              <a:rPr lang="en-US" dirty="0" smtClean="0"/>
              <a:t>110 2_  Seattle </a:t>
            </a:r>
            <a:r>
              <a:rPr lang="en-US" dirty="0"/>
              <a:t>Parks </a:t>
            </a:r>
            <a:r>
              <a:rPr lang="en-US" dirty="0" smtClean="0"/>
              <a:t>Foundation, $e author.</a:t>
            </a:r>
            <a:endParaRPr lang="en-US" dirty="0"/>
          </a:p>
          <a:p>
            <a:pPr marL="0" indent="0">
              <a:buNone/>
            </a:pPr>
            <a:r>
              <a:rPr lang="en-US" dirty="0" smtClean="0"/>
              <a:t>245 10  Annual </a:t>
            </a:r>
            <a:r>
              <a:rPr lang="en-US" dirty="0"/>
              <a:t>report.</a:t>
            </a:r>
          </a:p>
          <a:p>
            <a:pPr marL="0" indent="0">
              <a:buNone/>
            </a:pPr>
            <a:r>
              <a:rPr lang="en-US" dirty="0" smtClean="0"/>
              <a:t>246 13  Seattle </a:t>
            </a:r>
            <a:r>
              <a:rPr lang="en-US" dirty="0"/>
              <a:t>Parks Foundation annual </a:t>
            </a:r>
            <a:r>
              <a:rPr lang="en-US" dirty="0" smtClean="0"/>
              <a:t>report</a:t>
            </a:r>
          </a:p>
          <a:p>
            <a:pPr marL="0" indent="0">
              <a:buNone/>
            </a:pPr>
            <a:r>
              <a:rPr lang="en-US" dirty="0" smtClean="0"/>
              <a:t>610 20  Seattle </a:t>
            </a:r>
            <a:r>
              <a:rPr lang="en-US" dirty="0"/>
              <a:t>Parks Foundation </a:t>
            </a:r>
            <a:r>
              <a:rPr lang="en-US" dirty="0" smtClean="0"/>
              <a:t>$v </a:t>
            </a:r>
            <a:r>
              <a:rPr lang="en-US" dirty="0"/>
              <a:t>Periodicals.</a:t>
            </a:r>
          </a:p>
          <a:p>
            <a:pPr marL="0" indent="0">
              <a:buNone/>
            </a:pPr>
            <a:r>
              <a:rPr lang="en-US" dirty="0"/>
              <a:t>650 </a:t>
            </a:r>
            <a:r>
              <a:rPr lang="en-US" dirty="0" smtClean="0"/>
              <a:t>_0  Parks $z </a:t>
            </a:r>
            <a:r>
              <a:rPr lang="en-US" dirty="0"/>
              <a:t>Washington (State) </a:t>
            </a:r>
            <a:r>
              <a:rPr lang="en-US" dirty="0" smtClean="0"/>
              <a:t>$z </a:t>
            </a:r>
            <a:r>
              <a:rPr lang="en-US" dirty="0"/>
              <a:t>Seattle </a:t>
            </a:r>
            <a:r>
              <a:rPr lang="en-US" dirty="0" smtClean="0"/>
              <a:t>$v </a:t>
            </a:r>
            <a:r>
              <a:rPr lang="en-US" dirty="0"/>
              <a:t>Periodicals</a:t>
            </a:r>
            <a:r>
              <a:rPr lang="en-US" dirty="0" smtClean="0"/>
              <a:t>.</a:t>
            </a:r>
          </a:p>
          <a:p>
            <a:pPr marL="0" indent="0">
              <a:buNone/>
            </a:pPr>
            <a:r>
              <a:rPr lang="en-US" dirty="0" smtClean="0">
                <a:solidFill>
                  <a:srgbClr val="FF0000"/>
                </a:solidFill>
              </a:rPr>
              <a:t>655 _7  Annual reports. $2 </a:t>
            </a:r>
            <a:r>
              <a:rPr lang="en-US" dirty="0" err="1" smtClean="0">
                <a:solidFill>
                  <a:srgbClr val="FF0000"/>
                </a:solidFill>
              </a:rPr>
              <a:t>lcgft</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67</a:t>
            </a:fld>
            <a:endParaRPr lang="en-US"/>
          </a:p>
        </p:txBody>
      </p:sp>
    </p:spTree>
    <p:extLst>
      <p:ext uri="{BB962C8B-B14F-4D97-AF65-F5344CB8AC3E}">
        <p14:creationId xmlns:p14="http://schemas.microsoft.com/office/powerpoint/2010/main" val="8317691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4540" y="0"/>
            <a:ext cx="10564749" cy="689457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68</a:t>
            </a:fld>
            <a:endParaRPr lang="en-US"/>
          </a:p>
        </p:txBody>
      </p:sp>
    </p:spTree>
    <p:extLst>
      <p:ext uri="{BB962C8B-B14F-4D97-AF65-F5344CB8AC3E}">
        <p14:creationId xmlns:p14="http://schemas.microsoft.com/office/powerpoint/2010/main" val="6963225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10515600" cy="4801317"/>
          </a:xfrm>
        </p:spPr>
        <p:txBody>
          <a:bodyPr>
            <a:normAutofit/>
          </a:bodyPr>
          <a:lstStyle/>
          <a:p>
            <a:pPr marL="0" indent="0">
              <a:buNone/>
            </a:pPr>
            <a:r>
              <a:rPr lang="en-US" dirty="0" smtClean="0"/>
              <a:t>245 </a:t>
            </a:r>
            <a:r>
              <a:rPr lang="en-US" dirty="0"/>
              <a:t>00 </a:t>
            </a:r>
            <a:r>
              <a:rPr lang="en-US" dirty="0" smtClean="0"/>
              <a:t> Los </a:t>
            </a:r>
            <a:r>
              <a:rPr lang="en-US" dirty="0"/>
              <a:t>Angeles sentinel.</a:t>
            </a:r>
          </a:p>
          <a:p>
            <a:pPr marL="0" indent="0">
              <a:buNone/>
            </a:pPr>
            <a:r>
              <a:rPr lang="en-US" dirty="0"/>
              <a:t>310 </a:t>
            </a:r>
            <a:r>
              <a:rPr lang="en-US" dirty="0" smtClean="0"/>
              <a:t>__  Weekly</a:t>
            </a:r>
            <a:endParaRPr lang="en-US" dirty="0"/>
          </a:p>
          <a:p>
            <a:pPr marL="0" indent="0">
              <a:buNone/>
            </a:pPr>
            <a:r>
              <a:rPr lang="en-US" dirty="0" smtClean="0"/>
              <a:t>362 1_  Began </a:t>
            </a:r>
            <a:r>
              <a:rPr lang="en-US" dirty="0"/>
              <a:t>in 1933</a:t>
            </a:r>
            <a:r>
              <a:rPr lang="en-US" dirty="0" smtClean="0"/>
              <a:t>.</a:t>
            </a:r>
          </a:p>
          <a:p>
            <a:pPr marL="0" indent="0">
              <a:buNone/>
            </a:pPr>
            <a:r>
              <a:rPr lang="en-US" dirty="0"/>
              <a:t>650 </a:t>
            </a:r>
            <a:r>
              <a:rPr lang="en-US" dirty="0" smtClean="0"/>
              <a:t>_0  African </a:t>
            </a:r>
            <a:r>
              <a:rPr lang="en-US" dirty="0"/>
              <a:t>Americans </a:t>
            </a:r>
            <a:r>
              <a:rPr lang="en-US" dirty="0" smtClean="0"/>
              <a:t>$z </a:t>
            </a:r>
            <a:r>
              <a:rPr lang="en-US" dirty="0"/>
              <a:t>California </a:t>
            </a:r>
            <a:r>
              <a:rPr lang="en-US" dirty="0" smtClean="0"/>
              <a:t>$z </a:t>
            </a:r>
            <a:r>
              <a:rPr lang="en-US" dirty="0"/>
              <a:t>Los Angeles </a:t>
            </a:r>
            <a:r>
              <a:rPr lang="en-US" dirty="0" smtClean="0"/>
              <a:t>$v </a:t>
            </a:r>
            <a:r>
              <a:rPr lang="en-US" dirty="0"/>
              <a:t>Newspapers.</a:t>
            </a:r>
          </a:p>
          <a:p>
            <a:pPr marL="0" indent="0">
              <a:buNone/>
            </a:pPr>
            <a:r>
              <a:rPr lang="en-US" dirty="0"/>
              <a:t>651 </a:t>
            </a:r>
            <a:r>
              <a:rPr lang="en-US" dirty="0" smtClean="0"/>
              <a:t>_0  Los </a:t>
            </a:r>
            <a:r>
              <a:rPr lang="en-US" dirty="0"/>
              <a:t>Angeles (Calif.) </a:t>
            </a:r>
            <a:r>
              <a:rPr lang="en-US" dirty="0" smtClean="0"/>
              <a:t>$v </a:t>
            </a:r>
            <a:r>
              <a:rPr lang="en-US" dirty="0"/>
              <a:t>Newspapers.</a:t>
            </a:r>
          </a:p>
          <a:p>
            <a:pPr marL="0" indent="0">
              <a:buNone/>
            </a:pPr>
            <a:r>
              <a:rPr lang="en-US" dirty="0"/>
              <a:t>651 </a:t>
            </a:r>
            <a:r>
              <a:rPr lang="en-US" dirty="0" smtClean="0"/>
              <a:t>_0  Los </a:t>
            </a:r>
            <a:r>
              <a:rPr lang="en-US" dirty="0"/>
              <a:t>Angeles County (Calif.) </a:t>
            </a:r>
            <a:r>
              <a:rPr lang="en-US" dirty="0" smtClean="0"/>
              <a:t>$v </a:t>
            </a:r>
            <a:r>
              <a:rPr lang="en-US" dirty="0"/>
              <a:t>Newspapers.</a:t>
            </a:r>
            <a:endParaRPr lang="en-US" dirty="0" smtClean="0"/>
          </a:p>
          <a:p>
            <a:pPr marL="0" indent="0">
              <a:buNone/>
            </a:pPr>
            <a:r>
              <a:rPr lang="en-US" dirty="0" smtClean="0">
                <a:solidFill>
                  <a:srgbClr val="FF0000"/>
                </a:solidFill>
              </a:rPr>
              <a:t>655 _7  Newspapers. $2 </a:t>
            </a:r>
            <a:r>
              <a:rPr lang="en-US" dirty="0" err="1" smtClean="0">
                <a:solidFill>
                  <a:srgbClr val="FF0000"/>
                </a:solidFill>
              </a:rPr>
              <a:t>lcgft</a:t>
            </a:r>
            <a:endParaRPr lang="en-US" dirty="0" smtClean="0">
              <a:solidFill>
                <a:srgbClr val="FF0000"/>
              </a:solidFill>
            </a:endParaRPr>
          </a:p>
          <a:p>
            <a:pPr marL="0" indent="0">
              <a:buNone/>
            </a:pPr>
            <a:r>
              <a:rPr lang="en-US" dirty="0"/>
              <a:t>655 _7  African American newspapers. </a:t>
            </a:r>
            <a:r>
              <a:rPr lang="en-US" dirty="0" smtClean="0"/>
              <a:t>$2 </a:t>
            </a:r>
            <a:r>
              <a:rPr lang="en-US" dirty="0" err="1"/>
              <a:t>ngl</a:t>
            </a:r>
            <a:endParaRPr lang="en-US" dirty="0"/>
          </a:p>
        </p:txBody>
      </p:sp>
      <p:pic>
        <p:nvPicPr>
          <p:cNvPr id="4" name="Picture 3"/>
          <p:cNvPicPr>
            <a:picLocks noChangeAspect="1"/>
          </p:cNvPicPr>
          <p:nvPr/>
        </p:nvPicPr>
        <p:blipFill>
          <a:blip r:embed="rId3"/>
          <a:stretch>
            <a:fillRect/>
          </a:stretch>
        </p:blipFill>
        <p:spPr>
          <a:xfrm>
            <a:off x="8015404" y="4792120"/>
            <a:ext cx="3543300" cy="15335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69</a:t>
            </a:fld>
            <a:endParaRPr lang="en-US"/>
          </a:p>
        </p:txBody>
      </p:sp>
    </p:spTree>
    <p:extLst>
      <p:ext uri="{BB962C8B-B14F-4D97-AF65-F5344CB8AC3E}">
        <p14:creationId xmlns:p14="http://schemas.microsoft.com/office/powerpoint/2010/main" val="1183535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199" y="1825624"/>
            <a:ext cx="11030893" cy="4810565"/>
          </a:xfrm>
        </p:spPr>
        <p:txBody>
          <a:bodyPr>
            <a:normAutofit/>
          </a:bodyPr>
          <a:lstStyle/>
          <a:p>
            <a:r>
              <a:rPr lang="en-US" dirty="0" smtClean="0"/>
              <a:t>LC has not yet fully implemented LCGFT in all of its cataloging</a:t>
            </a:r>
          </a:p>
          <a:p>
            <a:r>
              <a:rPr lang="en-US" dirty="0" smtClean="0"/>
              <a:t>No changes yet to LCSH policies.  Continue to assign LCSH according to the </a:t>
            </a:r>
            <a:r>
              <a:rPr lang="en-US" i="1" dirty="0" smtClean="0"/>
              <a:t>Subject Headings Manual</a:t>
            </a:r>
            <a:r>
              <a:rPr lang="en-US" dirty="0" smtClean="0"/>
              <a:t> and assign LCGFT </a:t>
            </a:r>
            <a:r>
              <a:rPr lang="en-US" i="1" dirty="0" smtClean="0"/>
              <a:t>in addition</a:t>
            </a:r>
          </a:p>
          <a:p>
            <a:r>
              <a:rPr lang="en-US" dirty="0" smtClean="0"/>
              <a:t>LC </a:t>
            </a:r>
            <a:r>
              <a:rPr lang="en-US" dirty="0"/>
              <a:t>has no plans at this time to cancel any of the LCSH headings or form subdivisions that overlap with the “general” terms</a:t>
            </a:r>
            <a:endParaRPr lang="en-US" i="1" dirty="0" smtClean="0"/>
          </a:p>
          <a:p>
            <a:pPr lvl="1"/>
            <a:endParaRPr lang="en-US" sz="2800"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7</a:t>
            </a:fld>
            <a:endParaRPr lang="en-US"/>
          </a:p>
        </p:txBody>
      </p:sp>
    </p:spTree>
    <p:extLst>
      <p:ext uri="{BB962C8B-B14F-4D97-AF65-F5344CB8AC3E}">
        <p14:creationId xmlns:p14="http://schemas.microsoft.com/office/powerpoint/2010/main" val="17940209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199" y="1605776"/>
            <a:ext cx="11004395" cy="5021165"/>
          </a:xfrm>
        </p:spPr>
        <p:txBody>
          <a:bodyPr>
            <a:normAutofit lnSpcReduction="10000"/>
          </a:bodyPr>
          <a:lstStyle/>
          <a:p>
            <a:pPr marL="0" indent="0">
              <a:buNone/>
            </a:pPr>
            <a:r>
              <a:rPr lang="en-US" dirty="0" smtClean="0"/>
              <a:t>245 10  Understanding </a:t>
            </a:r>
            <a:r>
              <a:rPr lang="en-US" dirty="0"/>
              <a:t>North Korea.</a:t>
            </a:r>
          </a:p>
          <a:p>
            <a:pPr marL="0" indent="0">
              <a:buNone/>
            </a:pPr>
            <a:r>
              <a:rPr lang="en-US" dirty="0"/>
              <a:t>264 </a:t>
            </a:r>
            <a:r>
              <a:rPr lang="en-US" dirty="0" smtClean="0"/>
              <a:t>_1  Seoul </a:t>
            </a:r>
            <a:r>
              <a:rPr lang="en-US" dirty="0"/>
              <a:t>: </a:t>
            </a:r>
            <a:r>
              <a:rPr lang="en-US" dirty="0" smtClean="0"/>
              <a:t>$b </a:t>
            </a:r>
            <a:r>
              <a:rPr lang="en-US" dirty="0"/>
              <a:t>Institute for Unification Education, </a:t>
            </a:r>
            <a:endParaRPr lang="en-US" dirty="0" smtClean="0"/>
          </a:p>
          <a:p>
            <a:pPr marL="0" indent="0">
              <a:buNone/>
            </a:pPr>
            <a:r>
              <a:rPr lang="en-US" dirty="0"/>
              <a:t>	</a:t>
            </a:r>
            <a:r>
              <a:rPr lang="en-US" dirty="0" smtClean="0"/>
              <a:t>   Ministry </a:t>
            </a:r>
            <a:r>
              <a:rPr lang="en-US" dirty="0"/>
              <a:t>of </a:t>
            </a:r>
            <a:r>
              <a:rPr lang="en-US" dirty="0" smtClean="0"/>
              <a:t>Unification</a:t>
            </a:r>
            <a:r>
              <a:rPr lang="en-US" dirty="0"/>
              <a:t>, </a:t>
            </a:r>
            <a:r>
              <a:rPr lang="en-US" dirty="0" smtClean="0"/>
              <a:t>$c </a:t>
            </a:r>
            <a:r>
              <a:rPr lang="en-US" dirty="0"/>
              <a:t>2012-</a:t>
            </a:r>
          </a:p>
          <a:p>
            <a:pPr marL="0" indent="0">
              <a:buNone/>
            </a:pPr>
            <a:r>
              <a:rPr lang="en-US" dirty="0" smtClean="0"/>
              <a:t>310 __  Biennial</a:t>
            </a:r>
          </a:p>
          <a:p>
            <a:pPr marL="0" indent="0">
              <a:buNone/>
            </a:pPr>
            <a:r>
              <a:rPr lang="en-US" dirty="0" smtClean="0"/>
              <a:t>362 1_  </a:t>
            </a:r>
            <a:r>
              <a:rPr lang="en-US" dirty="0"/>
              <a:t>Began with 2012.</a:t>
            </a:r>
          </a:p>
          <a:p>
            <a:pPr marL="0" indent="0">
              <a:buNone/>
            </a:pPr>
            <a:r>
              <a:rPr lang="en-US" dirty="0"/>
              <a:t>588 </a:t>
            </a:r>
            <a:r>
              <a:rPr lang="en-US" dirty="0" smtClean="0"/>
              <a:t>__  </a:t>
            </a:r>
            <a:r>
              <a:rPr lang="en-US" dirty="0"/>
              <a:t>Description based on: 2012; title from title page.</a:t>
            </a:r>
          </a:p>
          <a:p>
            <a:pPr marL="0" indent="0">
              <a:buNone/>
            </a:pPr>
            <a:r>
              <a:rPr lang="en-US" dirty="0" smtClean="0"/>
              <a:t>588 __  </a:t>
            </a:r>
            <a:r>
              <a:rPr lang="en-US" dirty="0"/>
              <a:t>Latest issue consulted: 2014.</a:t>
            </a:r>
          </a:p>
          <a:p>
            <a:pPr marL="0" indent="0">
              <a:buNone/>
            </a:pPr>
            <a:r>
              <a:rPr lang="en-US" dirty="0"/>
              <a:t>651 </a:t>
            </a:r>
            <a:r>
              <a:rPr lang="en-US" dirty="0" smtClean="0"/>
              <a:t>_0  Korea </a:t>
            </a:r>
            <a:r>
              <a:rPr lang="en-US" dirty="0"/>
              <a:t>(North) </a:t>
            </a:r>
            <a:r>
              <a:rPr lang="en-US" dirty="0" smtClean="0"/>
              <a:t>$x </a:t>
            </a:r>
            <a:r>
              <a:rPr lang="en-US" dirty="0"/>
              <a:t>History </a:t>
            </a:r>
            <a:r>
              <a:rPr lang="en-US" dirty="0" smtClean="0"/>
              <a:t>$y </a:t>
            </a:r>
            <a:r>
              <a:rPr lang="en-US" dirty="0"/>
              <a:t>2011- </a:t>
            </a:r>
            <a:r>
              <a:rPr lang="en-US" dirty="0" smtClean="0"/>
              <a:t>$v </a:t>
            </a:r>
            <a:r>
              <a:rPr lang="en-US" dirty="0"/>
              <a:t>Periodicals.</a:t>
            </a:r>
          </a:p>
          <a:p>
            <a:pPr marL="0" indent="0">
              <a:buNone/>
            </a:pPr>
            <a:r>
              <a:rPr lang="en-US" dirty="0"/>
              <a:t>651 </a:t>
            </a:r>
            <a:r>
              <a:rPr lang="en-US" dirty="0" smtClean="0"/>
              <a:t>_0  Korea </a:t>
            </a:r>
            <a:r>
              <a:rPr lang="en-US" dirty="0"/>
              <a:t>(North) </a:t>
            </a:r>
            <a:r>
              <a:rPr lang="en-US" dirty="0" smtClean="0"/>
              <a:t>$x </a:t>
            </a:r>
            <a:r>
              <a:rPr lang="en-US" dirty="0"/>
              <a:t>Social conditions </a:t>
            </a:r>
            <a:r>
              <a:rPr lang="en-US" dirty="0" smtClean="0"/>
              <a:t>$y </a:t>
            </a:r>
            <a:r>
              <a:rPr lang="en-US" dirty="0"/>
              <a:t>21st century </a:t>
            </a:r>
            <a:r>
              <a:rPr lang="en-US" dirty="0" smtClean="0"/>
              <a:t>$v </a:t>
            </a:r>
            <a:r>
              <a:rPr lang="en-US" dirty="0"/>
              <a:t>Periodicals</a:t>
            </a:r>
            <a:r>
              <a:rPr lang="en-US" dirty="0" smtClean="0"/>
              <a:t>.</a:t>
            </a:r>
          </a:p>
          <a:p>
            <a:pPr marL="0" indent="0">
              <a:buNone/>
            </a:pPr>
            <a:r>
              <a:rPr lang="en-US" dirty="0">
                <a:solidFill>
                  <a:srgbClr val="FF0000"/>
                </a:solidFill>
              </a:rPr>
              <a:t>655 _7 </a:t>
            </a:r>
            <a:r>
              <a:rPr lang="en-US" dirty="0" smtClean="0">
                <a:solidFill>
                  <a:srgbClr val="FF0000"/>
                </a:solidFill>
              </a:rPr>
              <a:t> Serial </a:t>
            </a:r>
            <a:r>
              <a:rPr lang="en-US" dirty="0">
                <a:solidFill>
                  <a:srgbClr val="FF0000"/>
                </a:solidFill>
              </a:rPr>
              <a:t>publications.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9217819" y="731791"/>
            <a:ext cx="2135981" cy="302323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70</a:t>
            </a:fld>
            <a:endParaRPr lang="en-US"/>
          </a:p>
        </p:txBody>
      </p:sp>
    </p:spTree>
    <p:extLst>
      <p:ext uri="{BB962C8B-B14F-4D97-AF65-F5344CB8AC3E}">
        <p14:creationId xmlns:p14="http://schemas.microsoft.com/office/powerpoint/2010/main" val="37804749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199" y="1825624"/>
            <a:ext cx="11149361" cy="4801317"/>
          </a:xfrm>
        </p:spPr>
        <p:txBody>
          <a:bodyPr>
            <a:normAutofit/>
          </a:bodyPr>
          <a:lstStyle/>
          <a:p>
            <a:pPr marL="0" indent="0">
              <a:buNone/>
            </a:pPr>
            <a:r>
              <a:rPr lang="en-US" dirty="0" smtClean="0"/>
              <a:t>245 </a:t>
            </a:r>
            <a:r>
              <a:rPr lang="en-US" dirty="0"/>
              <a:t>00  HR handbook for California employers</a:t>
            </a:r>
            <a:r>
              <a:rPr lang="en-US" dirty="0" smtClean="0"/>
              <a:t>.</a:t>
            </a:r>
          </a:p>
          <a:p>
            <a:pPr marL="514350" indent="-514350">
              <a:buAutoNum type="arabicPlain" startAt="310"/>
            </a:pPr>
            <a:r>
              <a:rPr lang="en-US" dirty="0" smtClean="0"/>
              <a:t> __  Annual</a:t>
            </a:r>
          </a:p>
          <a:p>
            <a:pPr marL="0" indent="0">
              <a:buNone/>
            </a:pPr>
            <a:r>
              <a:rPr lang="en-US" dirty="0"/>
              <a:t>650 </a:t>
            </a:r>
            <a:r>
              <a:rPr lang="en-US" dirty="0" smtClean="0"/>
              <a:t>_0  Labor </a:t>
            </a:r>
            <a:r>
              <a:rPr lang="en-US" dirty="0"/>
              <a:t>laws and legislation </a:t>
            </a:r>
            <a:r>
              <a:rPr lang="en-US" dirty="0" smtClean="0"/>
              <a:t>$z </a:t>
            </a:r>
            <a:r>
              <a:rPr lang="en-US" dirty="0"/>
              <a:t>California </a:t>
            </a:r>
            <a:r>
              <a:rPr lang="en-US" dirty="0" smtClean="0"/>
              <a:t>$v </a:t>
            </a:r>
            <a:r>
              <a:rPr lang="en-US" dirty="0"/>
              <a:t>Handbooks, manuals, etc</a:t>
            </a:r>
            <a:r>
              <a:rPr lang="en-US" dirty="0" smtClean="0"/>
              <a:t>.</a:t>
            </a:r>
          </a:p>
          <a:p>
            <a:pPr marL="0" indent="0">
              <a:buNone/>
            </a:pPr>
            <a:r>
              <a:rPr lang="en-US" dirty="0" smtClean="0"/>
              <a:t>650 _0  Personnel management $z California $v Handbooks</a:t>
            </a:r>
            <a:r>
              <a:rPr lang="en-US" dirty="0"/>
              <a:t>, manuals, etc.</a:t>
            </a:r>
          </a:p>
          <a:p>
            <a:pPr marL="0" indent="0">
              <a:buNone/>
            </a:pPr>
            <a:r>
              <a:rPr lang="en-US" dirty="0" smtClean="0">
                <a:solidFill>
                  <a:srgbClr val="FF0000"/>
                </a:solidFill>
              </a:rPr>
              <a:t>655 _7  Handbooks and manuals.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71</a:t>
            </a:fld>
            <a:endParaRPr lang="en-US"/>
          </a:p>
        </p:txBody>
      </p:sp>
    </p:spTree>
    <p:extLst>
      <p:ext uri="{BB962C8B-B14F-4D97-AF65-F5344CB8AC3E}">
        <p14:creationId xmlns:p14="http://schemas.microsoft.com/office/powerpoint/2010/main" val="24143635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6856141" cy="4801317"/>
          </a:xfrm>
        </p:spPr>
        <p:txBody>
          <a:bodyPr>
            <a:normAutofit/>
          </a:bodyPr>
          <a:lstStyle/>
          <a:p>
            <a:pPr marL="0" indent="0">
              <a:buNone/>
            </a:pPr>
            <a:r>
              <a:rPr lang="en-US" dirty="0"/>
              <a:t>245 00  The New York </a:t>
            </a:r>
            <a:r>
              <a:rPr lang="en-US" dirty="0" smtClean="0"/>
              <a:t>times </a:t>
            </a:r>
            <a:r>
              <a:rPr lang="en-US" dirty="0"/>
              <a:t>theater reviews</a:t>
            </a:r>
            <a:r>
              <a:rPr lang="en-US" dirty="0" smtClean="0"/>
              <a:t>.</a:t>
            </a:r>
          </a:p>
          <a:p>
            <a:pPr marL="0" indent="0">
              <a:buNone/>
            </a:pPr>
            <a:r>
              <a:rPr lang="en-US" dirty="0"/>
              <a:t>310 __  Biennial, </a:t>
            </a:r>
            <a:r>
              <a:rPr lang="en-US" dirty="0" smtClean="0"/>
              <a:t>$b </a:t>
            </a:r>
            <a:r>
              <a:rPr lang="en-US" dirty="0"/>
              <a:t>1971-72-</a:t>
            </a:r>
          </a:p>
          <a:p>
            <a:pPr marL="0" indent="0">
              <a:buNone/>
            </a:pPr>
            <a:r>
              <a:rPr lang="en-US" dirty="0"/>
              <a:t>650 _0  </a:t>
            </a:r>
            <a:r>
              <a:rPr lang="en-US" dirty="0" smtClean="0"/>
              <a:t>Theater $z </a:t>
            </a:r>
            <a:r>
              <a:rPr lang="en-US" dirty="0"/>
              <a:t>United States </a:t>
            </a:r>
            <a:r>
              <a:rPr lang="en-US" dirty="0" smtClean="0"/>
              <a:t>$v Reviews</a:t>
            </a:r>
          </a:p>
          <a:p>
            <a:pPr marL="0" indent="0">
              <a:buNone/>
            </a:pPr>
            <a:r>
              <a:rPr lang="en-US" dirty="0"/>
              <a:t>	</a:t>
            </a:r>
            <a:r>
              <a:rPr lang="en-US" dirty="0" smtClean="0"/>
              <a:t>   $v </a:t>
            </a:r>
            <a:r>
              <a:rPr lang="en-US" dirty="0"/>
              <a:t>Periodicals.</a:t>
            </a:r>
          </a:p>
          <a:p>
            <a:pPr marL="0" indent="0">
              <a:buNone/>
            </a:pPr>
            <a:r>
              <a:rPr lang="en-US" dirty="0">
                <a:solidFill>
                  <a:srgbClr val="FF0000"/>
                </a:solidFill>
              </a:rPr>
              <a:t>655 </a:t>
            </a:r>
            <a:r>
              <a:rPr lang="en-US" dirty="0" smtClean="0">
                <a:solidFill>
                  <a:srgbClr val="FF0000"/>
                </a:solidFill>
              </a:rPr>
              <a:t>_7  Theater </a:t>
            </a:r>
            <a:r>
              <a:rPr lang="en-US" dirty="0">
                <a:solidFill>
                  <a:srgbClr val="FF0000"/>
                </a:solidFill>
              </a:rPr>
              <a:t>reviews.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Serial publications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496" y="1825624"/>
            <a:ext cx="2858929" cy="392792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72</a:t>
            </a:fld>
            <a:endParaRPr lang="en-US"/>
          </a:p>
        </p:txBody>
      </p:sp>
    </p:spTree>
    <p:extLst>
      <p:ext uri="{BB962C8B-B14F-4D97-AF65-F5344CB8AC3E}">
        <p14:creationId xmlns:p14="http://schemas.microsoft.com/office/powerpoint/2010/main" val="2764522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81645"/>
            <a:ext cx="10515600" cy="797129"/>
          </a:xfrm>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438150" y="1051007"/>
            <a:ext cx="11753850" cy="5670468"/>
          </a:xfrm>
        </p:spPr>
        <p:txBody>
          <a:bodyPr>
            <a:normAutofit fontScale="92500" lnSpcReduction="20000"/>
          </a:bodyPr>
          <a:lstStyle/>
          <a:p>
            <a:pPr marL="0" indent="0">
              <a:buNone/>
            </a:pPr>
            <a:r>
              <a:rPr lang="en-US" dirty="0"/>
              <a:t>245 </a:t>
            </a:r>
            <a:r>
              <a:rPr lang="en-US" dirty="0" smtClean="0"/>
              <a:t>00  </a:t>
            </a:r>
            <a:r>
              <a:rPr lang="ja-JP" altLang="en-US" dirty="0"/>
              <a:t>中國新書 </a:t>
            </a:r>
            <a:r>
              <a:rPr lang="en-US" altLang="ja-JP" dirty="0"/>
              <a:t>= </a:t>
            </a:r>
            <a:r>
              <a:rPr lang="en-US" altLang="ja-JP" dirty="0" smtClean="0"/>
              <a:t>$b </a:t>
            </a:r>
            <a:r>
              <a:rPr lang="en-US" altLang="ja-JP" dirty="0"/>
              <a:t>China new books / </a:t>
            </a:r>
            <a:r>
              <a:rPr lang="en-US" altLang="ja-JP" dirty="0" smtClean="0"/>
              <a:t>$c </a:t>
            </a:r>
            <a:r>
              <a:rPr lang="ja-JP" altLang="en-US" dirty="0"/>
              <a:t>中国新书杂志社</a:t>
            </a:r>
            <a:r>
              <a:rPr lang="en-US" altLang="ja-JP" dirty="0"/>
              <a:t>.</a:t>
            </a:r>
            <a:endParaRPr lang="en-US" altLang="ja-JP" dirty="0" smtClean="0"/>
          </a:p>
          <a:p>
            <a:pPr marL="0" indent="0">
              <a:buNone/>
            </a:pPr>
            <a:r>
              <a:rPr lang="en-US" altLang="ja-JP" dirty="0"/>
              <a:t>245 00  </a:t>
            </a:r>
            <a:r>
              <a:rPr lang="en-US" altLang="ja-JP" dirty="0" err="1"/>
              <a:t>Zhongguo</a:t>
            </a:r>
            <a:r>
              <a:rPr lang="en-US" altLang="ja-JP" dirty="0"/>
              <a:t> </a:t>
            </a:r>
            <a:r>
              <a:rPr lang="en-US" altLang="ja-JP" dirty="0" err="1"/>
              <a:t>xin</a:t>
            </a:r>
            <a:r>
              <a:rPr lang="en-US" altLang="ja-JP" dirty="0"/>
              <a:t> </a:t>
            </a:r>
            <a:r>
              <a:rPr lang="en-US" altLang="ja-JP" dirty="0" err="1"/>
              <a:t>shu</a:t>
            </a:r>
            <a:r>
              <a:rPr lang="en-US" altLang="ja-JP" dirty="0"/>
              <a:t> = </a:t>
            </a:r>
            <a:r>
              <a:rPr lang="en-US" altLang="ja-JP" dirty="0" smtClean="0"/>
              <a:t>$b </a:t>
            </a:r>
            <a:r>
              <a:rPr lang="en-US" altLang="ja-JP" dirty="0"/>
              <a:t>China new books / </a:t>
            </a:r>
            <a:r>
              <a:rPr lang="en-US" altLang="ja-JP" dirty="0" smtClean="0"/>
              <a:t>$c </a:t>
            </a:r>
            <a:r>
              <a:rPr lang="en-US" altLang="ja-JP" dirty="0" err="1"/>
              <a:t>Zhongguo</a:t>
            </a:r>
            <a:r>
              <a:rPr lang="en-US" altLang="ja-JP" dirty="0"/>
              <a:t> </a:t>
            </a:r>
            <a:r>
              <a:rPr lang="en-US" altLang="ja-JP" dirty="0" err="1"/>
              <a:t>xin</a:t>
            </a:r>
            <a:r>
              <a:rPr lang="en-US" altLang="ja-JP" dirty="0"/>
              <a:t> </a:t>
            </a:r>
            <a:r>
              <a:rPr lang="en-US" altLang="ja-JP" dirty="0" err="1"/>
              <a:t>shu</a:t>
            </a:r>
            <a:r>
              <a:rPr lang="en-US" altLang="ja-JP" dirty="0"/>
              <a:t> </a:t>
            </a:r>
            <a:r>
              <a:rPr lang="en-US" altLang="ja-JP" dirty="0" err="1"/>
              <a:t>za</a:t>
            </a:r>
            <a:r>
              <a:rPr lang="en-US" altLang="ja-JP" dirty="0"/>
              <a:t> </a:t>
            </a:r>
            <a:r>
              <a:rPr lang="en-US" altLang="ja-JP" dirty="0" err="1"/>
              <a:t>zhi</a:t>
            </a:r>
            <a:r>
              <a:rPr lang="en-US" altLang="ja-JP" dirty="0"/>
              <a:t> </a:t>
            </a:r>
            <a:r>
              <a:rPr lang="en-US" altLang="ja-JP" dirty="0" smtClean="0"/>
              <a:t>she.</a:t>
            </a:r>
          </a:p>
          <a:p>
            <a:pPr marL="0" indent="0">
              <a:buNone/>
            </a:pPr>
            <a:r>
              <a:rPr lang="en-US" altLang="ja-JP" dirty="0" smtClean="0"/>
              <a:t>310 __  Monthly</a:t>
            </a:r>
          </a:p>
          <a:p>
            <a:pPr marL="0" indent="0">
              <a:buNone/>
            </a:pPr>
            <a:r>
              <a:rPr lang="en-US" dirty="0" smtClean="0"/>
              <a:t>650 </a:t>
            </a:r>
            <a:r>
              <a:rPr lang="en-US" dirty="0"/>
              <a:t>_0  </a:t>
            </a:r>
            <a:r>
              <a:rPr lang="en-US" dirty="0" smtClean="0"/>
              <a:t>Books $z China $v </a:t>
            </a:r>
            <a:r>
              <a:rPr lang="en-US" dirty="0"/>
              <a:t>Reviews </a:t>
            </a:r>
            <a:r>
              <a:rPr lang="en-US" dirty="0" smtClean="0"/>
              <a:t>$v </a:t>
            </a:r>
            <a:r>
              <a:rPr lang="en-US" dirty="0"/>
              <a:t>Periodicals.</a:t>
            </a:r>
          </a:p>
          <a:p>
            <a:pPr marL="0" indent="0">
              <a:buNone/>
            </a:pPr>
            <a:r>
              <a:rPr lang="en-US" dirty="0">
                <a:solidFill>
                  <a:srgbClr val="FF0000"/>
                </a:solidFill>
              </a:rPr>
              <a:t>655 </a:t>
            </a:r>
            <a:r>
              <a:rPr lang="en-US" dirty="0" smtClean="0">
                <a:solidFill>
                  <a:srgbClr val="FF0000"/>
                </a:solidFill>
              </a:rPr>
              <a:t>_7  Book </a:t>
            </a:r>
            <a:r>
              <a:rPr lang="en-US" dirty="0">
                <a:solidFill>
                  <a:srgbClr val="FF0000"/>
                </a:solidFill>
              </a:rPr>
              <a:t>reviews.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Periodicals. $2 </a:t>
            </a:r>
            <a:r>
              <a:rPr lang="en-US" dirty="0" err="1" smtClean="0">
                <a:solidFill>
                  <a:srgbClr val="FF0000"/>
                </a:solidFill>
              </a:rPr>
              <a:t>lcgft</a:t>
            </a:r>
            <a:endParaRPr lang="en-US" dirty="0" smtClean="0">
              <a:solidFill>
                <a:srgbClr val="FF0000"/>
              </a:solidFill>
            </a:endParaRPr>
          </a:p>
          <a:p>
            <a:pPr marL="0" indent="0">
              <a:buNone/>
            </a:pPr>
            <a:endParaRPr lang="en-US" dirty="0">
              <a:solidFill>
                <a:srgbClr val="FF0000"/>
              </a:solidFill>
            </a:endParaRPr>
          </a:p>
          <a:p>
            <a:pPr marL="0" indent="0">
              <a:buNone/>
            </a:pPr>
            <a:r>
              <a:rPr lang="en-US" dirty="0" smtClean="0"/>
              <a:t>245 00  </a:t>
            </a:r>
            <a:r>
              <a:rPr lang="ja-JP" altLang="en-US" dirty="0"/>
              <a:t>文学新书评 </a:t>
            </a:r>
            <a:r>
              <a:rPr lang="en-US" altLang="ja-JP" dirty="0"/>
              <a:t>= </a:t>
            </a:r>
            <a:r>
              <a:rPr lang="en-US" altLang="ja-JP" dirty="0" smtClean="0"/>
              <a:t>$b </a:t>
            </a:r>
            <a:r>
              <a:rPr lang="en-US" altLang="ja-JP" dirty="0"/>
              <a:t>Review of the new literary books.</a:t>
            </a:r>
            <a:endParaRPr lang="en-US" altLang="ja-JP" dirty="0" smtClean="0"/>
          </a:p>
          <a:p>
            <a:pPr marL="0" indent="0">
              <a:buNone/>
            </a:pPr>
            <a:r>
              <a:rPr lang="en-US" altLang="ja-JP" dirty="0"/>
              <a:t>245 00  Wen </a:t>
            </a:r>
            <a:r>
              <a:rPr lang="en-US" altLang="ja-JP" dirty="0" err="1"/>
              <a:t>xue</a:t>
            </a:r>
            <a:r>
              <a:rPr lang="en-US" altLang="ja-JP" dirty="0"/>
              <a:t> </a:t>
            </a:r>
            <a:r>
              <a:rPr lang="en-US" altLang="ja-JP" dirty="0" err="1"/>
              <a:t>xin</a:t>
            </a:r>
            <a:r>
              <a:rPr lang="en-US" altLang="ja-JP" dirty="0"/>
              <a:t> </a:t>
            </a:r>
            <a:r>
              <a:rPr lang="en-US" altLang="ja-JP" dirty="0" err="1"/>
              <a:t>shu</a:t>
            </a:r>
            <a:r>
              <a:rPr lang="en-US" altLang="ja-JP" dirty="0"/>
              <a:t> ping = </a:t>
            </a:r>
            <a:r>
              <a:rPr lang="en-US" altLang="ja-JP" dirty="0" smtClean="0"/>
              <a:t>$b </a:t>
            </a:r>
            <a:r>
              <a:rPr lang="en-US" altLang="ja-JP" dirty="0"/>
              <a:t>Review of the new literary books</a:t>
            </a:r>
            <a:r>
              <a:rPr lang="en-US" altLang="ja-JP" dirty="0" smtClean="0"/>
              <a:t>.</a:t>
            </a:r>
          </a:p>
          <a:p>
            <a:pPr marL="0" indent="0">
              <a:buNone/>
            </a:pPr>
            <a:r>
              <a:rPr lang="en-US" altLang="ja-JP" dirty="0" smtClean="0"/>
              <a:t>310 __</a:t>
            </a:r>
            <a:r>
              <a:rPr lang="en-US" altLang="ja-JP" dirty="0"/>
              <a:t>	</a:t>
            </a:r>
            <a:r>
              <a:rPr lang="en-US" altLang="ja-JP" dirty="0" smtClean="0"/>
              <a:t>  Annual</a:t>
            </a:r>
          </a:p>
          <a:p>
            <a:pPr marL="0" indent="0">
              <a:buNone/>
            </a:pPr>
            <a:r>
              <a:rPr lang="en-US" dirty="0" smtClean="0"/>
              <a:t>650 _0  Chinese literature $v Book reviews $v Periodicals.</a:t>
            </a:r>
          </a:p>
          <a:p>
            <a:pPr marL="0" indent="0">
              <a:buNone/>
            </a:pPr>
            <a:r>
              <a:rPr lang="en-US" dirty="0" smtClean="0"/>
              <a:t>650 _0  Books $z China $v Reviews $v Periodicals.</a:t>
            </a:r>
          </a:p>
          <a:p>
            <a:pPr marL="0" indent="0">
              <a:buNone/>
            </a:pPr>
            <a:r>
              <a:rPr lang="en-US" dirty="0" smtClean="0">
                <a:solidFill>
                  <a:srgbClr val="FF0000"/>
                </a:solidFill>
              </a:rPr>
              <a:t>655 _7  Book reviews.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73</a:t>
            </a:fld>
            <a:endParaRPr lang="en-US"/>
          </a:p>
        </p:txBody>
      </p:sp>
    </p:spTree>
    <p:extLst>
      <p:ext uri="{BB962C8B-B14F-4D97-AF65-F5344CB8AC3E}">
        <p14:creationId xmlns:p14="http://schemas.microsoft.com/office/powerpoint/2010/main" val="31108319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10515600" cy="4801317"/>
          </a:xfrm>
        </p:spPr>
        <p:txBody>
          <a:bodyPr>
            <a:normAutofit/>
          </a:bodyPr>
          <a:lstStyle/>
          <a:p>
            <a:pPr marL="0" indent="0">
              <a:buNone/>
            </a:pPr>
            <a:r>
              <a:rPr lang="en-US" dirty="0" smtClean="0"/>
              <a:t>111 2_  Vancouver </a:t>
            </a:r>
            <a:r>
              <a:rPr lang="en-US" dirty="0"/>
              <a:t>Queer Film &amp; Video </a:t>
            </a:r>
            <a:r>
              <a:rPr lang="en-US" dirty="0" smtClean="0"/>
              <a:t>Festival, $j author.</a:t>
            </a:r>
            <a:endParaRPr lang="en-US" dirty="0"/>
          </a:p>
          <a:p>
            <a:pPr marL="0" indent="0">
              <a:buNone/>
            </a:pPr>
            <a:r>
              <a:rPr lang="en-US" dirty="0" smtClean="0"/>
              <a:t>245 14  The </a:t>
            </a:r>
            <a:r>
              <a:rPr lang="en-US" dirty="0"/>
              <a:t>... Annual Vancouver Queer Film &amp; Video Festival : </a:t>
            </a:r>
            <a:r>
              <a:rPr lang="en-US" dirty="0" smtClean="0"/>
              <a:t>$b 	 	   festival </a:t>
            </a:r>
            <a:r>
              <a:rPr lang="en-US" dirty="0"/>
              <a:t>guide</a:t>
            </a:r>
            <a:r>
              <a:rPr lang="en-US" dirty="0" smtClean="0"/>
              <a:t>.</a:t>
            </a:r>
          </a:p>
          <a:p>
            <a:pPr marL="0" indent="0">
              <a:buNone/>
            </a:pPr>
            <a:r>
              <a:rPr lang="en-US" dirty="0" smtClean="0"/>
              <a:t>310 __  Annual</a:t>
            </a:r>
          </a:p>
          <a:p>
            <a:pPr marL="0" indent="0">
              <a:buNone/>
            </a:pPr>
            <a:r>
              <a:rPr lang="en-US" dirty="0" smtClean="0"/>
              <a:t>611 20  Vancouver </a:t>
            </a:r>
            <a:r>
              <a:rPr lang="en-US" dirty="0"/>
              <a:t>Queer Film &amp; Video Festival </a:t>
            </a:r>
            <a:r>
              <a:rPr lang="en-US" dirty="0" smtClean="0"/>
              <a:t>$v </a:t>
            </a:r>
            <a:r>
              <a:rPr lang="en-US" dirty="0"/>
              <a:t>Periodicals.</a:t>
            </a:r>
          </a:p>
          <a:p>
            <a:pPr marL="0" indent="0">
              <a:buNone/>
            </a:pPr>
            <a:r>
              <a:rPr lang="en-US" dirty="0"/>
              <a:t>650 </a:t>
            </a:r>
            <a:r>
              <a:rPr lang="en-US" dirty="0" smtClean="0"/>
              <a:t>_0  Gay </a:t>
            </a:r>
            <a:r>
              <a:rPr lang="en-US" dirty="0"/>
              <a:t>and lesbian film festivals </a:t>
            </a:r>
            <a:r>
              <a:rPr lang="en-US" dirty="0" smtClean="0"/>
              <a:t>$z </a:t>
            </a:r>
            <a:r>
              <a:rPr lang="en-US" dirty="0"/>
              <a:t>British Columbia </a:t>
            </a:r>
            <a:r>
              <a:rPr lang="en-US" dirty="0" smtClean="0"/>
              <a:t>$z </a:t>
            </a:r>
            <a:r>
              <a:rPr lang="en-US" dirty="0"/>
              <a:t>Vancouver </a:t>
            </a:r>
            <a:r>
              <a:rPr lang="en-US" dirty="0" smtClean="0"/>
              <a:t>	   $v </a:t>
            </a:r>
            <a:r>
              <a:rPr lang="en-US" dirty="0"/>
              <a:t>Periodicals</a:t>
            </a:r>
            <a:r>
              <a:rPr lang="en-US" dirty="0" smtClean="0"/>
              <a:t>.</a:t>
            </a:r>
          </a:p>
          <a:p>
            <a:pPr marL="0" indent="0">
              <a:buNone/>
            </a:pPr>
            <a:r>
              <a:rPr lang="en-US" dirty="0" smtClean="0">
                <a:solidFill>
                  <a:srgbClr val="FF0000"/>
                </a:solidFill>
              </a:rPr>
              <a:t>655 _7  Film festival programs.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a:p>
            <a:pPr marL="0"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74</a:t>
            </a:fld>
            <a:endParaRPr lang="en-US"/>
          </a:p>
        </p:txBody>
      </p:sp>
    </p:spTree>
    <p:extLst>
      <p:ext uri="{BB962C8B-B14F-4D97-AF65-F5344CB8AC3E}">
        <p14:creationId xmlns:p14="http://schemas.microsoft.com/office/powerpoint/2010/main" val="9808256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690688"/>
            <a:ext cx="10515600" cy="5167312"/>
          </a:xfrm>
        </p:spPr>
        <p:txBody>
          <a:bodyPr>
            <a:normAutofit fontScale="92500" lnSpcReduction="20000"/>
          </a:bodyPr>
          <a:lstStyle/>
          <a:p>
            <a:pPr marL="0" indent="0">
              <a:buNone/>
            </a:pPr>
            <a:r>
              <a:rPr lang="en-US" dirty="0"/>
              <a:t>245 00  Tidal current tables. </a:t>
            </a:r>
            <a:r>
              <a:rPr lang="en-US" dirty="0" smtClean="0"/>
              <a:t>$p </a:t>
            </a:r>
            <a:r>
              <a:rPr lang="en-US" dirty="0"/>
              <a:t>Pacific coast of North America and </a:t>
            </a:r>
            <a:r>
              <a:rPr lang="en-US" dirty="0" smtClean="0"/>
              <a:t>Asia </a:t>
            </a:r>
            <a:r>
              <a:rPr lang="en-US" dirty="0"/>
              <a:t>for </a:t>
            </a:r>
            <a:r>
              <a:rPr lang="en-US" dirty="0" smtClean="0"/>
              <a:t>		  the </a:t>
            </a:r>
            <a:r>
              <a:rPr lang="en-US" dirty="0"/>
              <a:t>year </a:t>
            </a:r>
            <a:r>
              <a:rPr lang="en-US" dirty="0" smtClean="0"/>
              <a:t>...</a:t>
            </a:r>
          </a:p>
          <a:p>
            <a:pPr marL="0" indent="0">
              <a:buNone/>
            </a:pPr>
            <a:r>
              <a:rPr lang="en-US" dirty="0" smtClean="0"/>
              <a:t>310 __  Annual</a:t>
            </a:r>
            <a:endParaRPr lang="en-US" dirty="0"/>
          </a:p>
          <a:p>
            <a:pPr marL="0" indent="0">
              <a:buNone/>
            </a:pPr>
            <a:r>
              <a:rPr lang="en-US" dirty="0" smtClean="0"/>
              <a:t>650 _0  Tidal </a:t>
            </a:r>
            <a:r>
              <a:rPr lang="en-US" dirty="0"/>
              <a:t>currents </a:t>
            </a:r>
            <a:r>
              <a:rPr lang="en-US" dirty="0" smtClean="0"/>
              <a:t>$z </a:t>
            </a:r>
            <a:r>
              <a:rPr lang="en-US" dirty="0"/>
              <a:t>Pacific Ocean </a:t>
            </a:r>
            <a:r>
              <a:rPr lang="en-US" dirty="0" smtClean="0"/>
              <a:t>$v </a:t>
            </a:r>
            <a:r>
              <a:rPr lang="en-US" dirty="0"/>
              <a:t>Tables </a:t>
            </a:r>
            <a:r>
              <a:rPr lang="en-US" dirty="0" smtClean="0"/>
              <a:t>$v </a:t>
            </a:r>
            <a:r>
              <a:rPr lang="en-US" dirty="0"/>
              <a:t>Periodicals.</a:t>
            </a:r>
          </a:p>
          <a:p>
            <a:pPr marL="0" indent="0">
              <a:buNone/>
            </a:pPr>
            <a:r>
              <a:rPr lang="en-US" dirty="0"/>
              <a:t>650 </a:t>
            </a:r>
            <a:r>
              <a:rPr lang="en-US" dirty="0" smtClean="0"/>
              <a:t>_0  Tides $z </a:t>
            </a:r>
            <a:r>
              <a:rPr lang="en-US" dirty="0"/>
              <a:t>Pacific Ocean </a:t>
            </a:r>
            <a:r>
              <a:rPr lang="en-US" dirty="0" smtClean="0"/>
              <a:t>$v </a:t>
            </a:r>
            <a:r>
              <a:rPr lang="en-US" dirty="0"/>
              <a:t>Tables </a:t>
            </a:r>
            <a:r>
              <a:rPr lang="en-US" dirty="0" smtClean="0"/>
              <a:t>$v </a:t>
            </a:r>
            <a:r>
              <a:rPr lang="en-US" dirty="0"/>
              <a:t>Periodicals.</a:t>
            </a:r>
          </a:p>
          <a:p>
            <a:pPr marL="0" indent="0">
              <a:buNone/>
            </a:pPr>
            <a:r>
              <a:rPr lang="en-US" dirty="0"/>
              <a:t>650 </a:t>
            </a:r>
            <a:r>
              <a:rPr lang="en-US" dirty="0" smtClean="0"/>
              <a:t>_0  Tidal </a:t>
            </a:r>
            <a:r>
              <a:rPr lang="en-US" dirty="0"/>
              <a:t>currents </a:t>
            </a:r>
            <a:r>
              <a:rPr lang="en-US" dirty="0" smtClean="0"/>
              <a:t>$z </a:t>
            </a:r>
            <a:r>
              <a:rPr lang="en-US" dirty="0"/>
              <a:t>Pacific Coast (North America) </a:t>
            </a:r>
            <a:r>
              <a:rPr lang="en-US" dirty="0" smtClean="0"/>
              <a:t>$x </a:t>
            </a:r>
            <a:r>
              <a:rPr lang="en-US" dirty="0"/>
              <a:t>Forecasting </a:t>
            </a:r>
            <a:r>
              <a:rPr lang="en-US" dirty="0" smtClean="0"/>
              <a:t>$v 	 	  Periodicals</a:t>
            </a:r>
            <a:r>
              <a:rPr lang="en-US" dirty="0"/>
              <a:t>.</a:t>
            </a:r>
          </a:p>
          <a:p>
            <a:pPr marL="0" indent="0">
              <a:buNone/>
            </a:pPr>
            <a:r>
              <a:rPr lang="en-US" dirty="0"/>
              <a:t>650 _</a:t>
            </a:r>
            <a:r>
              <a:rPr lang="en-US" dirty="0" smtClean="0"/>
              <a:t>0  Tidal </a:t>
            </a:r>
            <a:r>
              <a:rPr lang="en-US" dirty="0"/>
              <a:t>currents </a:t>
            </a:r>
            <a:r>
              <a:rPr lang="en-US" dirty="0" smtClean="0"/>
              <a:t>$z </a:t>
            </a:r>
            <a:r>
              <a:rPr lang="en-US" dirty="0"/>
              <a:t>Pacific Coast (Asia) </a:t>
            </a:r>
            <a:r>
              <a:rPr lang="en-US" dirty="0" smtClean="0"/>
              <a:t>$x </a:t>
            </a:r>
            <a:r>
              <a:rPr lang="en-US" dirty="0"/>
              <a:t>Forecasting </a:t>
            </a:r>
            <a:r>
              <a:rPr lang="en-US" dirty="0" smtClean="0"/>
              <a:t>$v </a:t>
            </a:r>
            <a:r>
              <a:rPr lang="en-US" dirty="0"/>
              <a:t>Periodicals.</a:t>
            </a:r>
          </a:p>
          <a:p>
            <a:pPr marL="0" indent="0">
              <a:buNone/>
            </a:pPr>
            <a:r>
              <a:rPr lang="en-US" dirty="0"/>
              <a:t>650 </a:t>
            </a:r>
            <a:r>
              <a:rPr lang="en-US" dirty="0" smtClean="0"/>
              <a:t>_0  Aids </a:t>
            </a:r>
            <a:r>
              <a:rPr lang="en-US" dirty="0"/>
              <a:t>to navigation </a:t>
            </a:r>
            <a:r>
              <a:rPr lang="en-US" dirty="0" smtClean="0"/>
              <a:t>$z </a:t>
            </a:r>
            <a:r>
              <a:rPr lang="en-US" dirty="0"/>
              <a:t>Pacific Coast (North America) </a:t>
            </a:r>
            <a:r>
              <a:rPr lang="en-US" dirty="0" smtClean="0"/>
              <a:t>$v </a:t>
            </a:r>
            <a:r>
              <a:rPr lang="en-US" dirty="0"/>
              <a:t>Sources </a:t>
            </a:r>
            <a:r>
              <a:rPr lang="en-US" dirty="0" smtClean="0"/>
              <a:t>$v 		  Periodicals</a:t>
            </a:r>
            <a:r>
              <a:rPr lang="en-US" dirty="0"/>
              <a:t>.</a:t>
            </a:r>
          </a:p>
          <a:p>
            <a:pPr marL="0" indent="0">
              <a:buNone/>
            </a:pPr>
            <a:r>
              <a:rPr lang="en-US" dirty="0"/>
              <a:t>650 </a:t>
            </a:r>
            <a:r>
              <a:rPr lang="en-US" dirty="0" smtClean="0"/>
              <a:t>_0  Aids </a:t>
            </a:r>
            <a:r>
              <a:rPr lang="en-US" dirty="0"/>
              <a:t>to navigation </a:t>
            </a:r>
            <a:r>
              <a:rPr lang="en-US" dirty="0" smtClean="0"/>
              <a:t>$z </a:t>
            </a:r>
            <a:r>
              <a:rPr lang="en-US" dirty="0"/>
              <a:t>Pacific Coast (Asia) </a:t>
            </a:r>
            <a:r>
              <a:rPr lang="en-US" dirty="0" smtClean="0"/>
              <a:t>$v </a:t>
            </a:r>
            <a:r>
              <a:rPr lang="en-US" dirty="0"/>
              <a:t>Sources </a:t>
            </a:r>
            <a:r>
              <a:rPr lang="en-US" dirty="0" smtClean="0"/>
              <a:t>$v </a:t>
            </a:r>
            <a:r>
              <a:rPr lang="en-US" dirty="0"/>
              <a:t>Periodicals</a:t>
            </a:r>
            <a:r>
              <a:rPr lang="en-US" dirty="0" smtClean="0"/>
              <a:t>.</a:t>
            </a:r>
          </a:p>
          <a:p>
            <a:pPr marL="0" indent="0">
              <a:buNone/>
            </a:pPr>
            <a:r>
              <a:rPr lang="en-US" dirty="0" smtClean="0">
                <a:solidFill>
                  <a:srgbClr val="FF0000"/>
                </a:solidFill>
              </a:rPr>
              <a:t>655 _7  Tables (Data)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75</a:t>
            </a:fld>
            <a:endParaRPr lang="en-US"/>
          </a:p>
        </p:txBody>
      </p:sp>
    </p:spTree>
    <p:extLst>
      <p:ext uri="{BB962C8B-B14F-4D97-AF65-F5344CB8AC3E}">
        <p14:creationId xmlns:p14="http://schemas.microsoft.com/office/powerpoint/2010/main" val="24333036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738" y="205380"/>
            <a:ext cx="10515600" cy="572756"/>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710738" y="1051007"/>
            <a:ext cx="11265672" cy="5670468"/>
          </a:xfrm>
        </p:spPr>
        <p:txBody>
          <a:bodyPr>
            <a:normAutofit/>
          </a:bodyPr>
          <a:lstStyle/>
          <a:p>
            <a:pPr marL="0" indent="0">
              <a:buNone/>
            </a:pPr>
            <a:r>
              <a:rPr lang="en-US" dirty="0" smtClean="0"/>
              <a:t>100 1_ </a:t>
            </a:r>
            <a:r>
              <a:rPr lang="en-US" dirty="0"/>
              <a:t>King,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a:t>
            </a:r>
            <a:r>
              <a:rPr lang="en-US" dirty="0" smtClean="0"/>
              <a:t>the Rev. </a:t>
            </a:r>
          </a:p>
          <a:p>
            <a:pPr marL="0" indent="0">
              <a:buNone/>
            </a:pPr>
            <a:r>
              <a:rPr lang="en-US" dirty="0"/>
              <a:t>	</a:t>
            </a:r>
            <a:r>
              <a:rPr lang="en-US" dirty="0" smtClean="0"/>
              <a:t>  Dr.  </a:t>
            </a:r>
            <a:r>
              <a:rPr lang="en-US" dirty="0"/>
              <a:t>Barbara Reynolds.</a:t>
            </a:r>
          </a:p>
          <a:p>
            <a:pPr marL="0" indent="0">
              <a:buNone/>
            </a:pPr>
            <a:r>
              <a:rPr lang="en-US" dirty="0"/>
              <a:t>250 </a:t>
            </a:r>
            <a:r>
              <a:rPr lang="en-US" dirty="0" smtClean="0"/>
              <a:t>__ </a:t>
            </a:r>
            <a:r>
              <a:rPr lang="en-US" dirty="0"/>
              <a:t>Unabridged.</a:t>
            </a:r>
          </a:p>
          <a:p>
            <a:pPr marL="0" indent="0">
              <a:buNone/>
            </a:pPr>
            <a:r>
              <a:rPr lang="en-US" dirty="0"/>
              <a:t>300 __ 1 online resource (1 sound file (14 hr., 30 min.)) : </a:t>
            </a:r>
            <a:r>
              <a:rPr lang="en-US" dirty="0" smtClean="0"/>
              <a:t>$b digital</a:t>
            </a:r>
          </a:p>
          <a:p>
            <a:pPr marL="0" indent="0">
              <a:buNone/>
            </a:pPr>
            <a:r>
              <a:rPr lang="en-US" dirty="0" smtClean="0"/>
              <a:t>600 10 King</a:t>
            </a:r>
            <a:r>
              <a:rPr lang="en-US" dirty="0"/>
              <a:t>, Coretta Scott, </a:t>
            </a:r>
            <a:r>
              <a:rPr lang="en-US" dirty="0" smtClean="0"/>
              <a:t>$d </a:t>
            </a:r>
            <a:r>
              <a:rPr lang="en-US" dirty="0"/>
              <a:t>1927-2006.</a:t>
            </a:r>
          </a:p>
          <a:p>
            <a:pPr marL="0" indent="0">
              <a:buNone/>
            </a:pPr>
            <a:r>
              <a:rPr lang="en-US" dirty="0" smtClean="0"/>
              <a:t>600 10 King</a:t>
            </a:r>
            <a:r>
              <a:rPr lang="en-US" dirty="0"/>
              <a:t>, Martin Luther, </a:t>
            </a:r>
            <a:r>
              <a:rPr lang="en-US" dirty="0" smtClean="0"/>
              <a:t>$c </a:t>
            </a:r>
            <a:r>
              <a:rPr lang="en-US" dirty="0"/>
              <a:t>Jr., </a:t>
            </a:r>
            <a:r>
              <a:rPr lang="en-US" dirty="0" smtClean="0"/>
              <a:t>$d </a:t>
            </a:r>
            <a:r>
              <a:rPr lang="en-US" dirty="0"/>
              <a:t>1929-1968.</a:t>
            </a:r>
          </a:p>
          <a:p>
            <a:pPr marL="0" indent="0">
              <a:buNone/>
            </a:pPr>
            <a:r>
              <a:rPr lang="en-US" dirty="0"/>
              <a:t>650 </a:t>
            </a:r>
            <a:r>
              <a:rPr lang="en-US" dirty="0" smtClean="0"/>
              <a:t>_0 Civil </a:t>
            </a:r>
            <a:r>
              <a:rPr lang="en-US" dirty="0"/>
              <a:t>rights workers </a:t>
            </a:r>
            <a:r>
              <a:rPr lang="en-US" dirty="0" smtClean="0"/>
              <a:t>$z </a:t>
            </a:r>
            <a:r>
              <a:rPr lang="en-US" dirty="0"/>
              <a:t>United States </a:t>
            </a:r>
            <a:r>
              <a:rPr lang="en-US" dirty="0" smtClean="0"/>
              <a:t>$v </a:t>
            </a:r>
            <a:r>
              <a:rPr lang="en-US" dirty="0"/>
              <a:t>Biography.</a:t>
            </a:r>
            <a:endParaRPr lang="en-US" dirty="0" smtClean="0"/>
          </a:p>
          <a:p>
            <a:pPr marL="0" indent="0">
              <a:buNone/>
            </a:pPr>
            <a:r>
              <a:rPr lang="en-US" dirty="0" smtClean="0"/>
              <a:t>…</a:t>
            </a:r>
          </a:p>
          <a:p>
            <a:pPr marL="0" indent="0">
              <a:buNone/>
            </a:pPr>
            <a:r>
              <a:rPr lang="en-US" dirty="0" smtClean="0">
                <a:solidFill>
                  <a:srgbClr val="FF0000"/>
                </a:solidFill>
              </a:rPr>
              <a:t>655 _7 Autobiographies.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Audiobooks.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9161882" y="3696017"/>
            <a:ext cx="2646331" cy="2660333"/>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76</a:t>
            </a:fld>
            <a:endParaRPr lang="en-US"/>
          </a:p>
        </p:txBody>
      </p:sp>
    </p:spTree>
    <p:extLst>
      <p:ext uri="{BB962C8B-B14F-4D97-AF65-F5344CB8AC3E}">
        <p14:creationId xmlns:p14="http://schemas.microsoft.com/office/powerpoint/2010/main" val="32685589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8"/>
            <a:ext cx="10515600" cy="348308"/>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838200" y="979061"/>
            <a:ext cx="11353801" cy="5878939"/>
          </a:xfrm>
        </p:spPr>
        <p:txBody>
          <a:bodyPr>
            <a:normAutofit fontScale="77500" lnSpcReduction="20000"/>
          </a:bodyPr>
          <a:lstStyle/>
          <a:p>
            <a:pPr marL="0" indent="0">
              <a:buNone/>
            </a:pPr>
            <a:r>
              <a:rPr lang="en-US" altLang="ko-KR" dirty="0" smtClean="0"/>
              <a:t>245 </a:t>
            </a:r>
            <a:r>
              <a:rPr lang="en-US" altLang="ko-KR" dirty="0"/>
              <a:t>00  Travel writers / </a:t>
            </a:r>
            <a:r>
              <a:rPr lang="en-US" altLang="ko-KR" dirty="0" smtClean="0"/>
              <a:t>$c </a:t>
            </a:r>
            <a:r>
              <a:rPr lang="en-US" altLang="ko-KR" dirty="0"/>
              <a:t>compilation, Steve Cleary</a:t>
            </a:r>
            <a:r>
              <a:rPr lang="en-US" altLang="ko-KR" dirty="0" smtClean="0"/>
              <a:t>.</a:t>
            </a:r>
          </a:p>
          <a:p>
            <a:pPr marL="0" indent="0">
              <a:buNone/>
            </a:pPr>
            <a:r>
              <a:rPr lang="en-US" altLang="ko-KR" dirty="0"/>
              <a:t>300 __  2 audio discs (150 min.) : </a:t>
            </a:r>
            <a:r>
              <a:rPr lang="en-US" altLang="ko-KR" dirty="0" smtClean="0"/>
              <a:t>$b </a:t>
            </a:r>
            <a:r>
              <a:rPr lang="en-US" altLang="ko-KR" dirty="0"/>
              <a:t>digital, CD audio ; </a:t>
            </a:r>
            <a:r>
              <a:rPr lang="en-US" altLang="ko-KR" dirty="0" smtClean="0"/>
              <a:t>$c </a:t>
            </a:r>
            <a:r>
              <a:rPr lang="en-US" altLang="ko-KR" dirty="0"/>
              <a:t>4 3/4 in. + </a:t>
            </a:r>
            <a:r>
              <a:rPr lang="en-US" altLang="ko-KR" dirty="0" smtClean="0"/>
              <a:t>$e 1 </a:t>
            </a:r>
            <a:r>
              <a:rPr lang="en-US" altLang="ko-KR" dirty="0"/>
              <a:t>booklet (13 </a:t>
            </a:r>
            <a:r>
              <a:rPr lang="en-US" altLang="ko-KR" dirty="0" smtClean="0"/>
              <a:t>unnumbered</a:t>
            </a:r>
          </a:p>
          <a:p>
            <a:pPr marL="0" indent="0">
              <a:buNone/>
            </a:pPr>
            <a:r>
              <a:rPr lang="en-US" altLang="ko-KR" dirty="0" smtClean="0"/>
              <a:t>              </a:t>
            </a:r>
            <a:r>
              <a:rPr lang="en-US" altLang="ko-KR" dirty="0"/>
              <a:t>pages </a:t>
            </a:r>
            <a:r>
              <a:rPr lang="en-US" altLang="ko-KR" dirty="0" smtClean="0"/>
              <a:t>: illustrations </a:t>
            </a:r>
            <a:r>
              <a:rPr lang="en-US" altLang="ko-KR" dirty="0"/>
              <a:t>; 12 cm).</a:t>
            </a:r>
            <a:endParaRPr lang="en-US" altLang="ko-KR" dirty="0" smtClean="0"/>
          </a:p>
          <a:p>
            <a:pPr marL="0" indent="0">
              <a:buNone/>
            </a:pPr>
            <a:r>
              <a:rPr lang="en-US" altLang="ko-KR" dirty="0"/>
              <a:t>500 __  "A mixture of radio broadcasts and live talks and readings</a:t>
            </a:r>
            <a:r>
              <a:rPr lang="en-US" altLang="ko-KR" dirty="0" smtClean="0"/>
              <a:t>"--Accompanying </a:t>
            </a:r>
            <a:r>
              <a:rPr lang="en-US" altLang="ko-KR" dirty="0"/>
              <a:t>booklet.</a:t>
            </a:r>
          </a:p>
          <a:p>
            <a:pPr marL="0" indent="0">
              <a:buNone/>
            </a:pPr>
            <a:r>
              <a:rPr lang="en-US" altLang="ko-KR" dirty="0" smtClean="0"/>
              <a:t>505 0_  disc </a:t>
            </a:r>
            <a:r>
              <a:rPr lang="en-US" altLang="ko-KR" dirty="0"/>
              <a:t>1. Marooned on Elephant Island / Leonard D.A. Hussey (3:04</a:t>
            </a:r>
            <a:r>
              <a:rPr lang="en-US" altLang="ko-KR" dirty="0" smtClean="0"/>
              <a:t>). Speaking </a:t>
            </a:r>
            <a:r>
              <a:rPr lang="en-US" altLang="ko-KR" dirty="0"/>
              <a:t>personally </a:t>
            </a:r>
            <a:r>
              <a:rPr lang="en-US" altLang="ko-KR" dirty="0" smtClean="0"/>
              <a:t>/</a:t>
            </a:r>
          </a:p>
          <a:p>
            <a:pPr marL="0" indent="0">
              <a:buNone/>
            </a:pPr>
            <a:r>
              <a:rPr lang="en-US" altLang="ko-KR" dirty="0" smtClean="0"/>
              <a:t>              </a:t>
            </a:r>
            <a:r>
              <a:rPr lang="en-US" altLang="ko-KR" dirty="0"/>
              <a:t>Rosita Forbes (7:48). The philosophy of exploration / </a:t>
            </a:r>
            <a:r>
              <a:rPr lang="en-US" altLang="ko-KR" dirty="0" smtClean="0"/>
              <a:t>Freya </a:t>
            </a:r>
            <a:r>
              <a:rPr lang="en-US" altLang="ko-KR" dirty="0"/>
              <a:t>Stark (17:35). Nuptials of the </a:t>
            </a:r>
            <a:endParaRPr lang="en-US" altLang="ko-KR" dirty="0" smtClean="0"/>
          </a:p>
          <a:p>
            <a:pPr marL="0" indent="0">
              <a:buNone/>
            </a:pPr>
            <a:r>
              <a:rPr lang="en-US" altLang="ko-KR" dirty="0" smtClean="0"/>
              <a:t>              East </a:t>
            </a:r>
            <a:r>
              <a:rPr lang="en-US" altLang="ko-KR" dirty="0"/>
              <a:t>and West / </a:t>
            </a:r>
            <a:r>
              <a:rPr lang="en-US" altLang="ko-KR" dirty="0" err="1"/>
              <a:t>Sacheverell</a:t>
            </a:r>
            <a:r>
              <a:rPr lang="en-US" altLang="ko-KR" dirty="0"/>
              <a:t> </a:t>
            </a:r>
            <a:r>
              <a:rPr lang="en-US" altLang="ko-KR" dirty="0" smtClean="0"/>
              <a:t>Sitwell (</a:t>
            </a:r>
            <a:r>
              <a:rPr lang="en-US" altLang="ko-KR" dirty="0"/>
              <a:t>12:46). Interview at her home in </a:t>
            </a:r>
            <a:r>
              <a:rPr lang="en-US" altLang="ko-KR" dirty="0" err="1"/>
              <a:t>Chandolin</a:t>
            </a:r>
            <a:r>
              <a:rPr lang="en-US" altLang="ko-KR" dirty="0"/>
              <a:t> / </a:t>
            </a:r>
            <a:r>
              <a:rPr lang="en-US" altLang="ko-KR" dirty="0" smtClean="0"/>
              <a:t>Ella</a:t>
            </a:r>
          </a:p>
          <a:p>
            <a:pPr marL="0" indent="0">
              <a:buNone/>
            </a:pPr>
            <a:r>
              <a:rPr lang="en-US" altLang="ko-KR" dirty="0" smtClean="0"/>
              <a:t>              </a:t>
            </a:r>
            <a:r>
              <a:rPr lang="en-US" altLang="ko-KR" dirty="0" err="1"/>
              <a:t>Maillant</a:t>
            </a:r>
            <a:r>
              <a:rPr lang="en-US" altLang="ko-KR" dirty="0"/>
              <a:t> ; interviewer, </a:t>
            </a:r>
            <a:r>
              <a:rPr lang="en-US" altLang="ko-KR" dirty="0" smtClean="0"/>
              <a:t>Bridget </a:t>
            </a:r>
            <a:r>
              <a:rPr lang="en-US" altLang="ko-KR" dirty="0"/>
              <a:t>Carter (17:21). On the Bushmen of the Kalahari / </a:t>
            </a:r>
            <a:r>
              <a:rPr lang="en-US" altLang="ko-KR" dirty="0" smtClean="0"/>
              <a:t>Laurens</a:t>
            </a:r>
          </a:p>
          <a:p>
            <a:pPr marL="0" indent="0">
              <a:buNone/>
            </a:pPr>
            <a:r>
              <a:rPr lang="en-US" altLang="ko-KR" dirty="0" smtClean="0"/>
              <a:t>              </a:t>
            </a:r>
            <a:r>
              <a:rPr lang="en-US" altLang="ko-KR" dirty="0"/>
              <a:t>van der </a:t>
            </a:r>
            <a:r>
              <a:rPr lang="en-US" altLang="ko-KR" dirty="0" smtClean="0"/>
              <a:t>Post </a:t>
            </a:r>
            <a:r>
              <a:rPr lang="en-US" altLang="ko-KR" dirty="0"/>
              <a:t>(19:10) -- disc 2. The time of my life / Peter Fleming (20:49). The </a:t>
            </a:r>
            <a:r>
              <a:rPr lang="en-US" altLang="ko-KR" dirty="0" smtClean="0"/>
              <a:t>empty</a:t>
            </a:r>
          </a:p>
          <a:p>
            <a:pPr marL="0" indent="0">
              <a:buNone/>
            </a:pPr>
            <a:r>
              <a:rPr lang="en-US" altLang="ko-KR" dirty="0"/>
              <a:t> </a:t>
            </a:r>
            <a:r>
              <a:rPr lang="en-US" altLang="ko-KR" dirty="0" smtClean="0"/>
              <a:t>             </a:t>
            </a:r>
            <a:r>
              <a:rPr lang="en-US" altLang="ko-KR" dirty="0"/>
              <a:t>quarter </a:t>
            </a:r>
            <a:r>
              <a:rPr lang="en-US" altLang="ko-KR" dirty="0" smtClean="0"/>
              <a:t>/ Wilfred </a:t>
            </a:r>
            <a:r>
              <a:rPr lang="en-US" altLang="ko-KR" dirty="0" err="1"/>
              <a:t>Thesiger</a:t>
            </a:r>
            <a:r>
              <a:rPr lang="en-US" altLang="ko-KR" dirty="0"/>
              <a:t> (16:02). The last fiesta / Laurie Lee (13:57). Turning points / </a:t>
            </a:r>
            <a:r>
              <a:rPr lang="en-US" altLang="ko-KR" dirty="0" smtClean="0"/>
              <a:t>Eric</a:t>
            </a:r>
          </a:p>
          <a:p>
            <a:pPr marL="0" indent="0">
              <a:buNone/>
            </a:pPr>
            <a:r>
              <a:rPr lang="en-US" altLang="ko-KR" dirty="0"/>
              <a:t> </a:t>
            </a:r>
            <a:r>
              <a:rPr lang="en-US" altLang="ko-KR" dirty="0" smtClean="0"/>
              <a:t>             Newby </a:t>
            </a:r>
            <a:r>
              <a:rPr lang="en-US" altLang="ko-KR" dirty="0"/>
              <a:t>(11.28). Trieste and the meaning of nowhere / Jan Morris (6:02). By camel </a:t>
            </a:r>
            <a:r>
              <a:rPr lang="en-US" altLang="ko-KR" dirty="0" smtClean="0"/>
              <a:t>across</a:t>
            </a:r>
          </a:p>
          <a:p>
            <a:pPr marL="0" indent="0">
              <a:buNone/>
            </a:pPr>
            <a:r>
              <a:rPr lang="en-US" altLang="ko-KR" dirty="0"/>
              <a:t>	</a:t>
            </a:r>
            <a:r>
              <a:rPr lang="en-US" altLang="ko-KR" dirty="0" smtClean="0"/>
              <a:t>Sahara </a:t>
            </a:r>
            <a:r>
              <a:rPr lang="en-US" altLang="ko-KR" dirty="0"/>
              <a:t>/ Geoffrey </a:t>
            </a:r>
            <a:r>
              <a:rPr lang="en-US" altLang="ko-KR" dirty="0" err="1"/>
              <a:t>Moorhouse</a:t>
            </a:r>
            <a:r>
              <a:rPr lang="en-US" altLang="ko-KR" dirty="0"/>
              <a:t> ; interviewer, Robert Williams (4:55)..</a:t>
            </a:r>
          </a:p>
          <a:p>
            <a:pPr marL="0" indent="0">
              <a:buNone/>
            </a:pPr>
            <a:r>
              <a:rPr lang="en-US" dirty="0" smtClean="0">
                <a:solidFill>
                  <a:srgbClr val="FF0000"/>
                </a:solidFill>
              </a:rPr>
              <a:t>655 _7  Travel writing.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t>
            </a:r>
            <a:r>
              <a:rPr lang="en-US" dirty="0">
                <a:solidFill>
                  <a:srgbClr val="FF0000"/>
                </a:solidFill>
              </a:rPr>
              <a:t>Literary readings (Radio programs)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t>
            </a:r>
            <a:r>
              <a:rPr lang="en-US" dirty="0" smtClean="0">
                <a:solidFill>
                  <a:srgbClr val="FF0000"/>
                </a:solidFill>
              </a:rPr>
              <a:t>Interviews </a:t>
            </a:r>
            <a:r>
              <a:rPr lang="en-US" dirty="0">
                <a:solidFill>
                  <a:srgbClr val="FF0000"/>
                </a:solidFill>
              </a:rPr>
              <a:t>(Sound recordings) </a:t>
            </a:r>
            <a:r>
              <a:rPr lang="en-US" dirty="0" smtClean="0">
                <a:solidFill>
                  <a:srgbClr val="FF0000"/>
                </a:solidFill>
              </a:rPr>
              <a:t>$2 </a:t>
            </a:r>
            <a:r>
              <a:rPr lang="en-US" dirty="0" err="1" smtClean="0">
                <a:solidFill>
                  <a:srgbClr val="FF0000"/>
                </a:solidFill>
              </a:rPr>
              <a:t>lcgft</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77</a:t>
            </a:fld>
            <a:endParaRPr lang="en-US"/>
          </a:p>
        </p:txBody>
      </p:sp>
    </p:spTree>
    <p:extLst>
      <p:ext uri="{BB962C8B-B14F-4D97-AF65-F5344CB8AC3E}">
        <p14:creationId xmlns:p14="http://schemas.microsoft.com/office/powerpoint/2010/main" val="159387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 - </a:t>
            </a:r>
            <a:r>
              <a:rPr lang="en-US" dirty="0" err="1" smtClean="0"/>
              <a:t>Nontextual</a:t>
            </a:r>
            <a:endParaRPr lang="en-US" dirty="0">
              <a:latin typeface="Castellar" panose="020A0402060406010301" pitchFamily="18" charset="0"/>
            </a:endParaRPr>
          </a:p>
        </p:txBody>
      </p:sp>
      <p:sp>
        <p:nvSpPr>
          <p:cNvPr id="3" name="Content Placeholder 2"/>
          <p:cNvSpPr>
            <a:spLocks noGrp="1"/>
          </p:cNvSpPr>
          <p:nvPr>
            <p:ph idx="1"/>
          </p:nvPr>
        </p:nvSpPr>
        <p:spPr>
          <a:xfrm>
            <a:off x="548951" y="1331102"/>
            <a:ext cx="11123646" cy="4801317"/>
          </a:xfrm>
        </p:spPr>
        <p:txBody>
          <a:bodyPr>
            <a:normAutofit/>
          </a:bodyPr>
          <a:lstStyle/>
          <a:p>
            <a:pPr marL="0" indent="0">
              <a:buNone/>
            </a:pPr>
            <a:r>
              <a:rPr lang="en-US" altLang="ja-JP" dirty="0" smtClean="0"/>
              <a:t>245 00 Stink </a:t>
            </a:r>
            <a:r>
              <a:rPr lang="en-US" altLang="ja-JP" dirty="0"/>
              <a:t>bugs of Oregon.</a:t>
            </a:r>
          </a:p>
          <a:p>
            <a:pPr marL="0" indent="0">
              <a:buNone/>
            </a:pPr>
            <a:r>
              <a:rPr lang="en-US" altLang="ja-JP" dirty="0"/>
              <a:t>264 </a:t>
            </a:r>
            <a:r>
              <a:rPr lang="en-US" altLang="ja-JP" dirty="0" smtClean="0"/>
              <a:t>1_ Salem</a:t>
            </a:r>
            <a:r>
              <a:rPr lang="en-US" altLang="ja-JP" dirty="0"/>
              <a:t>, OR : </a:t>
            </a:r>
            <a:r>
              <a:rPr lang="en-US" altLang="ja-JP" dirty="0" smtClean="0"/>
              <a:t>$b </a:t>
            </a:r>
            <a:r>
              <a:rPr lang="en-US" altLang="ja-JP" dirty="0"/>
              <a:t>Oregon Department of Agriculture, Plant </a:t>
            </a:r>
            <a:r>
              <a:rPr lang="en-US" altLang="ja-JP" dirty="0" smtClean="0"/>
              <a:t>Protection 	  and </a:t>
            </a:r>
            <a:r>
              <a:rPr lang="en-US" altLang="ja-JP" dirty="0"/>
              <a:t>Conservation Program, Insect Pest Prevention and Management, </a:t>
            </a:r>
            <a:r>
              <a:rPr lang="en-US" altLang="ja-JP" dirty="0" smtClean="0"/>
              <a:t>  	 $c </a:t>
            </a:r>
            <a:r>
              <a:rPr lang="en-US" altLang="ja-JP" dirty="0"/>
              <a:t>[2017]</a:t>
            </a:r>
          </a:p>
          <a:p>
            <a:pPr marL="0" indent="0">
              <a:buNone/>
            </a:pPr>
            <a:r>
              <a:rPr lang="en-US" altLang="ja-JP" dirty="0" smtClean="0"/>
              <a:t>300 __ 1 </a:t>
            </a:r>
            <a:r>
              <a:rPr lang="en-US" altLang="ja-JP" dirty="0"/>
              <a:t>poster ; </a:t>
            </a:r>
            <a:r>
              <a:rPr lang="en-US" altLang="ja-JP" dirty="0" smtClean="0"/>
              <a:t>$b </a:t>
            </a:r>
            <a:r>
              <a:rPr lang="en-US" altLang="ja-JP" dirty="0"/>
              <a:t>color ; </a:t>
            </a:r>
            <a:r>
              <a:rPr lang="en-US" altLang="ja-JP" dirty="0" smtClean="0"/>
              <a:t>$c </a:t>
            </a:r>
            <a:r>
              <a:rPr lang="en-US" altLang="ja-JP" dirty="0"/>
              <a:t>46 x 31 </a:t>
            </a:r>
            <a:r>
              <a:rPr lang="en-US" altLang="ja-JP" dirty="0" smtClean="0"/>
              <a:t>cm</a:t>
            </a:r>
          </a:p>
          <a:p>
            <a:pPr marL="0" indent="0">
              <a:buNone/>
            </a:pPr>
            <a:r>
              <a:rPr lang="en-US" altLang="ja-JP" dirty="0"/>
              <a:t>650 </a:t>
            </a:r>
            <a:r>
              <a:rPr lang="en-US" altLang="ja-JP" dirty="0" smtClean="0"/>
              <a:t>_0 Stinkbugs $z </a:t>
            </a:r>
            <a:r>
              <a:rPr lang="en-US" altLang="ja-JP" dirty="0"/>
              <a:t>Oregon </a:t>
            </a:r>
            <a:r>
              <a:rPr lang="en-US" altLang="ja-JP" dirty="0" smtClean="0"/>
              <a:t>$v </a:t>
            </a:r>
            <a:r>
              <a:rPr lang="en-US" altLang="ja-JP" dirty="0"/>
              <a:t>Posters.</a:t>
            </a:r>
            <a:endParaRPr lang="en-US" altLang="ja-JP" dirty="0" smtClean="0"/>
          </a:p>
          <a:p>
            <a:pPr marL="0" indent="0">
              <a:buNone/>
            </a:pPr>
            <a:r>
              <a:rPr lang="en-US" dirty="0" smtClean="0">
                <a:solidFill>
                  <a:srgbClr val="FF0000"/>
                </a:solidFill>
              </a:rPr>
              <a:t>655 _7 Wildlife posters.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872" y="2871787"/>
            <a:ext cx="2446496" cy="36671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78</a:t>
            </a:fld>
            <a:endParaRPr lang="en-US"/>
          </a:p>
        </p:txBody>
      </p:sp>
    </p:spTree>
    <p:extLst>
      <p:ext uri="{BB962C8B-B14F-4D97-AF65-F5344CB8AC3E}">
        <p14:creationId xmlns:p14="http://schemas.microsoft.com/office/powerpoint/2010/main" val="27425841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161342"/>
            <a:ext cx="10515600" cy="980427"/>
          </a:xfrm>
        </p:spPr>
        <p:txBody>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394039" y="1278294"/>
            <a:ext cx="11566849" cy="4801317"/>
          </a:xfrm>
        </p:spPr>
        <p:txBody>
          <a:bodyPr>
            <a:normAutofit/>
          </a:bodyPr>
          <a:lstStyle/>
          <a:p>
            <a:pPr marL="0" indent="0">
              <a:buNone/>
            </a:pPr>
            <a:r>
              <a:rPr lang="en-US" altLang="ja-JP" dirty="0"/>
              <a:t>245 00  Volcano : </a:t>
            </a:r>
            <a:r>
              <a:rPr lang="en-US" altLang="ja-JP" dirty="0" smtClean="0"/>
              <a:t>$b </a:t>
            </a:r>
            <a:r>
              <a:rPr lang="en-US" altLang="ja-JP" dirty="0"/>
              <a:t>a board game </a:t>
            </a:r>
            <a:r>
              <a:rPr lang="en-US" altLang="ja-JP" dirty="0" smtClean="0"/>
              <a:t>odyssey </a:t>
            </a:r>
            <a:r>
              <a:rPr lang="en-US" altLang="ja-JP" dirty="0"/>
              <a:t>to the May 18th eruption of </a:t>
            </a:r>
            <a:r>
              <a:rPr lang="en-US" altLang="ja-JP" dirty="0" smtClean="0"/>
              <a:t>Mount</a:t>
            </a:r>
          </a:p>
          <a:p>
            <a:pPr marL="0" indent="0">
              <a:buNone/>
            </a:pPr>
            <a:r>
              <a:rPr lang="en-US" altLang="ja-JP" dirty="0"/>
              <a:t>	</a:t>
            </a:r>
            <a:r>
              <a:rPr lang="en-US" altLang="ja-JP" dirty="0" smtClean="0"/>
              <a:t>   </a:t>
            </a:r>
            <a:r>
              <a:rPr lang="en-US" altLang="ja-JP" dirty="0"/>
              <a:t>St. Helens</a:t>
            </a:r>
            <a:r>
              <a:rPr lang="en-US" altLang="ja-JP" dirty="0" smtClean="0"/>
              <a:t>.</a:t>
            </a:r>
            <a:endParaRPr lang="en-US" altLang="ja-JP" dirty="0"/>
          </a:p>
          <a:p>
            <a:pPr marL="0" indent="0">
              <a:buNone/>
            </a:pPr>
            <a:r>
              <a:rPr lang="en-US" altLang="ja-JP" dirty="0"/>
              <a:t>300 __  1 game (1 board, 1 rules sheet, 6 colored move markers, 1 dice, </a:t>
            </a:r>
            <a:r>
              <a:rPr lang="en-US" altLang="ja-JP" dirty="0" smtClean="0"/>
              <a:t>31</a:t>
            </a:r>
          </a:p>
          <a:p>
            <a:pPr marL="0" indent="0">
              <a:buNone/>
            </a:pPr>
            <a:r>
              <a:rPr lang="en-US" altLang="ja-JP" dirty="0"/>
              <a:t>	</a:t>
            </a:r>
            <a:r>
              <a:rPr lang="en-US" altLang="ja-JP" dirty="0" smtClean="0"/>
              <a:t>   </a:t>
            </a:r>
            <a:r>
              <a:rPr lang="en-US" altLang="ja-JP" dirty="0"/>
              <a:t>blue cards, 37 red cards, and 34 grey cards) : </a:t>
            </a:r>
            <a:r>
              <a:rPr lang="en-US" altLang="ja-JP" dirty="0" smtClean="0"/>
              <a:t>$b </a:t>
            </a:r>
            <a:r>
              <a:rPr lang="en-US" altLang="ja-JP" dirty="0"/>
              <a:t>paper, cardboard, </a:t>
            </a:r>
            <a:r>
              <a:rPr lang="en-US" altLang="ja-JP" dirty="0" smtClean="0"/>
              <a:t>and</a:t>
            </a:r>
          </a:p>
          <a:p>
            <a:pPr marL="0" indent="0">
              <a:buNone/>
            </a:pPr>
            <a:r>
              <a:rPr lang="en-US" altLang="ja-JP" dirty="0"/>
              <a:t>	</a:t>
            </a:r>
            <a:r>
              <a:rPr lang="en-US" altLang="ja-JP" dirty="0" smtClean="0"/>
              <a:t>   </a:t>
            </a:r>
            <a:r>
              <a:rPr lang="en-US" altLang="ja-JP" dirty="0"/>
              <a:t>plastic ; </a:t>
            </a:r>
            <a:r>
              <a:rPr lang="en-US" altLang="ja-JP" dirty="0" smtClean="0"/>
              <a:t>$c </a:t>
            </a:r>
            <a:r>
              <a:rPr lang="en-US" altLang="ja-JP" dirty="0"/>
              <a:t>34 x 30 x 5 cm</a:t>
            </a:r>
            <a:endParaRPr lang="en-US" dirty="0" smtClean="0"/>
          </a:p>
          <a:p>
            <a:pPr marL="0" indent="0">
              <a:buNone/>
            </a:pPr>
            <a:r>
              <a:rPr lang="en-US" dirty="0" smtClean="0">
                <a:solidFill>
                  <a:srgbClr val="FF0000"/>
                </a:solidFill>
              </a:rPr>
              <a:t>655 _7  </a:t>
            </a:r>
            <a:r>
              <a:rPr lang="en-US" dirty="0">
                <a:solidFill>
                  <a:srgbClr val="FF0000"/>
                </a:solidFill>
              </a:rPr>
              <a:t>Board games.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6679882" y="3516408"/>
            <a:ext cx="2889695" cy="3205067"/>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79</a:t>
            </a:fld>
            <a:endParaRPr lang="en-US"/>
          </a:p>
        </p:txBody>
      </p:sp>
    </p:spTree>
    <p:extLst>
      <p:ext uri="{BB962C8B-B14F-4D97-AF65-F5344CB8AC3E}">
        <p14:creationId xmlns:p14="http://schemas.microsoft.com/office/powerpoint/2010/main" val="184060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Library of Congress Genre/Form Terms</a:t>
            </a:r>
            <a:endParaRPr lang="en-US" sz="4800" dirty="0"/>
          </a:p>
        </p:txBody>
      </p:sp>
    </p:spTree>
    <p:extLst>
      <p:ext uri="{BB962C8B-B14F-4D97-AF65-F5344CB8AC3E}">
        <p14:creationId xmlns:p14="http://schemas.microsoft.com/office/powerpoint/2010/main" val="3844466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161343"/>
            <a:ext cx="10515600" cy="753058"/>
          </a:xfrm>
        </p:spPr>
        <p:txBody>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394039" y="1278294"/>
            <a:ext cx="11262049" cy="4801317"/>
          </a:xfrm>
        </p:spPr>
        <p:txBody>
          <a:bodyPr>
            <a:normAutofit fontScale="92500" lnSpcReduction="20000"/>
          </a:bodyPr>
          <a:lstStyle/>
          <a:p>
            <a:pPr marL="0" indent="0">
              <a:buNone/>
            </a:pPr>
            <a:r>
              <a:rPr lang="en-US" altLang="ja-JP" dirty="0" smtClean="0"/>
              <a:t>100 1_  </a:t>
            </a:r>
            <a:r>
              <a:rPr lang="en-US" altLang="ja-JP" dirty="0" err="1" smtClean="0"/>
              <a:t>Widmer</a:t>
            </a:r>
            <a:r>
              <a:rPr lang="en-US" altLang="ja-JP" dirty="0"/>
              <a:t>, Don, </a:t>
            </a:r>
            <a:r>
              <a:rPr lang="en-US" altLang="ja-JP" dirty="0" smtClean="0"/>
              <a:t>$e </a:t>
            </a:r>
            <a:r>
              <a:rPr lang="en-US" altLang="ja-JP" dirty="0"/>
              <a:t>book artist.</a:t>
            </a:r>
          </a:p>
          <a:p>
            <a:pPr marL="0" indent="0">
              <a:buNone/>
            </a:pPr>
            <a:r>
              <a:rPr lang="en-US" altLang="ja-JP" dirty="0" smtClean="0"/>
              <a:t>245 10  Fanny </a:t>
            </a:r>
            <a:r>
              <a:rPr lang="en-US" altLang="ja-JP" dirty="0"/>
              <a:t>and the doll corpse / </a:t>
            </a:r>
            <a:r>
              <a:rPr lang="en-US" altLang="ja-JP" dirty="0" smtClean="0"/>
              <a:t>$c </a:t>
            </a:r>
            <a:r>
              <a:rPr lang="en-US" altLang="ja-JP" dirty="0"/>
              <a:t>by Don </a:t>
            </a:r>
            <a:r>
              <a:rPr lang="en-US" altLang="ja-JP" dirty="0" err="1" smtClean="0"/>
              <a:t>Widmer</a:t>
            </a:r>
            <a:r>
              <a:rPr lang="en-US" altLang="ja-JP" dirty="0" smtClean="0"/>
              <a:t>.</a:t>
            </a:r>
          </a:p>
          <a:p>
            <a:pPr marL="0" indent="0">
              <a:buNone/>
            </a:pPr>
            <a:r>
              <a:rPr lang="en-US" altLang="ja-JP" dirty="0"/>
              <a:t>300 __ </a:t>
            </a:r>
            <a:r>
              <a:rPr lang="en-US" altLang="ja-JP" dirty="0" smtClean="0"/>
              <a:t> 2 </a:t>
            </a:r>
            <a:r>
              <a:rPr lang="en-US" altLang="ja-JP" dirty="0"/>
              <a:t>volumes : </a:t>
            </a:r>
            <a:r>
              <a:rPr lang="en-US" altLang="ja-JP" dirty="0" smtClean="0"/>
              <a:t>$b </a:t>
            </a:r>
            <a:r>
              <a:rPr lang="en-US" altLang="ja-JP" dirty="0"/>
              <a:t>color illustrations ; </a:t>
            </a:r>
            <a:r>
              <a:rPr lang="en-US" altLang="ja-JP" dirty="0" smtClean="0"/>
              <a:t>$c </a:t>
            </a:r>
            <a:r>
              <a:rPr lang="en-US" altLang="ja-JP" dirty="0"/>
              <a:t>21 x 25 cm, </a:t>
            </a:r>
            <a:endParaRPr lang="en-US" altLang="ja-JP" dirty="0" smtClean="0"/>
          </a:p>
          <a:p>
            <a:pPr marL="0" indent="0">
              <a:buNone/>
            </a:pPr>
            <a:r>
              <a:rPr lang="en-US" altLang="ja-JP" dirty="0"/>
              <a:t>	</a:t>
            </a:r>
            <a:r>
              <a:rPr lang="en-US" altLang="ja-JP" dirty="0" smtClean="0"/>
              <a:t>  in </a:t>
            </a:r>
            <a:r>
              <a:rPr lang="en-US" altLang="ja-JP" dirty="0"/>
              <a:t>box 23 x 26 x 6 cm</a:t>
            </a:r>
          </a:p>
          <a:p>
            <a:pPr marL="0" indent="0">
              <a:buNone/>
            </a:pPr>
            <a:r>
              <a:rPr lang="en-US" altLang="ja-JP" dirty="0" smtClean="0"/>
              <a:t>500 </a:t>
            </a:r>
            <a:r>
              <a:rPr lang="en-US" altLang="ja-JP" dirty="0"/>
              <a:t>__ </a:t>
            </a:r>
            <a:r>
              <a:rPr lang="en-US" altLang="ja-JP" dirty="0" smtClean="0"/>
              <a:t> Consists </a:t>
            </a:r>
            <a:r>
              <a:rPr lang="en-US" altLang="ja-JP" dirty="0"/>
              <a:t>of two artist book structures housed in </a:t>
            </a:r>
            <a:endParaRPr lang="en-US" altLang="ja-JP" dirty="0" smtClean="0"/>
          </a:p>
          <a:p>
            <a:pPr marL="0" indent="0">
              <a:buNone/>
            </a:pPr>
            <a:r>
              <a:rPr lang="en-US" altLang="ja-JP" dirty="0"/>
              <a:t>	</a:t>
            </a:r>
            <a:r>
              <a:rPr lang="en-US" altLang="ja-JP" dirty="0" smtClean="0"/>
              <a:t>  a </a:t>
            </a:r>
            <a:r>
              <a:rPr lang="en-US" altLang="ja-JP" dirty="0"/>
              <a:t>drop-spine </a:t>
            </a:r>
            <a:r>
              <a:rPr lang="en-US" altLang="ja-JP" dirty="0" smtClean="0"/>
              <a:t>box. One is </a:t>
            </a:r>
            <a:r>
              <a:rPr lang="en-US" altLang="ja-JP" dirty="0"/>
              <a:t>in codex format; the other is a tunnel book</a:t>
            </a:r>
            <a:r>
              <a:rPr lang="en-US" altLang="ja-JP" dirty="0" smtClean="0"/>
              <a:t>.</a:t>
            </a:r>
          </a:p>
          <a:p>
            <a:pPr marL="0" indent="0">
              <a:buNone/>
            </a:pPr>
            <a:r>
              <a:rPr lang="en-US" dirty="0" smtClean="0">
                <a:solidFill>
                  <a:srgbClr val="FF0000"/>
                </a:solidFill>
              </a:rPr>
              <a:t>655 _7  Picture books.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Tunnel books.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Historical fiction.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Detective </a:t>
            </a:r>
            <a:r>
              <a:rPr lang="en-US" dirty="0">
                <a:solidFill>
                  <a:srgbClr val="FF0000"/>
                </a:solidFill>
              </a:rPr>
              <a:t>and mystery </a:t>
            </a:r>
            <a:r>
              <a:rPr lang="en-US" dirty="0" smtClean="0">
                <a:solidFill>
                  <a:srgbClr val="FF0000"/>
                </a:solidFill>
              </a:rPr>
              <a:t>fiction.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_0 </a:t>
            </a:r>
            <a:r>
              <a:rPr lang="en-US" dirty="0" smtClean="0">
                <a:solidFill>
                  <a:srgbClr val="FF0000"/>
                </a:solidFill>
              </a:rPr>
              <a:t> Artists</a:t>
            </a:r>
            <a:r>
              <a:rPr lang="en-US" dirty="0">
                <a:solidFill>
                  <a:srgbClr val="FF0000"/>
                </a:solidFill>
              </a:rPr>
              <a:t>' </a:t>
            </a:r>
            <a:r>
              <a:rPr lang="en-US" dirty="0" smtClean="0">
                <a:solidFill>
                  <a:srgbClr val="FF0000"/>
                </a:solidFill>
              </a:rPr>
              <a:t>books.</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7359305" y="3787056"/>
            <a:ext cx="3268980" cy="2849880"/>
          </a:xfrm>
          <a:prstGeom prst="rect">
            <a:avLst/>
          </a:prstGeom>
        </p:spPr>
      </p:pic>
      <p:pic>
        <p:nvPicPr>
          <p:cNvPr id="6" name="Picture 5"/>
          <p:cNvPicPr>
            <a:picLocks noChangeAspect="1"/>
          </p:cNvPicPr>
          <p:nvPr/>
        </p:nvPicPr>
        <p:blipFill>
          <a:blip r:embed="rId4"/>
          <a:stretch>
            <a:fillRect/>
          </a:stretch>
        </p:blipFill>
        <p:spPr>
          <a:xfrm>
            <a:off x="8494431" y="720969"/>
            <a:ext cx="3299460" cy="2392680"/>
          </a:xfrm>
          <a:prstGeom prst="rect">
            <a:avLst/>
          </a:prstGeom>
        </p:spPr>
      </p:pic>
      <p:sp>
        <p:nvSpPr>
          <p:cNvPr id="8" name="Slide Number Placeholder 7"/>
          <p:cNvSpPr>
            <a:spLocks noGrp="1"/>
          </p:cNvSpPr>
          <p:nvPr>
            <p:ph type="sldNum" sz="quarter" idx="12"/>
          </p:nvPr>
        </p:nvSpPr>
        <p:spPr/>
        <p:txBody>
          <a:bodyPr/>
          <a:lstStyle/>
          <a:p>
            <a:fld id="{A00A331D-2EB0-4CEE-8662-2FAB66802E28}" type="slidenum">
              <a:rPr lang="en-US" smtClean="0"/>
              <a:t>80</a:t>
            </a:fld>
            <a:endParaRPr lang="en-US"/>
          </a:p>
        </p:txBody>
      </p:sp>
    </p:spTree>
    <p:extLst>
      <p:ext uri="{BB962C8B-B14F-4D97-AF65-F5344CB8AC3E}">
        <p14:creationId xmlns:p14="http://schemas.microsoft.com/office/powerpoint/2010/main" val="9763325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Exercises - General Terms</a:t>
            </a:r>
            <a:endParaRPr lang="en-US" dirty="0"/>
          </a:p>
        </p:txBody>
      </p:sp>
      <p:sp>
        <p:nvSpPr>
          <p:cNvPr id="3" name="Content Placeholder 2"/>
          <p:cNvSpPr>
            <a:spLocks noGrp="1"/>
          </p:cNvSpPr>
          <p:nvPr>
            <p:ph idx="1"/>
          </p:nvPr>
        </p:nvSpPr>
        <p:spPr/>
        <p:txBody>
          <a:bodyPr/>
          <a:lstStyle/>
          <a:p>
            <a:pPr marL="0" indent="0">
              <a:buNone/>
            </a:pPr>
            <a:r>
              <a:rPr lang="en-US" dirty="0" smtClean="0"/>
              <a:t>Assign LCGFT for the resources depicted. </a:t>
            </a:r>
            <a:r>
              <a:rPr lang="en-US" dirty="0"/>
              <a:t>Use appropriate MARC 21 coding and consult the PDF list of LCGFT terms.</a:t>
            </a:r>
          </a:p>
          <a:p>
            <a:pPr marL="0" indent="0">
              <a:buNone/>
            </a:pP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81</a:t>
            </a:fld>
            <a:endParaRPr lang="en-US"/>
          </a:p>
        </p:txBody>
      </p:sp>
    </p:spTree>
    <p:extLst>
      <p:ext uri="{BB962C8B-B14F-4D97-AF65-F5344CB8AC3E}">
        <p14:creationId xmlns:p14="http://schemas.microsoft.com/office/powerpoint/2010/main" val="36757964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022" y="324075"/>
            <a:ext cx="3791712" cy="577900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82</a:t>
            </a:fld>
            <a:endParaRPr lang="en-US"/>
          </a:p>
        </p:txBody>
      </p:sp>
    </p:spTree>
    <p:extLst>
      <p:ext uri="{BB962C8B-B14F-4D97-AF65-F5344CB8AC3E}">
        <p14:creationId xmlns:p14="http://schemas.microsoft.com/office/powerpoint/2010/main" val="5484772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4267" y="503896"/>
            <a:ext cx="3086100" cy="5314950"/>
          </a:xfrm>
          <a:prstGeom prst="rect">
            <a:avLst/>
          </a:prstGeom>
        </p:spPr>
      </p:pic>
      <p:pic>
        <p:nvPicPr>
          <p:cNvPr id="4" name="Picture 3"/>
          <p:cNvPicPr>
            <a:picLocks noChangeAspect="1"/>
          </p:cNvPicPr>
          <p:nvPr/>
        </p:nvPicPr>
        <p:blipFill>
          <a:blip r:embed="rId4"/>
          <a:stretch>
            <a:fillRect/>
          </a:stretch>
        </p:blipFill>
        <p:spPr>
          <a:xfrm>
            <a:off x="4343400" y="503896"/>
            <a:ext cx="3505200" cy="5534025"/>
          </a:xfrm>
          <a:prstGeom prst="rect">
            <a:avLst/>
          </a:prstGeom>
        </p:spPr>
      </p:pic>
      <p:pic>
        <p:nvPicPr>
          <p:cNvPr id="5" name="Picture 4"/>
          <p:cNvPicPr>
            <a:picLocks noChangeAspect="1"/>
          </p:cNvPicPr>
          <p:nvPr/>
        </p:nvPicPr>
        <p:blipFill>
          <a:blip r:embed="rId5"/>
          <a:stretch>
            <a:fillRect/>
          </a:stretch>
        </p:blipFill>
        <p:spPr>
          <a:xfrm>
            <a:off x="8511633" y="503896"/>
            <a:ext cx="3276600" cy="54959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83</a:t>
            </a:fld>
            <a:endParaRPr lang="en-US"/>
          </a:p>
        </p:txBody>
      </p:sp>
    </p:spTree>
    <p:extLst>
      <p:ext uri="{BB962C8B-B14F-4D97-AF65-F5344CB8AC3E}">
        <p14:creationId xmlns:p14="http://schemas.microsoft.com/office/powerpoint/2010/main" val="13696744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2" y="479502"/>
            <a:ext cx="5166360" cy="6400800"/>
          </a:xfrm>
          <a:prstGeom prst="rect">
            <a:avLst/>
          </a:prstGeom>
        </p:spPr>
      </p:pic>
      <p:sp>
        <p:nvSpPr>
          <p:cNvPr id="6" name="TextBox 5"/>
          <p:cNvSpPr txBox="1"/>
          <p:nvPr/>
        </p:nvSpPr>
        <p:spPr>
          <a:xfrm>
            <a:off x="6356196" y="479502"/>
            <a:ext cx="5664819" cy="4708981"/>
          </a:xfrm>
          <a:prstGeom prst="rect">
            <a:avLst/>
          </a:prstGeom>
          <a:noFill/>
        </p:spPr>
        <p:txBody>
          <a:bodyPr wrap="square" rtlCol="0">
            <a:spAutoFit/>
          </a:bodyPr>
          <a:lstStyle/>
          <a:p>
            <a:r>
              <a:rPr lang="en-US" sz="2500" dirty="0"/>
              <a:t>500 __ </a:t>
            </a:r>
            <a:r>
              <a:rPr lang="en-US" sz="2500" dirty="0" smtClean="0"/>
              <a:t> Published </a:t>
            </a:r>
            <a:r>
              <a:rPr lang="en-US" sz="2500" dirty="0"/>
              <a:t>in conjunction </a:t>
            </a:r>
            <a:r>
              <a:rPr lang="en-US" sz="2500" dirty="0" smtClean="0"/>
              <a:t>with</a:t>
            </a:r>
          </a:p>
          <a:p>
            <a:r>
              <a:rPr lang="en-US" sz="2500" dirty="0"/>
              <a:t>	</a:t>
            </a:r>
            <a:r>
              <a:rPr lang="en-US" sz="2500" dirty="0" smtClean="0"/>
              <a:t> </a:t>
            </a:r>
            <a:r>
              <a:rPr lang="en-US" sz="2500" dirty="0"/>
              <a:t>the </a:t>
            </a:r>
            <a:r>
              <a:rPr lang="en-US" sz="2500" dirty="0" smtClean="0"/>
              <a:t>exhibition held </a:t>
            </a:r>
            <a:r>
              <a:rPr lang="en-US" sz="2500" dirty="0"/>
              <a:t>October 11</a:t>
            </a:r>
            <a:r>
              <a:rPr lang="en-US" sz="2500" dirty="0" smtClean="0"/>
              <a:t>,</a:t>
            </a:r>
          </a:p>
          <a:p>
            <a:r>
              <a:rPr lang="en-US" sz="2500" dirty="0"/>
              <a:t>	</a:t>
            </a:r>
            <a:r>
              <a:rPr lang="en-US" sz="2500" dirty="0" smtClean="0"/>
              <a:t> </a:t>
            </a:r>
            <a:r>
              <a:rPr lang="en-US" sz="2500" dirty="0"/>
              <a:t>2014-May 31, 2015 at </a:t>
            </a:r>
            <a:r>
              <a:rPr lang="en-US" sz="2500" dirty="0" smtClean="0"/>
              <a:t>the</a:t>
            </a:r>
          </a:p>
          <a:p>
            <a:r>
              <a:rPr lang="en-US" sz="2500" dirty="0"/>
              <a:t> </a:t>
            </a:r>
            <a:r>
              <a:rPr lang="en-US" sz="2500" dirty="0" smtClean="0"/>
              <a:t>             Japanese </a:t>
            </a:r>
            <a:r>
              <a:rPr lang="en-US" sz="2500" dirty="0"/>
              <a:t>American </a:t>
            </a:r>
            <a:r>
              <a:rPr lang="en-US" sz="2500" dirty="0" smtClean="0"/>
              <a:t>National</a:t>
            </a:r>
          </a:p>
          <a:p>
            <a:r>
              <a:rPr lang="en-US" sz="2500" dirty="0"/>
              <a:t>	</a:t>
            </a:r>
            <a:r>
              <a:rPr lang="en-US" sz="2500" dirty="0" smtClean="0"/>
              <a:t> </a:t>
            </a:r>
            <a:r>
              <a:rPr lang="en-US" sz="2500" dirty="0"/>
              <a:t>Museum, </a:t>
            </a:r>
            <a:r>
              <a:rPr lang="en-US" sz="2500" dirty="0" smtClean="0"/>
              <a:t>Los Angeles</a:t>
            </a:r>
            <a:r>
              <a:rPr lang="en-US" sz="2500" dirty="0"/>
              <a:t>, California. </a:t>
            </a:r>
            <a:endParaRPr lang="en-US" sz="2500" dirty="0" smtClean="0"/>
          </a:p>
          <a:p>
            <a:r>
              <a:rPr lang="en-US" sz="2500" dirty="0"/>
              <a:t>600 </a:t>
            </a:r>
            <a:r>
              <a:rPr lang="en-US" sz="2500" dirty="0" smtClean="0"/>
              <a:t>00  Hello </a:t>
            </a:r>
            <a:r>
              <a:rPr lang="en-US" sz="2500" dirty="0"/>
              <a:t>Kitty </a:t>
            </a:r>
            <a:r>
              <a:rPr lang="en-US" sz="2500" dirty="0" smtClean="0"/>
              <a:t>$c </a:t>
            </a:r>
            <a:r>
              <a:rPr lang="en-US" sz="2500" dirty="0"/>
              <a:t>(Fictitious character</a:t>
            </a:r>
            <a:r>
              <a:rPr lang="en-US" sz="2500" dirty="0" smtClean="0"/>
              <a:t>)</a:t>
            </a:r>
          </a:p>
          <a:p>
            <a:r>
              <a:rPr lang="en-US" sz="2500" dirty="0"/>
              <a:t>	</a:t>
            </a:r>
            <a:r>
              <a:rPr lang="en-US" sz="2500" dirty="0" smtClean="0"/>
              <a:t> $v </a:t>
            </a:r>
            <a:r>
              <a:rPr lang="en-US" sz="2500" dirty="0"/>
              <a:t>Exhibitions.</a:t>
            </a:r>
          </a:p>
          <a:p>
            <a:r>
              <a:rPr lang="en-US" sz="2500" dirty="0" smtClean="0"/>
              <a:t>600 00  Hello </a:t>
            </a:r>
            <a:r>
              <a:rPr lang="en-US" sz="2500" dirty="0"/>
              <a:t>Kitty </a:t>
            </a:r>
            <a:r>
              <a:rPr lang="en-US" sz="2500" dirty="0" smtClean="0"/>
              <a:t>$c </a:t>
            </a:r>
            <a:r>
              <a:rPr lang="en-US" sz="2500" dirty="0"/>
              <a:t>(Fictitious character</a:t>
            </a:r>
            <a:r>
              <a:rPr lang="en-US" sz="2500" dirty="0" smtClean="0"/>
              <a:t>)</a:t>
            </a:r>
          </a:p>
          <a:p>
            <a:r>
              <a:rPr lang="en-US" sz="2500" dirty="0"/>
              <a:t>	</a:t>
            </a:r>
            <a:r>
              <a:rPr lang="en-US" sz="2500" dirty="0" smtClean="0"/>
              <a:t> $x </a:t>
            </a:r>
            <a:r>
              <a:rPr lang="en-US" sz="2500" dirty="0"/>
              <a:t>Collectibles </a:t>
            </a:r>
            <a:r>
              <a:rPr lang="en-US" sz="2500" dirty="0" smtClean="0"/>
              <a:t>$v </a:t>
            </a:r>
            <a:r>
              <a:rPr lang="en-US" sz="2500" dirty="0"/>
              <a:t>Exhibitions.</a:t>
            </a:r>
          </a:p>
          <a:p>
            <a:r>
              <a:rPr lang="en-US" sz="2500" dirty="0"/>
              <a:t>650 _</a:t>
            </a:r>
            <a:r>
              <a:rPr lang="en-US" sz="2500" dirty="0" smtClean="0"/>
              <a:t>0  Character </a:t>
            </a:r>
            <a:r>
              <a:rPr lang="en-US" sz="2500" dirty="0"/>
              <a:t>toys </a:t>
            </a:r>
            <a:r>
              <a:rPr lang="en-US" sz="2500" dirty="0" smtClean="0"/>
              <a:t>$x </a:t>
            </a:r>
            <a:r>
              <a:rPr lang="en-US" sz="2500" dirty="0"/>
              <a:t>Collectibles </a:t>
            </a:r>
            <a:r>
              <a:rPr lang="en-US" sz="2500" dirty="0" smtClean="0"/>
              <a:t>$z 	 Japan $v </a:t>
            </a:r>
            <a:r>
              <a:rPr lang="en-US" sz="2500" dirty="0"/>
              <a:t>Exhibitions.</a:t>
            </a:r>
          </a:p>
          <a:p>
            <a:r>
              <a:rPr lang="en-US" sz="2500" dirty="0"/>
              <a:t>650 </a:t>
            </a:r>
            <a:r>
              <a:rPr lang="en-US" sz="2500" dirty="0" smtClean="0"/>
              <a:t>_0  Licensed </a:t>
            </a:r>
            <a:r>
              <a:rPr lang="en-US" sz="2500" dirty="0"/>
              <a:t>products </a:t>
            </a:r>
            <a:r>
              <a:rPr lang="en-US" sz="2500" dirty="0" smtClean="0"/>
              <a:t>$v </a:t>
            </a:r>
            <a:r>
              <a:rPr lang="en-US" sz="2500" dirty="0"/>
              <a:t>Exhibitions.</a:t>
            </a:r>
          </a:p>
        </p:txBody>
      </p:sp>
      <p:sp>
        <p:nvSpPr>
          <p:cNvPr id="4" name="Slide Number Placeholder 3"/>
          <p:cNvSpPr>
            <a:spLocks noGrp="1"/>
          </p:cNvSpPr>
          <p:nvPr>
            <p:ph type="sldNum" sz="quarter" idx="12"/>
          </p:nvPr>
        </p:nvSpPr>
        <p:spPr/>
        <p:txBody>
          <a:bodyPr/>
          <a:lstStyle/>
          <a:p>
            <a:fld id="{A00A331D-2EB0-4CEE-8662-2FAB66802E28}" type="slidenum">
              <a:rPr lang="en-US" smtClean="0"/>
              <a:t>84</a:t>
            </a:fld>
            <a:endParaRPr lang="en-US"/>
          </a:p>
        </p:txBody>
      </p:sp>
    </p:spTree>
    <p:extLst>
      <p:ext uri="{BB962C8B-B14F-4D97-AF65-F5344CB8AC3E}">
        <p14:creationId xmlns:p14="http://schemas.microsoft.com/office/powerpoint/2010/main" val="23683089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428" y="590545"/>
            <a:ext cx="3763899" cy="52863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85</a:t>
            </a:fld>
            <a:endParaRPr lang="en-US"/>
          </a:p>
        </p:txBody>
      </p:sp>
    </p:spTree>
    <p:extLst>
      <p:ext uri="{BB962C8B-B14F-4D97-AF65-F5344CB8AC3E}">
        <p14:creationId xmlns:p14="http://schemas.microsoft.com/office/powerpoint/2010/main" val="1179615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400000">
            <a:off x="-1128713" y="1333499"/>
            <a:ext cx="6334125" cy="4076700"/>
          </a:xfrm>
          <a:prstGeom prst="rect">
            <a:avLst/>
          </a:prstGeom>
        </p:spPr>
      </p:pic>
      <p:pic>
        <p:nvPicPr>
          <p:cNvPr id="6" name="Picture 5"/>
          <p:cNvPicPr>
            <a:picLocks noChangeAspect="1"/>
          </p:cNvPicPr>
          <p:nvPr/>
        </p:nvPicPr>
        <p:blipFill>
          <a:blip r:embed="rId4"/>
          <a:stretch>
            <a:fillRect/>
          </a:stretch>
        </p:blipFill>
        <p:spPr>
          <a:xfrm>
            <a:off x="8033385" y="204786"/>
            <a:ext cx="3897630" cy="6295263"/>
          </a:xfrm>
          <a:prstGeom prst="rect">
            <a:avLst/>
          </a:prstGeom>
        </p:spPr>
      </p:pic>
      <p:sp>
        <p:nvSpPr>
          <p:cNvPr id="7" name="TextBox 6"/>
          <p:cNvSpPr txBox="1"/>
          <p:nvPr/>
        </p:nvSpPr>
        <p:spPr>
          <a:xfrm>
            <a:off x="4348976" y="624468"/>
            <a:ext cx="3468029" cy="5016758"/>
          </a:xfrm>
          <a:prstGeom prst="rect">
            <a:avLst/>
          </a:prstGeom>
          <a:noFill/>
        </p:spPr>
        <p:txBody>
          <a:bodyPr wrap="square" rtlCol="0">
            <a:spAutoFit/>
          </a:bodyPr>
          <a:lstStyle/>
          <a:p>
            <a:pPr algn="ctr"/>
            <a:r>
              <a:rPr lang="en-US" sz="2200" b="1" dirty="0" smtClean="0">
                <a:latin typeface="Times New Roman" panose="02020603050405020304" pitchFamily="18" charset="0"/>
                <a:cs typeface="Times New Roman" panose="02020603050405020304" pitchFamily="18" charset="0"/>
              </a:rPr>
              <a:t>Foreword</a:t>
            </a:r>
          </a:p>
          <a:p>
            <a:endParaRPr lang="en-US" dirty="0"/>
          </a:p>
          <a:p>
            <a:r>
              <a:rPr lang="en-US" sz="2000" dirty="0" smtClean="0">
                <a:latin typeface="Times New Roman" panose="02020603050405020304" pitchFamily="18" charset="0"/>
                <a:cs typeface="Times New Roman" panose="02020603050405020304" pitchFamily="18" charset="0"/>
              </a:rPr>
              <a:t>To mark the completion of forty years of existence, we are bringing out collections of essays on some specific topics, culled from past numbers of the journal. The collection which follows is of obituary articles published in </a:t>
            </a:r>
            <a:r>
              <a:rPr lang="en-US" sz="2000" i="1" dirty="0" smtClean="0">
                <a:latin typeface="Times New Roman" panose="02020603050405020304" pitchFamily="18" charset="0"/>
                <a:cs typeface="Times New Roman" panose="02020603050405020304" pitchFamily="18" charset="0"/>
              </a:rPr>
              <a:t>Social Scientist</a:t>
            </a:r>
            <a:r>
              <a:rPr lang="en-US" sz="2000" dirty="0" smtClean="0">
                <a:latin typeface="Times New Roman" panose="02020603050405020304" pitchFamily="18" charset="0"/>
                <a:cs typeface="Times New Roman" panose="02020603050405020304" pitchFamily="18" charset="0"/>
              </a:rPr>
              <a:t> in the past. Oddly enough, for reasons which are not very clear, the journal published no obituaries until 1983, that is, for the first eleven years of its existence.</a:t>
            </a:r>
            <a:endParaRPr lang="en-US" sz="2000" i="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86</a:t>
            </a:fld>
            <a:endParaRPr lang="en-US"/>
          </a:p>
        </p:txBody>
      </p:sp>
    </p:spTree>
    <p:extLst>
      <p:ext uri="{BB962C8B-B14F-4D97-AF65-F5344CB8AC3E}">
        <p14:creationId xmlns:p14="http://schemas.microsoft.com/office/powerpoint/2010/main" val="3080032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664" y="528402"/>
            <a:ext cx="3602355" cy="579863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87</a:t>
            </a:fld>
            <a:endParaRPr lang="en-US"/>
          </a:p>
        </p:txBody>
      </p:sp>
    </p:spTree>
    <p:extLst>
      <p:ext uri="{BB962C8B-B14F-4D97-AF65-F5344CB8AC3E}">
        <p14:creationId xmlns:p14="http://schemas.microsoft.com/office/powerpoint/2010/main" val="41148886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52800" y="114300"/>
            <a:ext cx="5486400" cy="66294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88</a:t>
            </a:fld>
            <a:endParaRPr lang="en-US"/>
          </a:p>
        </p:txBody>
      </p:sp>
    </p:spTree>
    <p:extLst>
      <p:ext uri="{BB962C8B-B14F-4D97-AF65-F5344CB8AC3E}">
        <p14:creationId xmlns:p14="http://schemas.microsoft.com/office/powerpoint/2010/main" val="9183395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62362" y="61912"/>
            <a:ext cx="4867275" cy="673417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89</a:t>
            </a:fld>
            <a:endParaRPr lang="en-US"/>
          </a:p>
        </p:txBody>
      </p:sp>
    </p:spTree>
    <p:extLst>
      <p:ext uri="{BB962C8B-B14F-4D97-AF65-F5344CB8AC3E}">
        <p14:creationId xmlns:p14="http://schemas.microsoft.com/office/powerpoint/2010/main" val="587594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268" y="643905"/>
            <a:ext cx="3399263" cy="614589"/>
          </a:xfrm>
        </p:spPr>
        <p:txBody>
          <a:bodyPr>
            <a:normAutofit fontScale="90000"/>
          </a:bodyPr>
          <a:lstStyle/>
          <a:p>
            <a:r>
              <a:rPr lang="en-US" dirty="0" smtClean="0">
                <a:latin typeface="+mn-lt"/>
                <a:cs typeface="Arial" panose="020B0604020202020204" pitchFamily="34" charset="0"/>
              </a:rPr>
              <a:t>LC Genre/Form Terms</a:t>
            </a:r>
            <a:endParaRPr lang="en-US" dirty="0">
              <a:latin typeface="+mn-lt"/>
              <a:cs typeface="Arial" panose="020B0604020202020204" pitchFamily="34" charset="0"/>
            </a:endParaRPr>
          </a:p>
        </p:txBody>
      </p:sp>
      <p:sp>
        <p:nvSpPr>
          <p:cNvPr id="3" name="Content Placeholder 2"/>
          <p:cNvSpPr>
            <a:spLocks noGrp="1"/>
          </p:cNvSpPr>
          <p:nvPr>
            <p:ph idx="1"/>
          </p:nvPr>
        </p:nvSpPr>
        <p:spPr>
          <a:xfrm>
            <a:off x="548268" y="1825853"/>
            <a:ext cx="3990647" cy="3582489"/>
          </a:xfrm>
        </p:spPr>
        <p:txBody>
          <a:bodyPr>
            <a:normAutofit/>
          </a:bodyPr>
          <a:lstStyle/>
          <a:p>
            <a:r>
              <a:rPr lang="en-US" dirty="0" smtClean="0"/>
              <a:t>Draft LCGFT </a:t>
            </a:r>
            <a:r>
              <a:rPr lang="en-US" dirty="0"/>
              <a:t>Manual </a:t>
            </a:r>
            <a:r>
              <a:rPr lang="en-US" dirty="0" smtClean="0"/>
              <a:t>at </a:t>
            </a:r>
            <a:r>
              <a:rPr lang="en-US" dirty="0" smtClean="0">
                <a:hlinkClick r:id="rId3"/>
              </a:rPr>
              <a:t>http://www.loc.gov/aba/publications/FreeLCGFT/freelcgft.html</a:t>
            </a:r>
            <a:endParaRPr lang="en-US" dirty="0" smtClean="0"/>
          </a:p>
          <a:p>
            <a:pPr marL="0" indent="0">
              <a:buNone/>
            </a:pPr>
            <a:endParaRPr lang="en-US" dirty="0" smtClean="0"/>
          </a:p>
        </p:txBody>
      </p:sp>
      <p:pic>
        <p:nvPicPr>
          <p:cNvPr id="5" name="Picture 4"/>
          <p:cNvPicPr>
            <a:picLocks noChangeAspect="1"/>
          </p:cNvPicPr>
          <p:nvPr/>
        </p:nvPicPr>
        <p:blipFill>
          <a:blip r:embed="rId4"/>
          <a:stretch>
            <a:fillRect/>
          </a:stretch>
        </p:blipFill>
        <p:spPr>
          <a:xfrm>
            <a:off x="4828847" y="10477"/>
            <a:ext cx="6915245" cy="6847523"/>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9</a:t>
            </a:fld>
            <a:endParaRPr lang="en-US"/>
          </a:p>
        </p:txBody>
      </p:sp>
    </p:spTree>
    <p:extLst>
      <p:ext uri="{BB962C8B-B14F-4D97-AF65-F5344CB8AC3E}">
        <p14:creationId xmlns:p14="http://schemas.microsoft.com/office/powerpoint/2010/main" val="4202319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86" y="298967"/>
            <a:ext cx="4792980" cy="6140196"/>
          </a:xfrm>
          <a:prstGeom prst="rect">
            <a:avLst/>
          </a:prstGeom>
        </p:spPr>
      </p:pic>
      <p:pic>
        <p:nvPicPr>
          <p:cNvPr id="6" name="Picture 5"/>
          <p:cNvPicPr>
            <a:picLocks noChangeAspect="1"/>
          </p:cNvPicPr>
          <p:nvPr/>
        </p:nvPicPr>
        <p:blipFill>
          <a:blip r:embed="rId4"/>
          <a:stretch>
            <a:fillRect/>
          </a:stretch>
        </p:blipFill>
        <p:spPr>
          <a:xfrm>
            <a:off x="6448605" y="298967"/>
            <a:ext cx="4810125" cy="61626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90</a:t>
            </a:fld>
            <a:endParaRPr lang="en-US"/>
          </a:p>
        </p:txBody>
      </p:sp>
    </p:spTree>
    <p:extLst>
      <p:ext uri="{BB962C8B-B14F-4D97-AF65-F5344CB8AC3E}">
        <p14:creationId xmlns:p14="http://schemas.microsoft.com/office/powerpoint/2010/main" val="18117590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19487" y="347662"/>
            <a:ext cx="5153025" cy="6162675"/>
          </a:xfrm>
          <a:prstGeom prst="rect">
            <a:avLst/>
          </a:prstGeom>
          <a:ln w="15875">
            <a:solidFill>
              <a:schemeClr val="tx1"/>
            </a:solidFill>
          </a:ln>
        </p:spPr>
      </p:pic>
      <p:sp>
        <p:nvSpPr>
          <p:cNvPr id="4" name="Slide Number Placeholder 3"/>
          <p:cNvSpPr>
            <a:spLocks noGrp="1"/>
          </p:cNvSpPr>
          <p:nvPr>
            <p:ph type="sldNum" sz="quarter" idx="12"/>
          </p:nvPr>
        </p:nvSpPr>
        <p:spPr/>
        <p:txBody>
          <a:bodyPr/>
          <a:lstStyle/>
          <a:p>
            <a:fld id="{A00A331D-2EB0-4CEE-8662-2FAB66802E28}" type="slidenum">
              <a:rPr lang="en-US" smtClean="0"/>
              <a:t>91</a:t>
            </a:fld>
            <a:endParaRPr lang="en-US"/>
          </a:p>
        </p:txBody>
      </p:sp>
    </p:spTree>
    <p:extLst>
      <p:ext uri="{BB962C8B-B14F-4D97-AF65-F5344CB8AC3E}">
        <p14:creationId xmlns:p14="http://schemas.microsoft.com/office/powerpoint/2010/main" val="1140177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244" y="452437"/>
            <a:ext cx="4103497" cy="6019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788" y="452437"/>
            <a:ext cx="3708464" cy="600075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92</a:t>
            </a:fld>
            <a:endParaRPr lang="en-US"/>
          </a:p>
        </p:txBody>
      </p:sp>
    </p:spTree>
    <p:extLst>
      <p:ext uri="{BB962C8B-B14F-4D97-AF65-F5344CB8AC3E}">
        <p14:creationId xmlns:p14="http://schemas.microsoft.com/office/powerpoint/2010/main" val="6847368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81" y="372808"/>
            <a:ext cx="4805934" cy="6166104"/>
          </a:xfrm>
          <a:prstGeom prst="rect">
            <a:avLst/>
          </a:prstGeom>
        </p:spPr>
      </p:pic>
      <p:sp>
        <p:nvSpPr>
          <p:cNvPr id="5" name="TextBox 4"/>
          <p:cNvSpPr txBox="1"/>
          <p:nvPr/>
        </p:nvSpPr>
        <p:spPr>
          <a:xfrm>
            <a:off x="6043961" y="970156"/>
            <a:ext cx="5832088" cy="5078313"/>
          </a:xfrm>
          <a:prstGeom prst="rect">
            <a:avLst/>
          </a:prstGeom>
          <a:noFill/>
        </p:spPr>
        <p:txBody>
          <a:bodyPr wrap="square" rtlCol="0">
            <a:spAutoFit/>
          </a:bodyPr>
          <a:lstStyle/>
          <a:p>
            <a:r>
              <a:rPr lang="en-US" dirty="0" smtClean="0"/>
              <a:t>100 1_ </a:t>
            </a:r>
            <a:r>
              <a:rPr lang="en-US" dirty="0" err="1"/>
              <a:t>Santat</a:t>
            </a:r>
            <a:r>
              <a:rPr lang="en-US" dirty="0"/>
              <a:t>, Dan, </a:t>
            </a:r>
            <a:r>
              <a:rPr lang="en-US" dirty="0" smtClean="0"/>
              <a:t>$e </a:t>
            </a:r>
            <a:r>
              <a:rPr lang="en-US" dirty="0"/>
              <a:t>author, </a:t>
            </a:r>
            <a:r>
              <a:rPr lang="en-US" dirty="0" smtClean="0"/>
              <a:t>$e </a:t>
            </a:r>
            <a:r>
              <a:rPr lang="en-US" dirty="0"/>
              <a:t>illustrator.</a:t>
            </a:r>
          </a:p>
          <a:p>
            <a:r>
              <a:rPr lang="en-US" dirty="0" smtClean="0"/>
              <a:t>245 14 The </a:t>
            </a:r>
            <a:r>
              <a:rPr lang="en-US" dirty="0"/>
              <a:t>adventures of </a:t>
            </a:r>
            <a:r>
              <a:rPr lang="en-US" dirty="0" err="1"/>
              <a:t>Beekle</a:t>
            </a:r>
            <a:r>
              <a:rPr lang="en-US" dirty="0"/>
              <a:t> : </a:t>
            </a:r>
            <a:r>
              <a:rPr lang="en-US" dirty="0" smtClean="0"/>
              <a:t>$b </a:t>
            </a:r>
            <a:r>
              <a:rPr lang="en-US" dirty="0"/>
              <a:t>the </a:t>
            </a:r>
            <a:r>
              <a:rPr lang="en-US" dirty="0" err="1" smtClean="0"/>
              <a:t>unimaginary</a:t>
            </a:r>
            <a:endParaRPr lang="en-US" dirty="0" smtClean="0"/>
          </a:p>
          <a:p>
            <a:r>
              <a:rPr lang="en-US" dirty="0" smtClean="0"/>
              <a:t>             </a:t>
            </a:r>
            <a:r>
              <a:rPr lang="en-US" dirty="0"/>
              <a:t>friend / </a:t>
            </a:r>
            <a:r>
              <a:rPr lang="en-US" dirty="0" smtClean="0"/>
              <a:t>$c </a:t>
            </a:r>
            <a:r>
              <a:rPr lang="en-US" dirty="0"/>
              <a:t>Dan </a:t>
            </a:r>
            <a:r>
              <a:rPr lang="en-US" dirty="0" err="1"/>
              <a:t>Santat</a:t>
            </a:r>
            <a:r>
              <a:rPr lang="en-US" dirty="0" smtClean="0"/>
              <a:t>.</a:t>
            </a:r>
          </a:p>
          <a:p>
            <a:r>
              <a:rPr lang="en-US" dirty="0"/>
              <a:t>300 __ 1 volume (unpaged) : </a:t>
            </a:r>
            <a:r>
              <a:rPr lang="en-US" dirty="0" smtClean="0"/>
              <a:t>$b </a:t>
            </a:r>
            <a:r>
              <a:rPr lang="en-US" dirty="0"/>
              <a:t>color illustrations ; </a:t>
            </a:r>
            <a:r>
              <a:rPr lang="en-US" dirty="0" smtClean="0"/>
              <a:t>$c </a:t>
            </a:r>
            <a:r>
              <a:rPr lang="en-US" dirty="0"/>
              <a:t>29 cm</a:t>
            </a:r>
            <a:endParaRPr lang="en-US" dirty="0" smtClean="0"/>
          </a:p>
          <a:p>
            <a:r>
              <a:rPr lang="en-US" dirty="0" smtClean="0"/>
              <a:t>520 __ "</a:t>
            </a:r>
            <a:r>
              <a:rPr lang="en-US" dirty="0"/>
              <a:t>An imaginary friend waits a long time to </a:t>
            </a:r>
            <a:r>
              <a:rPr lang="en-US" dirty="0" smtClean="0"/>
              <a:t>be</a:t>
            </a:r>
          </a:p>
          <a:p>
            <a:r>
              <a:rPr lang="en-US" dirty="0"/>
              <a:t> </a:t>
            </a:r>
            <a:r>
              <a:rPr lang="en-US" dirty="0" smtClean="0"/>
              <a:t>            </a:t>
            </a:r>
            <a:r>
              <a:rPr lang="en-US" dirty="0"/>
              <a:t>imagined by a child and given a special name, </a:t>
            </a:r>
            <a:r>
              <a:rPr lang="en-US" dirty="0" smtClean="0"/>
              <a:t>and</a:t>
            </a:r>
          </a:p>
          <a:p>
            <a:r>
              <a:rPr lang="en-US" dirty="0"/>
              <a:t> </a:t>
            </a:r>
            <a:r>
              <a:rPr lang="en-US" dirty="0" smtClean="0"/>
              <a:t>            finally </a:t>
            </a:r>
            <a:r>
              <a:rPr lang="en-US" dirty="0"/>
              <a:t>does the unimaginable--he sets out on </a:t>
            </a:r>
            <a:r>
              <a:rPr lang="en-US" dirty="0" smtClean="0"/>
              <a:t>a</a:t>
            </a:r>
          </a:p>
          <a:p>
            <a:r>
              <a:rPr lang="en-US" dirty="0"/>
              <a:t> </a:t>
            </a:r>
            <a:r>
              <a:rPr lang="en-US" dirty="0" smtClean="0"/>
              <a:t>            quest </a:t>
            </a:r>
            <a:r>
              <a:rPr lang="en-US" dirty="0"/>
              <a:t>to find his perfect match in the real world</a:t>
            </a:r>
            <a:r>
              <a:rPr lang="en-US" dirty="0" smtClean="0"/>
              <a:t>."--</a:t>
            </a:r>
            <a:r>
              <a:rPr lang="en-US" dirty="0"/>
              <a:t>$</a:t>
            </a:r>
            <a:r>
              <a:rPr lang="en-US" dirty="0" smtClean="0"/>
              <a:t>c</a:t>
            </a:r>
          </a:p>
          <a:p>
            <a:r>
              <a:rPr lang="en-US" dirty="0" smtClean="0"/>
              <a:t>             </a:t>
            </a:r>
            <a:r>
              <a:rPr lang="en-US" dirty="0"/>
              <a:t>Provided by publisher.</a:t>
            </a:r>
          </a:p>
          <a:p>
            <a:r>
              <a:rPr lang="en-US" dirty="0"/>
              <a:t>521 </a:t>
            </a:r>
            <a:r>
              <a:rPr lang="en-US" dirty="0" smtClean="0"/>
              <a:t>__ </a:t>
            </a:r>
            <a:r>
              <a:rPr lang="en-US" dirty="0"/>
              <a:t>Preschool.</a:t>
            </a:r>
          </a:p>
          <a:p>
            <a:r>
              <a:rPr lang="en-US" dirty="0" smtClean="0"/>
              <a:t>521 8_ </a:t>
            </a:r>
            <a:r>
              <a:rPr lang="en-US" dirty="0"/>
              <a:t>480 </a:t>
            </a:r>
            <a:r>
              <a:rPr lang="en-US" dirty="0" smtClean="0"/>
              <a:t>$b </a:t>
            </a:r>
            <a:r>
              <a:rPr lang="en-US" dirty="0"/>
              <a:t>Lexile.</a:t>
            </a:r>
          </a:p>
          <a:p>
            <a:r>
              <a:rPr lang="en-US" dirty="0" smtClean="0"/>
              <a:t>526 0_ </a:t>
            </a:r>
            <a:r>
              <a:rPr lang="en-US" dirty="0"/>
              <a:t>Accelerated Reader </a:t>
            </a:r>
            <a:r>
              <a:rPr lang="en-US" dirty="0" smtClean="0"/>
              <a:t>$c </a:t>
            </a:r>
            <a:r>
              <a:rPr lang="en-US" dirty="0"/>
              <a:t>2.3.</a:t>
            </a:r>
          </a:p>
          <a:p>
            <a:r>
              <a:rPr lang="en-US" dirty="0" smtClean="0"/>
              <a:t>586 __ Caldecott </a:t>
            </a:r>
            <a:r>
              <a:rPr lang="en-US" dirty="0"/>
              <a:t>Medal, 2015</a:t>
            </a:r>
            <a:r>
              <a:rPr lang="en-US" dirty="0" smtClean="0"/>
              <a:t>.</a:t>
            </a:r>
          </a:p>
          <a:p>
            <a:r>
              <a:rPr lang="en-US" dirty="0"/>
              <a:t>650 </a:t>
            </a:r>
            <a:r>
              <a:rPr lang="en-US" dirty="0" smtClean="0"/>
              <a:t>_0 Imaginary </a:t>
            </a:r>
            <a:r>
              <a:rPr lang="en-US" dirty="0"/>
              <a:t>companions </a:t>
            </a:r>
            <a:r>
              <a:rPr lang="en-US" dirty="0" smtClean="0"/>
              <a:t>$v </a:t>
            </a:r>
            <a:r>
              <a:rPr lang="en-US" dirty="0"/>
              <a:t>Juvenile fiction.</a:t>
            </a:r>
          </a:p>
          <a:p>
            <a:r>
              <a:rPr lang="en-US" dirty="0"/>
              <a:t>650 </a:t>
            </a:r>
            <a:r>
              <a:rPr lang="en-US" dirty="0" smtClean="0"/>
              <a:t>_0 Friendship $v </a:t>
            </a:r>
            <a:r>
              <a:rPr lang="en-US" dirty="0"/>
              <a:t>Juvenile fiction.</a:t>
            </a:r>
          </a:p>
          <a:p>
            <a:r>
              <a:rPr lang="en-US" dirty="0"/>
              <a:t>650 </a:t>
            </a:r>
            <a:r>
              <a:rPr lang="en-US" dirty="0" smtClean="0"/>
              <a:t>_1 Imaginary </a:t>
            </a:r>
            <a:r>
              <a:rPr lang="en-US" dirty="0"/>
              <a:t>playmates </a:t>
            </a:r>
            <a:r>
              <a:rPr lang="en-US" dirty="0" smtClean="0"/>
              <a:t>$v </a:t>
            </a:r>
            <a:r>
              <a:rPr lang="en-US" dirty="0"/>
              <a:t>Fiction.</a:t>
            </a:r>
          </a:p>
          <a:p>
            <a:r>
              <a:rPr lang="en-US" dirty="0"/>
              <a:t>650 </a:t>
            </a:r>
            <a:r>
              <a:rPr lang="en-US" dirty="0" smtClean="0"/>
              <a:t>_1 Friendship $v </a:t>
            </a:r>
            <a:r>
              <a:rPr lang="en-US" dirty="0"/>
              <a:t>Fiction.</a:t>
            </a:r>
          </a:p>
          <a:p>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93</a:t>
            </a:fld>
            <a:endParaRPr lang="en-US"/>
          </a:p>
        </p:txBody>
      </p:sp>
    </p:spTree>
    <p:extLst>
      <p:ext uri="{BB962C8B-B14F-4D97-AF65-F5344CB8AC3E}">
        <p14:creationId xmlns:p14="http://schemas.microsoft.com/office/powerpoint/2010/main" val="40923794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4345" y="219075"/>
            <a:ext cx="4238625" cy="6419850"/>
          </a:xfrm>
          <a:prstGeom prst="rect">
            <a:avLst/>
          </a:prstGeom>
          <a:ln w="19050">
            <a:solidFill>
              <a:schemeClr val="tx1"/>
            </a:solidFill>
          </a:ln>
        </p:spPr>
      </p:pic>
      <p:sp>
        <p:nvSpPr>
          <p:cNvPr id="5" name="TextBox 4"/>
          <p:cNvSpPr txBox="1"/>
          <p:nvPr/>
        </p:nvSpPr>
        <p:spPr>
          <a:xfrm>
            <a:off x="5772614" y="1256139"/>
            <a:ext cx="5675971" cy="3477875"/>
          </a:xfrm>
          <a:prstGeom prst="rect">
            <a:avLst/>
          </a:prstGeom>
          <a:noFill/>
        </p:spPr>
        <p:txBody>
          <a:bodyPr wrap="square" rtlCol="0">
            <a:spAutoFit/>
          </a:bodyPr>
          <a:lstStyle/>
          <a:p>
            <a:r>
              <a:rPr lang="en-US" sz="2000" dirty="0" smtClean="0"/>
              <a:t>100 1_ </a:t>
            </a:r>
            <a:r>
              <a:rPr lang="en-US" sz="2000" dirty="0"/>
              <a:t>Howe, Henry, </a:t>
            </a:r>
            <a:r>
              <a:rPr lang="en-US" sz="2000" dirty="0" smtClean="0"/>
              <a:t>$d 1816-1893, $e author.</a:t>
            </a:r>
            <a:endParaRPr lang="en-US" sz="2000" dirty="0"/>
          </a:p>
          <a:p>
            <a:r>
              <a:rPr lang="en-US" sz="2000" dirty="0" smtClean="0"/>
              <a:t>245 10 Life </a:t>
            </a:r>
            <a:r>
              <a:rPr lang="en-US" sz="2000" dirty="0"/>
              <a:t>and death on the ocean : </a:t>
            </a:r>
            <a:r>
              <a:rPr lang="en-US" sz="2000" dirty="0" smtClean="0"/>
              <a:t>$b </a:t>
            </a:r>
            <a:r>
              <a:rPr lang="en-US" sz="2000" dirty="0"/>
              <a:t>a </a:t>
            </a:r>
            <a:r>
              <a:rPr lang="en-US" sz="2000" dirty="0" smtClean="0"/>
              <a:t>collection</a:t>
            </a:r>
          </a:p>
          <a:p>
            <a:r>
              <a:rPr lang="en-US" sz="2000" dirty="0" smtClean="0"/>
              <a:t>             </a:t>
            </a:r>
            <a:r>
              <a:rPr lang="en-US" sz="2000" dirty="0"/>
              <a:t>of extraordinary adventures </a:t>
            </a:r>
            <a:r>
              <a:rPr lang="en-US" sz="2000" dirty="0" smtClean="0"/>
              <a:t>in the form of </a:t>
            </a:r>
          </a:p>
          <a:p>
            <a:r>
              <a:rPr lang="en-US" sz="2000" dirty="0"/>
              <a:t> </a:t>
            </a:r>
            <a:r>
              <a:rPr lang="en-US" sz="2000" dirty="0" smtClean="0"/>
              <a:t>            personal narratives illustrating life on board</a:t>
            </a:r>
          </a:p>
          <a:p>
            <a:r>
              <a:rPr lang="en-US" sz="2000" dirty="0"/>
              <a:t> </a:t>
            </a:r>
            <a:r>
              <a:rPr lang="en-US" sz="2000" dirty="0" smtClean="0"/>
              <a:t>            of merchant vessels and of ships of war; </a:t>
            </a:r>
          </a:p>
          <a:p>
            <a:r>
              <a:rPr lang="en-US" sz="2000" dirty="0"/>
              <a:t> </a:t>
            </a:r>
            <a:r>
              <a:rPr lang="en-US" sz="2000" dirty="0" smtClean="0"/>
              <a:t>            combined with thrilling relations of </a:t>
            </a:r>
          </a:p>
          <a:p>
            <a:r>
              <a:rPr lang="en-US" sz="2000" dirty="0"/>
              <a:t> </a:t>
            </a:r>
            <a:r>
              <a:rPr lang="en-US" sz="2000" dirty="0" smtClean="0"/>
              <a:t>            experience and suffering, by war, fire, famine,</a:t>
            </a:r>
          </a:p>
          <a:p>
            <a:r>
              <a:rPr lang="en-US" sz="2000" dirty="0"/>
              <a:t> </a:t>
            </a:r>
            <a:r>
              <a:rPr lang="en-US" sz="2000" dirty="0" smtClean="0"/>
              <a:t>            and shipwreck </a:t>
            </a:r>
            <a:r>
              <a:rPr lang="en-US" sz="2000" dirty="0"/>
              <a:t>/ </a:t>
            </a:r>
            <a:r>
              <a:rPr lang="en-US" sz="2000" dirty="0" smtClean="0"/>
              <a:t>$c </a:t>
            </a:r>
            <a:r>
              <a:rPr lang="en-US" sz="2000" dirty="0"/>
              <a:t>by Henry Howe</a:t>
            </a:r>
            <a:r>
              <a:rPr lang="en-US" sz="2000" dirty="0" smtClean="0"/>
              <a:t>.</a:t>
            </a:r>
          </a:p>
          <a:p>
            <a:r>
              <a:rPr lang="en-US" sz="2000" dirty="0" smtClean="0"/>
              <a:t>650 _0 Voyages and travels.</a:t>
            </a:r>
          </a:p>
          <a:p>
            <a:r>
              <a:rPr lang="en-US" sz="2000" dirty="0" smtClean="0"/>
              <a:t>650 _0 Seafaring life.</a:t>
            </a:r>
          </a:p>
          <a:p>
            <a:r>
              <a:rPr lang="en-US" sz="2000" dirty="0" smtClean="0"/>
              <a:t>650 _0 Shipwrecks.</a:t>
            </a:r>
            <a:endParaRPr lang="en-US" sz="2000" dirty="0"/>
          </a:p>
        </p:txBody>
      </p:sp>
      <p:sp>
        <p:nvSpPr>
          <p:cNvPr id="6" name="Slide Number Placeholder 5"/>
          <p:cNvSpPr>
            <a:spLocks noGrp="1"/>
          </p:cNvSpPr>
          <p:nvPr>
            <p:ph type="sldNum" sz="quarter" idx="12"/>
          </p:nvPr>
        </p:nvSpPr>
        <p:spPr/>
        <p:txBody>
          <a:bodyPr/>
          <a:lstStyle/>
          <a:p>
            <a:fld id="{A00A331D-2EB0-4CEE-8662-2FAB66802E28}" type="slidenum">
              <a:rPr lang="en-US" smtClean="0"/>
              <a:t>94</a:t>
            </a:fld>
            <a:endParaRPr lang="en-US"/>
          </a:p>
        </p:txBody>
      </p:sp>
    </p:spTree>
    <p:extLst>
      <p:ext uri="{BB962C8B-B14F-4D97-AF65-F5344CB8AC3E}">
        <p14:creationId xmlns:p14="http://schemas.microsoft.com/office/powerpoint/2010/main" val="36281699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1366" y="669073"/>
            <a:ext cx="5586761" cy="646331"/>
          </a:xfrm>
          <a:prstGeom prst="rect">
            <a:avLst/>
          </a:prstGeom>
          <a:noFill/>
        </p:spPr>
        <p:txBody>
          <a:bodyPr wrap="square" rtlCol="0">
            <a:spAutoFit/>
          </a:bodyPr>
          <a:lstStyle/>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66" y="992238"/>
            <a:ext cx="3429000" cy="4869180"/>
          </a:xfrm>
          <a:prstGeom prst="rect">
            <a:avLst/>
          </a:prstGeom>
        </p:spPr>
      </p:pic>
      <p:pic>
        <p:nvPicPr>
          <p:cNvPr id="11" name="Picture 10"/>
          <p:cNvPicPr>
            <a:picLocks noChangeAspect="1"/>
          </p:cNvPicPr>
          <p:nvPr/>
        </p:nvPicPr>
        <p:blipFill>
          <a:blip r:embed="rId4"/>
          <a:stretch>
            <a:fillRect/>
          </a:stretch>
        </p:blipFill>
        <p:spPr>
          <a:xfrm>
            <a:off x="5169668" y="240072"/>
            <a:ext cx="5311140" cy="3105150"/>
          </a:xfrm>
          <a:prstGeom prst="rect">
            <a:avLst/>
          </a:prstGeom>
        </p:spPr>
      </p:pic>
      <p:pic>
        <p:nvPicPr>
          <p:cNvPr id="12" name="Picture 11"/>
          <p:cNvPicPr>
            <a:picLocks noChangeAspect="1"/>
          </p:cNvPicPr>
          <p:nvPr/>
        </p:nvPicPr>
        <p:blipFill>
          <a:blip r:embed="rId5"/>
          <a:stretch>
            <a:fillRect/>
          </a:stretch>
        </p:blipFill>
        <p:spPr>
          <a:xfrm>
            <a:off x="5162048" y="3534735"/>
            <a:ext cx="5318760" cy="309753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95</a:t>
            </a:fld>
            <a:endParaRPr lang="en-US"/>
          </a:p>
        </p:txBody>
      </p:sp>
    </p:spTree>
    <p:extLst>
      <p:ext uri="{BB962C8B-B14F-4D97-AF65-F5344CB8AC3E}">
        <p14:creationId xmlns:p14="http://schemas.microsoft.com/office/powerpoint/2010/main" val="36772523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1503" y="488864"/>
            <a:ext cx="5575554" cy="5719572"/>
          </a:xfrm>
          <a:prstGeom prst="rect">
            <a:avLst/>
          </a:prstGeom>
        </p:spPr>
      </p:pic>
      <p:pic>
        <p:nvPicPr>
          <p:cNvPr id="4" name="Picture 3"/>
          <p:cNvPicPr>
            <a:picLocks noChangeAspect="1"/>
          </p:cNvPicPr>
          <p:nvPr/>
        </p:nvPicPr>
        <p:blipFill>
          <a:blip r:embed="rId4"/>
          <a:stretch>
            <a:fillRect/>
          </a:stretch>
        </p:blipFill>
        <p:spPr>
          <a:xfrm>
            <a:off x="6230393" y="255692"/>
            <a:ext cx="5609844" cy="6185916"/>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96</a:t>
            </a:fld>
            <a:endParaRPr lang="en-US"/>
          </a:p>
        </p:txBody>
      </p:sp>
    </p:spTree>
    <p:extLst>
      <p:ext uri="{BB962C8B-B14F-4D97-AF65-F5344CB8AC3E}">
        <p14:creationId xmlns:p14="http://schemas.microsoft.com/office/powerpoint/2010/main" val="38821909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58262"/>
            <a:ext cx="12192000" cy="570928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97</a:t>
            </a:fld>
            <a:endParaRPr lang="en-US"/>
          </a:p>
        </p:txBody>
      </p:sp>
    </p:spTree>
    <p:extLst>
      <p:ext uri="{BB962C8B-B14F-4D97-AF65-F5344CB8AC3E}">
        <p14:creationId xmlns:p14="http://schemas.microsoft.com/office/powerpoint/2010/main" val="6782761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1091" y="120650"/>
            <a:ext cx="5067300" cy="6610350"/>
          </a:xfrm>
          <a:prstGeom prst="rect">
            <a:avLst/>
          </a:prstGeom>
        </p:spPr>
      </p:pic>
      <p:pic>
        <p:nvPicPr>
          <p:cNvPr id="4" name="Picture 3"/>
          <p:cNvPicPr>
            <a:picLocks noChangeAspect="1"/>
          </p:cNvPicPr>
          <p:nvPr/>
        </p:nvPicPr>
        <p:blipFill>
          <a:blip r:embed="rId4"/>
          <a:stretch>
            <a:fillRect/>
          </a:stretch>
        </p:blipFill>
        <p:spPr>
          <a:xfrm>
            <a:off x="6254788" y="120650"/>
            <a:ext cx="5191125" cy="66008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98</a:t>
            </a:fld>
            <a:endParaRPr lang="en-US"/>
          </a:p>
        </p:txBody>
      </p:sp>
    </p:spTree>
    <p:extLst>
      <p:ext uri="{BB962C8B-B14F-4D97-AF65-F5344CB8AC3E}">
        <p14:creationId xmlns:p14="http://schemas.microsoft.com/office/powerpoint/2010/main" val="26813565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8" y="227609"/>
            <a:ext cx="3043123" cy="4707331"/>
          </a:xfrm>
          <a:prstGeom prst="rect">
            <a:avLst/>
          </a:prstGeom>
        </p:spPr>
      </p:pic>
      <p:pic>
        <p:nvPicPr>
          <p:cNvPr id="8" name="Picture 7"/>
          <p:cNvPicPr>
            <a:picLocks noChangeAspect="1"/>
          </p:cNvPicPr>
          <p:nvPr/>
        </p:nvPicPr>
        <p:blipFill>
          <a:blip r:embed="rId4"/>
          <a:stretch>
            <a:fillRect/>
          </a:stretch>
        </p:blipFill>
        <p:spPr>
          <a:xfrm>
            <a:off x="3119495" y="0"/>
            <a:ext cx="3479578" cy="54006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97" y="305054"/>
            <a:ext cx="3568700" cy="57150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7621" y="0"/>
            <a:ext cx="3034379" cy="46863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834" y="1958975"/>
            <a:ext cx="3086100" cy="4762500"/>
          </a:xfrm>
          <a:prstGeom prst="rect">
            <a:avLst/>
          </a:prstGeom>
        </p:spPr>
      </p:pic>
      <p:sp>
        <p:nvSpPr>
          <p:cNvPr id="16" name="TextBox 15"/>
          <p:cNvSpPr txBox="1"/>
          <p:nvPr/>
        </p:nvSpPr>
        <p:spPr>
          <a:xfrm>
            <a:off x="356588" y="5286709"/>
            <a:ext cx="1449658" cy="923330"/>
          </a:xfrm>
          <a:prstGeom prst="rect">
            <a:avLst/>
          </a:prstGeom>
          <a:noFill/>
          <a:ln w="25400">
            <a:solidFill>
              <a:schemeClr val="tx1"/>
            </a:solidFill>
          </a:ln>
        </p:spPr>
        <p:txBody>
          <a:bodyPr wrap="square" rtlCol="0">
            <a:spAutoFit/>
          </a:bodyPr>
          <a:lstStyle/>
          <a:p>
            <a:r>
              <a:rPr lang="en-US" b="1" i="1" dirty="0" smtClean="0"/>
              <a:t>All cataloged on a single record</a:t>
            </a:r>
            <a:endParaRPr lang="en-US" b="1" i="1" dirty="0"/>
          </a:p>
        </p:txBody>
      </p:sp>
      <p:pic>
        <p:nvPicPr>
          <p:cNvPr id="20" name="Picture 19"/>
          <p:cNvPicPr>
            <a:picLocks noChangeAspect="1"/>
          </p:cNvPicPr>
          <p:nvPr/>
        </p:nvPicPr>
        <p:blipFill>
          <a:blip r:embed="rId8"/>
          <a:stretch>
            <a:fillRect/>
          </a:stretch>
        </p:blipFill>
        <p:spPr>
          <a:xfrm>
            <a:off x="5126274" y="2581275"/>
            <a:ext cx="2705100" cy="427672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99</a:t>
            </a:fld>
            <a:endParaRPr lang="en-US"/>
          </a:p>
        </p:txBody>
      </p:sp>
    </p:spTree>
    <p:extLst>
      <p:ext uri="{BB962C8B-B14F-4D97-AF65-F5344CB8AC3E}">
        <p14:creationId xmlns:p14="http://schemas.microsoft.com/office/powerpoint/2010/main" val="2793561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8307</TotalTime>
  <Words>39100</Words>
  <Application>Microsoft Office PowerPoint</Application>
  <PresentationFormat>Widescreen</PresentationFormat>
  <Paragraphs>5225</Paragraphs>
  <Slides>347</Slides>
  <Notes>347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347</vt:i4>
      </vt:variant>
    </vt:vector>
  </HeadingPairs>
  <TitlesOfParts>
    <vt:vector size="356" baseType="lpstr">
      <vt:lpstr>맑은 고딕</vt:lpstr>
      <vt:lpstr>ＭＳ Ｐゴシック</vt:lpstr>
      <vt:lpstr>Arial</vt:lpstr>
      <vt:lpstr>Calibri</vt:lpstr>
      <vt:lpstr>Calibri Light</vt:lpstr>
      <vt:lpstr>Castellar</vt:lpstr>
      <vt:lpstr>Constantia</vt:lpstr>
      <vt:lpstr>Times New Roman</vt:lpstr>
      <vt:lpstr>Office Theme</vt:lpstr>
      <vt:lpstr>The New World of Genre/Form and Demographic Group Terms </vt:lpstr>
      <vt:lpstr>Workshop Outline</vt:lpstr>
      <vt:lpstr>Workshop Outline</vt:lpstr>
      <vt:lpstr>Workshop Outline</vt:lpstr>
      <vt:lpstr>Background</vt:lpstr>
      <vt:lpstr>Background</vt:lpstr>
      <vt:lpstr>Background</vt:lpstr>
      <vt:lpstr>LCGFT </vt:lpstr>
      <vt:lpstr>LC Genre/Form Terms</vt:lpstr>
      <vt:lpstr>LC Genre/Form Terms</vt:lpstr>
      <vt:lpstr>Where Can You Find LCGFT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LCGFT Exercise - General Principles</vt:lpstr>
      <vt:lpstr>LCGFT Exercise - General Principles</vt:lpstr>
      <vt:lpstr>LCGFT Exercise - General Principles</vt:lpstr>
      <vt:lpstr>LCGFT </vt:lpstr>
      <vt:lpstr>LCGFT “General” Terms</vt:lpstr>
      <vt:lpstr>LCGFT “General” Terms</vt:lpstr>
      <vt:lpstr>LCGFT “General” Terms</vt:lpstr>
      <vt:lpstr>PowerPoint Presentation</vt:lpstr>
      <vt:lpstr>General Term Examples</vt:lpstr>
      <vt:lpstr>General Term Examples</vt:lpstr>
      <vt:lpstr>General Term Examples</vt:lpstr>
      <vt:lpstr>General Term Examples</vt:lpstr>
      <vt:lpstr>General Term Examples</vt:lpstr>
      <vt:lpstr>General Term Examples</vt:lpstr>
      <vt:lpstr>PowerPoint Presentation</vt:lpstr>
      <vt:lpstr>General Term Examples</vt:lpstr>
      <vt:lpstr>General Term Examples - Serials</vt:lpstr>
      <vt:lpstr>General Term Examples - Serials</vt:lpstr>
      <vt:lpstr>PowerPoint Presentation</vt:lpstr>
      <vt:lpstr>General Term Examples - Serials</vt:lpstr>
      <vt:lpstr>General Term Examples - Serials</vt:lpstr>
      <vt:lpstr>General Term Examples - Serials</vt:lpstr>
      <vt:lpstr>General Term Examples - Serials</vt:lpstr>
      <vt:lpstr>General Term Examples - Serials</vt:lpstr>
      <vt:lpstr>General Term Examples - Serials</vt:lpstr>
      <vt:lpstr>General Term Examples - Serials</vt:lpstr>
      <vt:lpstr>General Term Examples - Nontextual</vt:lpstr>
      <vt:lpstr>General Term Examples - Nontextual</vt:lpstr>
      <vt:lpstr>General Term Examples - Nontextual</vt:lpstr>
      <vt:lpstr>General Term Examples - Nontextual</vt:lpstr>
      <vt:lpstr>General Term Examples - Nontextual</vt:lpstr>
      <vt:lpstr>LCGFT Exercises - General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LCGFT </vt:lpstr>
      <vt:lpstr>LCGFT Literature Terms</vt:lpstr>
      <vt:lpstr>LCGFT Literature Terms</vt:lpstr>
      <vt:lpstr>LCGFT Literature Terms</vt:lpstr>
      <vt:lpstr>LCGFT Literature Terms</vt:lpstr>
      <vt:lpstr>LCGFT Literature Terms</vt:lpstr>
      <vt:lpstr>Literature Examples - Fiction</vt:lpstr>
      <vt:lpstr>PowerPoint Presentation</vt:lpstr>
      <vt:lpstr>Literature Examples - Fiction</vt:lpstr>
      <vt:lpstr>Literature Examples - Fiction</vt:lpstr>
      <vt:lpstr>Literature Examples - Fiction</vt:lpstr>
      <vt:lpstr>Literature Examples - Poetry</vt:lpstr>
      <vt:lpstr>Literature Examples - Poetry</vt:lpstr>
      <vt:lpstr>Literature Examples - Poetry</vt:lpstr>
      <vt:lpstr>Literature Examples - Poetry</vt:lpstr>
      <vt:lpstr>Literature Examples - Comics</vt:lpstr>
      <vt:lpstr>Literature Examples - Comics</vt:lpstr>
      <vt:lpstr>Literature Examples - Drama</vt:lpstr>
      <vt:lpstr>Literature Examples - Drama</vt:lpstr>
      <vt:lpstr>Literature Examples - Folk Literature</vt:lpstr>
      <vt:lpstr>Literature Examples - Folk Literature</vt:lpstr>
      <vt:lpstr>Literature Examples - Folk Literature/Poetry</vt:lpstr>
      <vt:lpstr>LCGFT Exercises - Literature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Image Terms</vt:lpstr>
      <vt:lpstr>Moving Image Terms</vt:lpstr>
      <vt:lpstr>Moving Image Terms</vt:lpstr>
      <vt:lpstr>Moving Image Terms</vt:lpstr>
      <vt:lpstr>Moving Image Examples</vt:lpstr>
      <vt:lpstr>Moving Image Examples</vt:lpstr>
      <vt:lpstr>Music Terms</vt:lpstr>
      <vt:lpstr>Music Terms</vt:lpstr>
      <vt:lpstr>Music Terms</vt:lpstr>
      <vt:lpstr>Music Examples</vt:lpstr>
      <vt:lpstr>Music Examples</vt:lpstr>
      <vt:lpstr>Music Examples</vt:lpstr>
      <vt:lpstr>Music Examples</vt:lpstr>
      <vt:lpstr>Music Examples</vt:lpstr>
      <vt:lpstr>Music Examples</vt:lpstr>
      <vt:lpstr>Cartographic Materials</vt:lpstr>
      <vt:lpstr>Cartographic Materials</vt:lpstr>
      <vt:lpstr>Cartographic Examples</vt:lpstr>
      <vt:lpstr>Cartographic Examples</vt:lpstr>
      <vt:lpstr>Cartographic Examples</vt:lpstr>
      <vt:lpstr>Cartographic Examples</vt:lpstr>
      <vt:lpstr>PowerPoint Presentation</vt:lpstr>
      <vt:lpstr>LCDGT </vt:lpstr>
      <vt:lpstr>Audience and Creator/Contributor Characteristics</vt:lpstr>
      <vt:lpstr>Audience and Creator/Contributor Characteristics</vt:lpstr>
      <vt:lpstr>MARC 385 – Audience Characteristics</vt:lpstr>
      <vt:lpstr>MARC 386 – Creator/Contributor Characteristics</vt:lpstr>
      <vt:lpstr>MARC 385/386 $m and $n</vt:lpstr>
      <vt:lpstr>PowerPoint Presentation</vt:lpstr>
      <vt:lpstr>385/386 Fields</vt:lpstr>
      <vt:lpstr>385/386 Fields</vt:lpstr>
      <vt:lpstr>385/386 Fields</vt:lpstr>
      <vt:lpstr>386 Field</vt:lpstr>
      <vt:lpstr>386 Field</vt:lpstr>
      <vt:lpstr>386 Field</vt:lpstr>
      <vt:lpstr>386 Field</vt:lpstr>
      <vt:lpstr>386 Field</vt:lpstr>
      <vt:lpstr>Which Vocabularies to Use?</vt:lpstr>
      <vt:lpstr>Where Can You Find LCDGT Terms?</vt:lpstr>
      <vt:lpstr>LCDGT Authority Record</vt:lpstr>
      <vt:lpstr>Why Use LCDGT?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Assigning LCDGT</vt:lpstr>
      <vt:lpstr>PowerPoint Presentation</vt:lpstr>
      <vt:lpstr>Assigning LCDGT - Key Points</vt:lpstr>
      <vt:lpstr>Assigning LCDGT - Key Points</vt:lpstr>
      <vt:lpstr>Assigning LCDGT - Key Points</vt:lpstr>
      <vt:lpstr>PowerPoint Presentation</vt:lpstr>
      <vt:lpstr>Assigning LCDGT - Key Points</vt:lpstr>
      <vt:lpstr>Assigning LCDGT - Key Points</vt:lpstr>
      <vt:lpstr>Assigning LCDGT - Key Points</vt:lpstr>
      <vt:lpstr>Assigning LCDGT - Key Points</vt:lpstr>
      <vt:lpstr>Assigning LCDGT - Key Points</vt:lpstr>
      <vt:lpstr>Assigning LCDGT - Key Points</vt:lpstr>
      <vt:lpstr>Examples - Audience</vt:lpstr>
      <vt:lpstr>Examples - Audience</vt:lpstr>
      <vt:lpstr>Examples - Audience</vt:lpstr>
      <vt:lpstr>Examples - Audience</vt:lpstr>
      <vt:lpstr>Examples - Audience</vt:lpstr>
      <vt:lpstr>Examples - Audience</vt:lpstr>
      <vt:lpstr>Examples - Audience</vt:lpstr>
      <vt:lpstr>Examples - Audience</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Audience and Creator</vt:lpstr>
      <vt:lpstr>Examples – Audience and Creator</vt:lpstr>
      <vt:lpstr>Examples – Audience and Creator</vt:lpstr>
      <vt:lpstr>Examples - Authority Records</vt:lpstr>
      <vt:lpstr>Examples - Authority Records</vt:lpstr>
      <vt:lpstr>Examples - Authority Records</vt:lpstr>
      <vt:lpstr>Examples - Authority Records</vt:lpstr>
      <vt:lpstr>Examples - Authority Records</vt:lpstr>
      <vt:lpstr>Examples - Authority Records</vt:lpstr>
      <vt:lpstr>Examples - Authority Records</vt:lpstr>
      <vt:lpstr>LCDGT in Other Authority Fields</vt:lpstr>
      <vt:lpstr>LCDGT Exercises</vt:lpstr>
      <vt:lpstr>Exercise 1</vt:lpstr>
      <vt:lpstr>PowerPoint Presentation</vt:lpstr>
      <vt:lpstr>Exercise 2  Assign audience and/or creator/contributor characteristics using the PDF list of LCDGT terms and the information provided for the following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SACO and LCGFT/LCDGT</vt:lpstr>
      <vt:lpstr>“The term I need isn’t in LCGFT or LCDGT”</vt:lpstr>
      <vt:lpstr>SACO - Subject Authority Cooperative Program</vt:lpstr>
      <vt:lpstr>SACO</vt:lpstr>
      <vt:lpstr>SACO</vt:lpstr>
      <vt:lpstr>Citation of Sources – J 162/L 443</vt:lpstr>
      <vt:lpstr>Citation of Sources – J 162/L 443</vt:lpstr>
      <vt:lpstr>Citation of Sources – J 162/L 443</vt:lpstr>
      <vt:lpstr>Citation of Sources – L 443</vt:lpstr>
      <vt:lpstr>Formulating and Proposing New LCGFT Terms</vt:lpstr>
      <vt:lpstr>Formulating LCGFT</vt:lpstr>
      <vt:lpstr>Formulating and Proposing New LCDGT Terms</vt:lpstr>
      <vt:lpstr>Formulating LCDGT - L 420 When to Establish</vt:lpstr>
      <vt:lpstr>Formulating LCDGT– L 440  Authority Research</vt:lpstr>
      <vt:lpstr>Formulating LCDGT– L 440  Authority Research</vt:lpstr>
      <vt:lpstr>Formulating LCDGT – L 460  Form of Authorized Term</vt:lpstr>
      <vt:lpstr>Formulating LCDGT – L 463  Parenthetical Qualifiers</vt:lpstr>
      <vt:lpstr>Formulating LCDGT – L 465, L 468  Categories &amp; BTs</vt:lpstr>
      <vt:lpstr>Formulating LCDGT – L 468  BTs</vt:lpstr>
      <vt:lpstr>Formulating LCDGT – L 470  RTs</vt:lpstr>
      <vt:lpstr>Formulating LCDGT – L 473, L 476   UFs &amp; Scope Notes</vt:lpstr>
      <vt:lpstr>Specific Guidelines for Certain Categories</vt:lpstr>
      <vt:lpstr>Ethnic/Cultural Category – L 520</vt:lpstr>
      <vt:lpstr>Ethnic/Cultural Category – L 520</vt:lpstr>
      <vt:lpstr>Ethnic/Cultural Category – L 520</vt:lpstr>
      <vt:lpstr>Ethnic/Cultural Category – L 520</vt:lpstr>
      <vt:lpstr>Language Category – L 530</vt:lpstr>
      <vt:lpstr>Language Category – L 530</vt:lpstr>
      <vt:lpstr>National/Regional Category – L 540</vt:lpstr>
      <vt:lpstr>National/Regional Category – L 540</vt:lpstr>
      <vt:lpstr>National/Regional Category – L 540</vt:lpstr>
      <vt:lpstr>Occupation/Field of Activity Category – L 545</vt:lpstr>
      <vt:lpstr>Religion Category – L 550</vt:lpstr>
      <vt:lpstr>Social Category – L 560</vt:lpstr>
      <vt:lpstr>PowerPoint Presentation</vt:lpstr>
      <vt:lpstr>PowerPoint Presentation</vt:lpstr>
      <vt:lpstr>PowerPoint Presentation</vt:lpstr>
      <vt:lpstr>SACO Exercise 1 - LCGFT</vt:lpstr>
      <vt:lpstr>PowerPoint Presentation</vt:lpstr>
      <vt:lpstr>PowerPoint Presentation</vt:lpstr>
      <vt:lpstr>SACO Exercise 1 - LCGFT</vt:lpstr>
      <vt:lpstr>PowerPoint Presentation</vt:lpstr>
      <vt:lpstr>PowerPoint Presentation</vt:lpstr>
      <vt:lpstr>SACO Exercise 1 - LCGFT</vt:lpstr>
      <vt:lpstr>SACO Exercise 2 - LCDGT</vt:lpstr>
      <vt:lpstr>PowerPoint Presentation</vt:lpstr>
      <vt:lpstr>SACO Exercise 2 - LCDGT</vt:lpstr>
      <vt:lpstr>Based on what you know so far, what demographic group characteristics would you like to record for the creator of this autobiography?  Which ones are established already and which ones are not?  (See the next screen in addition to your PDF of LCDGT)</vt:lpstr>
      <vt:lpstr>PowerPoint Presentation</vt:lpstr>
      <vt:lpstr>PowerPoint Presentation</vt:lpstr>
      <vt:lpstr>SACO Exercise 2 - LCDGT</vt:lpstr>
      <vt:lpstr>SACO Exercise 2 - LCDGT</vt:lpstr>
      <vt:lpstr>SACO Exercise 3 - LCDGT</vt:lpstr>
      <vt:lpstr>PowerPoint Presentation</vt:lpstr>
      <vt:lpstr>PowerPoint Presentation</vt:lpstr>
      <vt:lpstr>PowerPoint Presentation</vt:lpstr>
      <vt:lpstr>PowerPoint Presentation</vt:lpstr>
      <vt:lpstr>PowerPoint Presentation</vt:lpstr>
      <vt:lpstr>PowerPoint Presentation</vt:lpstr>
      <vt:lpstr>SACO Exercise 3 - LCDGT</vt:lpstr>
      <vt:lpstr>Other Facets (Briefly)</vt:lpstr>
      <vt:lpstr>Other Facets</vt:lpstr>
      <vt:lpstr>Time Period of Creation</vt:lpstr>
      <vt:lpstr>MARC 046 - Special Coded Dates (R)</vt:lpstr>
      <vt:lpstr>MARC 388 - Time Period of Creation (R)</vt:lpstr>
      <vt:lpstr>What Vocabulary To Use in 388</vt:lpstr>
      <vt:lpstr>Rock music $y 1961-1970</vt:lpstr>
      <vt:lpstr>European drama $y Renaissance, 1450-1600</vt:lpstr>
      <vt:lpstr>Orchestral music $y 18th century Orchestral music $y 19th century</vt:lpstr>
      <vt:lpstr>Language</vt:lpstr>
      <vt:lpstr>Place of Creation</vt:lpstr>
      <vt:lpstr>Country (Area) of Producing Entity</vt:lpstr>
      <vt:lpstr>Facets and Your Discovery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 Implementation of Faceted Vocabularies</vt:lpstr>
      <vt:lpstr>Finally - What About All Our Old Records?</vt:lpstr>
      <vt:lpstr>A Brave New (Faceted) World</vt:lpstr>
      <vt:lpstr>Thank You!</vt:lpstr>
    </vt:vector>
  </TitlesOfParts>
  <Company>University of Washington Libraries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LCGFT and LCDGT</dc:title>
  <dc:creator>Adam L. Schiff</dc:creator>
  <cp:lastModifiedBy>Adam L. Schiff</cp:lastModifiedBy>
  <cp:revision>1033</cp:revision>
  <cp:lastPrinted>2017-10-30T22:27:50Z</cp:lastPrinted>
  <dcterms:created xsi:type="dcterms:W3CDTF">2016-02-21T02:50:11Z</dcterms:created>
  <dcterms:modified xsi:type="dcterms:W3CDTF">2017-12-16T01:23:04Z</dcterms:modified>
</cp:coreProperties>
</file>